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5" r:id="rId5"/>
    <p:sldId id="286" r:id="rId6"/>
    <p:sldId id="287" r:id="rId7"/>
    <p:sldId id="274" r:id="rId8"/>
    <p:sldId id="258" r:id="rId9"/>
    <p:sldId id="294" r:id="rId10"/>
    <p:sldId id="269" r:id="rId11"/>
    <p:sldId id="295" r:id="rId12"/>
    <p:sldId id="296" r:id="rId13"/>
    <p:sldId id="297" r:id="rId14"/>
    <p:sldId id="298" r:id="rId15"/>
    <p:sldId id="299" r:id="rId16"/>
    <p:sldId id="300" r:id="rId17"/>
    <p:sldId id="301" r:id="rId18"/>
    <p:sldId id="302" r:id="rId19"/>
    <p:sldId id="303" r:id="rId20"/>
    <p:sldId id="288"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F19"/>
    <a:srgbClr val="7D7875"/>
    <a:srgbClr val="006886"/>
    <a:srgbClr val="D5511A"/>
    <a:srgbClr val="423A35"/>
    <a:srgbClr val="A3C5E9"/>
    <a:srgbClr val="494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8704" autoAdjust="0"/>
  </p:normalViewPr>
  <p:slideViewPr>
    <p:cSldViewPr snapToGrid="0">
      <p:cViewPr varScale="1">
        <p:scale>
          <a:sx n="108" d="100"/>
          <a:sy n="108" d="100"/>
        </p:scale>
        <p:origin x="2262" y="9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a:t>
            </a:fld>
            <a:endParaRPr lang="en-GB"/>
          </a:p>
        </p:txBody>
      </p:sp>
    </p:spTree>
    <p:extLst>
      <p:ext uri="{BB962C8B-B14F-4D97-AF65-F5344CB8AC3E}">
        <p14:creationId xmlns:p14="http://schemas.microsoft.com/office/powerpoint/2010/main" val="178651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200" dirty="0"/>
              <a:t>Your boundaries are also important, and it is important to protect yourself both emotionally and physically, and ensure you feel comfortable at work. Respectfully asserting your own boundaries to a young person is often necessary, whether that’s ‘Some people have strong feelings about the use of that word, and I’d prefer you didn’t use that word in my company. Can I also ask why you’re choosing to use it? To tackling non-engagement, unwelcome touch etc. </a:t>
            </a:r>
          </a:p>
          <a:p>
            <a:pPr defTabSz="931774">
              <a:defRPr/>
            </a:pPr>
            <a:endParaRPr lang="en-GB" sz="1200" dirty="0"/>
          </a:p>
          <a:p>
            <a:pPr defTabSz="931774">
              <a:defRPr/>
            </a:pPr>
            <a:r>
              <a:rPr lang="en-GB" sz="1200" dirty="0"/>
              <a:t>Holding healthy boundaries, and avoiding always being the ‘rescuer’ (as there will be some times when you won’t/can’t be, so empowering young people to support themselves is key, this is covered more in our Building Independence Module) is also important in preventing burn out.</a:t>
            </a:r>
          </a:p>
          <a:p>
            <a:endParaRPr lang="en-GB" dirty="0"/>
          </a:p>
          <a:p>
            <a:r>
              <a:rPr lang="en-GB" dirty="0"/>
              <a:t>SO, how do we establish our and/or our organisations boundaries? </a:t>
            </a:r>
            <a:r>
              <a:rPr lang="en-GB" b="1" dirty="0"/>
              <a:t>Reveal one by one, reading out and adding context.</a:t>
            </a:r>
          </a:p>
          <a:p>
            <a:endParaRPr lang="en-GB" dirty="0"/>
          </a:p>
          <a:p>
            <a:pPr marL="285750" indent="-285750">
              <a:buFont typeface="Arial" panose="020B0604020202020204" pitchFamily="34" charset="0"/>
              <a:buChar char="•"/>
            </a:pPr>
            <a:r>
              <a:rPr lang="en-GB" sz="1200" dirty="0"/>
              <a:t>Identify what they are, and what already exists. Any clashes?</a:t>
            </a:r>
          </a:p>
          <a:p>
            <a:pPr marL="0" indent="0">
              <a:buFont typeface="Arial" panose="020B0604020202020204" pitchFamily="34" charset="0"/>
              <a:buNone/>
            </a:pPr>
            <a:r>
              <a:rPr lang="en-GB" sz="1200" dirty="0"/>
              <a:t>Do your research and self-reflection, and be aware of how you feel clashes with how your organisation feels. Consider talking this through with your manager. </a:t>
            </a:r>
          </a:p>
          <a:p>
            <a:pPr marL="285750" indent="-285750">
              <a:buFont typeface="Arial" panose="020B0604020202020204" pitchFamily="34" charset="0"/>
              <a:buChar char="•"/>
            </a:pPr>
            <a:r>
              <a:rPr lang="en-GB" sz="1200" dirty="0"/>
              <a:t>Keep the focus on yourself (and/or your organisation)</a:t>
            </a:r>
          </a:p>
          <a:p>
            <a:pPr marL="0" indent="0">
              <a:buFont typeface="Arial" panose="020B0604020202020204" pitchFamily="34" charset="0"/>
              <a:buNone/>
            </a:pPr>
            <a:r>
              <a:rPr lang="en-GB" sz="1200" dirty="0"/>
              <a:t>When asserting boundaries with a young person (or colleague!) Use ‘I’. for example ‘I feel sad when you use that word as I personally find it offensive’. As appropriate you may need to reference your organisation, ‘here at [organisation name] we don’t allow young people to attend appointments if they are under the influence of drugs or alcohol’. Be mindful that you shouldn’t ‘other’ your organisation, if you disagree this isn’t the place to share this!</a:t>
            </a:r>
          </a:p>
          <a:p>
            <a:pPr marL="285750" indent="-285750">
              <a:buFont typeface="Arial" panose="020B0604020202020204" pitchFamily="34" charset="0"/>
              <a:buChar char="•"/>
            </a:pPr>
            <a:r>
              <a:rPr lang="en-GB" sz="1200" dirty="0"/>
              <a:t>Declare consequences, that you are willing and able to follow through with</a:t>
            </a:r>
          </a:p>
          <a:p>
            <a:pPr marL="0" indent="0">
              <a:buFont typeface="Arial" panose="020B0604020202020204" pitchFamily="34" charset="0"/>
              <a:buNone/>
            </a:pPr>
            <a:r>
              <a:rPr lang="en-GB" sz="1200" dirty="0"/>
              <a:t>Know your personal and/or organisational consequences for the boundary being broke. </a:t>
            </a:r>
            <a:r>
              <a:rPr lang="en-GB" sz="1200" dirty="0" err="1"/>
              <a:t>E.g</a:t>
            </a:r>
            <a:r>
              <a:rPr lang="en-GB" sz="1200" dirty="0"/>
              <a:t> ‘If you repeatedly damage the walls in your room I may have to issue you with a formal warning’.</a:t>
            </a:r>
          </a:p>
          <a:p>
            <a:pPr marL="285750" indent="-285750">
              <a:buFont typeface="Arial" panose="020B0604020202020204" pitchFamily="34" charset="0"/>
              <a:buChar char="•"/>
            </a:pPr>
            <a:r>
              <a:rPr lang="en-GB" sz="1200" dirty="0"/>
              <a:t>Say no when you need to!</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261146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So, this brings us to the BIG question.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How can we support young people to develop healthier boundaries?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We’re going to look at some different types of challenges young people might face with their boundaries, and discuss what interventions might support them to develop.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25A7C9-C937-408C-8E3F-35A3D5B95C84}" type="slidenum">
              <a:rPr lang="en-GB" smtClean="0"/>
              <a:t>11</a:t>
            </a:fld>
            <a:endParaRPr lang="en-GB"/>
          </a:p>
        </p:txBody>
      </p:sp>
    </p:spTree>
    <p:extLst>
      <p:ext uri="{BB962C8B-B14F-4D97-AF65-F5344CB8AC3E}">
        <p14:creationId xmlns:p14="http://schemas.microsoft.com/office/powerpoint/2010/main" val="422466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200" b="1" dirty="0"/>
              <a:t>Talk through each slide and invite comments on what could help</a:t>
            </a:r>
          </a:p>
          <a:p>
            <a:pPr defTabSz="931774">
              <a:defRPr/>
            </a:pPr>
            <a:endParaRPr lang="en-GB" sz="1200" b="1" dirty="0"/>
          </a:p>
          <a:p>
            <a:pPr defTabSz="931774">
              <a:defRPr/>
            </a:pPr>
            <a:r>
              <a:rPr lang="en-GB" sz="1200" b="1" dirty="0"/>
              <a:t>Limited or non-existent boundaries:</a:t>
            </a:r>
          </a:p>
          <a:p>
            <a:pPr defTabSz="931774">
              <a:defRPr/>
            </a:pPr>
            <a:r>
              <a:rPr lang="en-GB" sz="1200" dirty="0"/>
              <a:t>Many care and or custody leavers may have either limited or non-existent boundaries, both for themselves and what they will tolerate from others, what they share with people they’ve just met. Who here has met a young person for the first time and they’ve suddenly shared their life story, including trauma and lots of personal info? </a:t>
            </a:r>
            <a:r>
              <a:rPr lang="en-GB" sz="1800" dirty="0">
                <a:effectLst/>
                <a:latin typeface="Calibri" panose="020F0502020204030204" pitchFamily="34" charset="0"/>
                <a:ea typeface="Calibri" panose="020F0502020204030204" pitchFamily="34" charset="0"/>
                <a:cs typeface="Times New Roman" panose="02020603050405020304" pitchFamily="18" charset="0"/>
              </a:rPr>
              <a:t>Obviously it can be a positive thing, sharing with someone shows you trust them, and we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want</a:t>
            </a:r>
            <a:r>
              <a:rPr lang="en-GB" sz="1800" dirty="0">
                <a:effectLst/>
                <a:latin typeface="Calibri" panose="020F0502020204030204" pitchFamily="34" charset="0"/>
                <a:ea typeface="Calibri" panose="020F0502020204030204" pitchFamily="34" charset="0"/>
                <a:cs typeface="Times New Roman" panose="02020603050405020304" pitchFamily="18" charset="0"/>
              </a:rPr>
              <a:t> our young people to feel they can share things with us, that is what we are there for.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also need to be mindful of their emotional safety.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defTabSz="931774">
              <a:defRPr/>
            </a:pPr>
            <a:endParaRPr lang="en-GB" sz="1200" dirty="0"/>
          </a:p>
          <a:p>
            <a:pPr defTabSz="931774">
              <a:defRPr/>
            </a:pPr>
            <a:r>
              <a:rPr lang="en-GB" sz="1200" b="1" dirty="0"/>
              <a:t>What could help ?</a:t>
            </a:r>
          </a:p>
          <a:p>
            <a:pPr defTabSz="931774">
              <a:defRPr/>
            </a:pPr>
            <a:endParaRPr lang="en-GB" sz="1200" b="1" dirty="0"/>
          </a:p>
          <a:p>
            <a:pPr defTabSz="931774">
              <a:defRPr/>
            </a:pPr>
            <a:r>
              <a:rPr lang="en-GB" sz="1200" dirty="0"/>
              <a:t>Use CPR - Consistency, Predictability, Reliability</a:t>
            </a:r>
          </a:p>
          <a:p>
            <a:pPr defTabSz="931774">
              <a:defRPr/>
            </a:pPr>
            <a:r>
              <a:rPr lang="en-GB" sz="1200" dirty="0"/>
              <a:t>Talk about when and where it is best to meet – help them to think about privacy and why their personal information is sensitive</a:t>
            </a:r>
          </a:p>
          <a:p>
            <a:pPr defTabSz="931774">
              <a:defRPr/>
            </a:pPr>
            <a:r>
              <a:rPr lang="en-GB" sz="1200" dirty="0"/>
              <a:t>Promote non-judgemental discussion about personal values</a:t>
            </a:r>
          </a:p>
          <a:p>
            <a:pPr defTabSz="931774">
              <a:defRPr/>
            </a:pPr>
            <a:r>
              <a:rPr lang="en-GB" sz="1200" dirty="0"/>
              <a:t>Build confidence and self esteem</a:t>
            </a:r>
          </a:p>
          <a:p>
            <a:pPr defTabSz="931774">
              <a:defRPr/>
            </a:pPr>
            <a:r>
              <a:rPr lang="en-GB" sz="1200" dirty="0"/>
              <a:t>Acknowledge emotional responses calmly, naming emotions to help them build emotional language, and separating them from behaviours if necessary: ‘I can see/hear that you are angry/sad/upset about that, but it is not OK to throw things’ </a:t>
            </a:r>
          </a:p>
          <a:p>
            <a:pPr defTabSz="931774">
              <a:defRPr/>
            </a:pPr>
            <a:r>
              <a:rPr lang="en-GB" sz="1200" dirty="0"/>
              <a:t>Communicate clearly and openly, using language young people understand and being specific where necessary – </a:t>
            </a:r>
            <a:r>
              <a:rPr lang="en-GB" sz="1200" dirty="0" err="1"/>
              <a:t>eg</a:t>
            </a:r>
            <a:r>
              <a:rPr lang="en-GB" sz="1200" dirty="0"/>
              <a:t> ‘I feel unhappy when you use that word’ NOT ‘please don’t use bad language around me’ </a:t>
            </a:r>
          </a:p>
          <a:p>
            <a:pPr defTabSz="931774">
              <a:defRPr/>
            </a:pPr>
            <a:endParaRPr lang="en-GB" sz="1200" dirty="0"/>
          </a:p>
        </p:txBody>
      </p:sp>
      <p:sp>
        <p:nvSpPr>
          <p:cNvPr id="4" name="Slide Number Placeholder 3"/>
          <p:cNvSpPr>
            <a:spLocks noGrp="1"/>
          </p:cNvSpPr>
          <p:nvPr>
            <p:ph type="sldNum" sz="quarter" idx="5"/>
          </p:nvPr>
        </p:nvSpPr>
        <p:spPr/>
        <p:txBody>
          <a:bodyPr/>
          <a:lstStyle/>
          <a:p>
            <a:fld id="{6925A7C9-C937-408C-8E3F-35A3D5B95C84}" type="slidenum">
              <a:rPr lang="en-GB" smtClean="0"/>
              <a:t>12</a:t>
            </a:fld>
            <a:endParaRPr lang="en-GB"/>
          </a:p>
        </p:txBody>
      </p:sp>
    </p:spTree>
    <p:extLst>
      <p:ext uri="{BB962C8B-B14F-4D97-AF65-F5344CB8AC3E}">
        <p14:creationId xmlns:p14="http://schemas.microsoft.com/office/powerpoint/2010/main" val="111886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Some young people we meet may have loose boundaries</a:t>
            </a:r>
            <a:r>
              <a:rPr lang="en-GB" sz="1200" dirty="0"/>
              <a:t>, changing their own boundaries to fit in with the different people they meet.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could help? </a:t>
            </a:r>
          </a:p>
          <a:p>
            <a:endParaRPr lang="en-GB" dirty="0"/>
          </a:p>
          <a:p>
            <a:endParaRPr lang="en-GB" dirty="0"/>
          </a:p>
          <a:p>
            <a:pPr defTabSz="931774">
              <a:defRPr/>
            </a:pPr>
            <a:r>
              <a:rPr lang="en-GB" sz="1200" dirty="0"/>
              <a:t>Use CPR - Consistency, Predictability, Reliability</a:t>
            </a:r>
          </a:p>
          <a:p>
            <a:pPr defTabSz="931774">
              <a:defRPr/>
            </a:pPr>
            <a:r>
              <a:rPr lang="en-GB" sz="1200" dirty="0"/>
              <a:t>Create safe opportunities to discuss and reflect on their changing behaviour – do they feel they are different with different people? How do they feel about that? </a:t>
            </a:r>
          </a:p>
          <a:p>
            <a:pPr defTabSz="931774">
              <a:defRPr/>
            </a:pPr>
            <a:r>
              <a:rPr lang="en-GB" sz="1200" dirty="0"/>
              <a:t>Promote non-judgemental discussion about personal values – help the young person to develop a sense of ‘what is important to me’ and what it would mean for them to be ‘true to themselves’</a:t>
            </a:r>
          </a:p>
          <a:p>
            <a:pPr defTabSz="931774">
              <a:defRPr/>
            </a:pPr>
            <a:r>
              <a:rPr lang="en-GB" sz="1200" dirty="0"/>
              <a:t>Support them to think about how to say ‘No’ when they need to, by role playing/rehearsing situations or conversations with them</a:t>
            </a:r>
          </a:p>
          <a:p>
            <a:pPr defTabSz="931774">
              <a:defRPr/>
            </a:pPr>
            <a:r>
              <a:rPr lang="en-GB" sz="1200" dirty="0"/>
              <a:t>Offer positive </a:t>
            </a:r>
            <a:r>
              <a:rPr lang="en-GB" sz="1200" dirty="0" err="1"/>
              <a:t>affimation</a:t>
            </a:r>
            <a:r>
              <a:rPr lang="en-GB" sz="1200" dirty="0"/>
              <a:t>, but also promote confidence in their own opinions or decisions – ‘What do you think?’ </a:t>
            </a:r>
          </a:p>
          <a:p>
            <a:pPr defTabSz="931774">
              <a:defRPr/>
            </a:pPr>
            <a:r>
              <a:rPr lang="en-GB" sz="1200" dirty="0"/>
              <a:t>Provide support for young people to safely make choices and experience the consequences. Help them to discuss and reflect on this afterwards .</a:t>
            </a:r>
          </a:p>
          <a:p>
            <a:pPr defTabSz="931774">
              <a:defRPr/>
            </a:pPr>
            <a:endParaRPr lang="en-GB" sz="1200"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13</a:t>
            </a:fld>
            <a:endParaRPr lang="en-GB"/>
          </a:p>
        </p:txBody>
      </p:sp>
    </p:spTree>
    <p:extLst>
      <p:ext uri="{BB962C8B-B14F-4D97-AF65-F5344CB8AC3E}">
        <p14:creationId xmlns:p14="http://schemas.microsoft.com/office/powerpoint/2010/main" val="149457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GB" sz="1200" dirty="0"/>
          </a:p>
          <a:p>
            <a:pPr defTabSz="931774">
              <a:defRPr/>
            </a:pPr>
            <a:r>
              <a:rPr lang="en-GB" sz="1200" b="1" dirty="0"/>
              <a:t>Overly rigid or inflexible boundaries: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YP we meet will have very rigid boundaries, they may be inflexible in their thinking, and unlikely to open up. This is understandable when we think about trauma! Here though is where building trust is particularly important, as well as open discussions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if them relaxing their opinions and boundaries slightly could be beneficial to them in the long run, in certain contexts</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Examples of this may include being willing to discuss their experiences with a therapist in a safe space, or being open to discussions with people who have different opinions to them.</a:t>
            </a:r>
          </a:p>
          <a:p>
            <a:pPr defTabSz="931774">
              <a:defRPr/>
            </a:pPr>
            <a:endParaRPr lang="en-GB" sz="1200" dirty="0"/>
          </a:p>
          <a:p>
            <a:pPr defTabSz="931774">
              <a:defRPr/>
            </a:pPr>
            <a:r>
              <a:rPr lang="en-GB" sz="1200" b="1" dirty="0"/>
              <a:t>What could help? </a:t>
            </a:r>
          </a:p>
          <a:p>
            <a:pPr defTabSz="931774">
              <a:defRPr/>
            </a:pPr>
            <a:endParaRPr lang="en-GB" sz="1200" dirty="0"/>
          </a:p>
          <a:p>
            <a:pPr defTabSz="931774">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Use CPR - Consistency, Predictability, 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Talk about what enables them to feel safe. Consider where, when and how you meet. If groups are difficult consider if 1:1 support is more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Take time to build a trusting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Don’t be afraid to challenge unacceptable behaviour or opinions, but do it in a way that makes clear you are not rejecting them as a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 very specific when offering options for support – don’t expect the young person to be able to articulate what they need from you without help. For example, ‘would you like to meet me at the coffee shop or in the park?’ NOT ‘where would you like to meet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Provide information about what you will be doing, where you will be meeting etc in advance, as much as you are able. </a:t>
            </a:r>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14</a:t>
            </a:fld>
            <a:endParaRPr lang="en-GB"/>
          </a:p>
        </p:txBody>
      </p:sp>
    </p:spTree>
    <p:extLst>
      <p:ext uri="{BB962C8B-B14F-4D97-AF65-F5344CB8AC3E}">
        <p14:creationId xmlns:p14="http://schemas.microsoft.com/office/powerpoint/2010/main" val="69238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comments on other ways to promote health boundaries</a:t>
            </a:r>
          </a:p>
          <a:p>
            <a:endParaRPr lang="en-GB" dirty="0"/>
          </a:p>
          <a:p>
            <a:r>
              <a:rPr lang="en-GB" dirty="0"/>
              <a:t>Invite any comments on how these pointers might be implemented in your services</a:t>
            </a:r>
          </a:p>
        </p:txBody>
      </p:sp>
      <p:sp>
        <p:nvSpPr>
          <p:cNvPr id="4" name="Slide Number Placeholder 3"/>
          <p:cNvSpPr>
            <a:spLocks noGrp="1"/>
          </p:cNvSpPr>
          <p:nvPr>
            <p:ph type="sldNum" sz="quarter" idx="5"/>
          </p:nvPr>
        </p:nvSpPr>
        <p:spPr/>
        <p:txBody>
          <a:bodyPr/>
          <a:lstStyle/>
          <a:p>
            <a:fld id="{6925A7C9-C937-408C-8E3F-35A3D5B95C84}" type="slidenum">
              <a:rPr lang="en-GB" smtClean="0"/>
              <a:t>15</a:t>
            </a:fld>
            <a:endParaRPr lang="en-GB"/>
          </a:p>
        </p:txBody>
      </p:sp>
    </p:spTree>
    <p:extLst>
      <p:ext uri="{BB962C8B-B14F-4D97-AF65-F5344CB8AC3E}">
        <p14:creationId xmlns:p14="http://schemas.microsoft.com/office/powerpoint/2010/main" val="374818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comments on other ways to promote health boundaries</a:t>
            </a:r>
          </a:p>
          <a:p>
            <a:endParaRPr lang="en-GB" dirty="0"/>
          </a:p>
          <a:p>
            <a:r>
              <a:rPr lang="en-GB" dirty="0"/>
              <a:t>Invite any comments on how these pointers might be implemented in your services</a:t>
            </a:r>
          </a:p>
        </p:txBody>
      </p:sp>
      <p:sp>
        <p:nvSpPr>
          <p:cNvPr id="4" name="Slide Number Placeholder 3"/>
          <p:cNvSpPr>
            <a:spLocks noGrp="1"/>
          </p:cNvSpPr>
          <p:nvPr>
            <p:ph type="sldNum" sz="quarter" idx="5"/>
          </p:nvPr>
        </p:nvSpPr>
        <p:spPr/>
        <p:txBody>
          <a:bodyPr/>
          <a:lstStyle/>
          <a:p>
            <a:fld id="{6925A7C9-C937-408C-8E3F-35A3D5B95C84}" type="slidenum">
              <a:rPr lang="en-GB" smtClean="0"/>
              <a:t>16</a:t>
            </a:fld>
            <a:endParaRPr lang="en-GB"/>
          </a:p>
        </p:txBody>
      </p:sp>
    </p:spTree>
    <p:extLst>
      <p:ext uri="{BB962C8B-B14F-4D97-AF65-F5344CB8AC3E}">
        <p14:creationId xmlns:p14="http://schemas.microsoft.com/office/powerpoint/2010/main" val="416449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17</a:t>
            </a:fld>
            <a:endParaRPr lang="en-GB"/>
          </a:p>
        </p:txBody>
      </p:sp>
    </p:spTree>
    <p:extLst>
      <p:ext uri="{BB962C8B-B14F-4D97-AF65-F5344CB8AC3E}">
        <p14:creationId xmlns:p14="http://schemas.microsoft.com/office/powerpoint/2010/main" val="359200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a:t>
            </a:fld>
            <a:endParaRPr lang="en-GB"/>
          </a:p>
        </p:txBody>
      </p:sp>
    </p:spTree>
    <p:extLst>
      <p:ext uri="{BB962C8B-B14F-4D97-AF65-F5344CB8AC3E}">
        <p14:creationId xmlns:p14="http://schemas.microsoft.com/office/powerpoint/2010/main" val="164339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Introduce topic and what we will be covering today: </a:t>
            </a:r>
          </a:p>
          <a:p>
            <a:r>
              <a:rPr lang="en-GB" sz="1200" dirty="0"/>
              <a:t>What boundaries are &amp; why we need them </a:t>
            </a:r>
          </a:p>
          <a:p>
            <a:r>
              <a:rPr lang="en-GB" sz="1200" dirty="0"/>
              <a:t>How young people who have experienced trauma may present in terms of boundaries </a:t>
            </a:r>
          </a:p>
          <a:p>
            <a:r>
              <a:rPr lang="en-GB" sz="1200" dirty="0"/>
              <a:t>How we can model healthier boundaries to the young people we work with. </a:t>
            </a:r>
          </a:p>
          <a:p>
            <a:endParaRPr lang="en-GB" sz="1200" dirty="0"/>
          </a:p>
          <a:p>
            <a:r>
              <a:rPr lang="en-GB" sz="1200" b="1" dirty="0"/>
              <a:t>Question to the group to set the scene, and allow space for differing opinions on the topic – as it can be a bit of a contentious one! </a:t>
            </a:r>
            <a:r>
              <a:rPr lang="en-GB" sz="1200" b="0" dirty="0"/>
              <a:t>How do we in the room feel about the topic of boundaries? ‘Boundaries’ can be quite a harsh word, and some professionals don’t like using it, what does everyone think about this? Listen and acknowledge any comments. </a:t>
            </a:r>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329212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Ask the group the question – What are boundaries? </a:t>
            </a:r>
          </a:p>
          <a:p>
            <a:endParaRPr lang="en-GB" sz="1200" b="1" dirty="0"/>
          </a:p>
          <a:p>
            <a:r>
              <a:rPr lang="en-GB" sz="1200" b="1" dirty="0"/>
              <a:t>Invite them to shout out their answers and record them on a flip chart if you wish</a:t>
            </a:r>
          </a:p>
          <a:p>
            <a:endParaRPr lang="en-GB" sz="1200" b="1" dirty="0"/>
          </a:p>
          <a:p>
            <a:r>
              <a:rPr lang="en-GB" sz="1200" b="1" dirty="0"/>
              <a:t>Boundaries can be hard to define, but we know – we FEEL -  when they have been breached.  Understanding our own  boundaries is essential to building trusting relationships with young people. </a:t>
            </a:r>
          </a:p>
          <a:p>
            <a:endParaRPr lang="en-GB" sz="1200" b="1" dirty="0"/>
          </a:p>
          <a:p>
            <a:r>
              <a:rPr lang="en-GB" sz="1200" b="1" dirty="0"/>
              <a:t>We need to understand our boundaries, the young person’s boundaries, and the boundaries around our ‘shared space’. These might all be different! </a:t>
            </a:r>
            <a:endParaRPr lang="en-GB" sz="1200"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255296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from slide. Ask group if they can think of any other examples of areas where boundaries are needed, to add to the list</a:t>
            </a:r>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110741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Invite any answers to the question – Why do we need boundaries? </a:t>
            </a:r>
          </a:p>
          <a:p>
            <a:r>
              <a:rPr lang="en-GB" b="1" dirty="0"/>
              <a:t>Record answers on a flipchart if you wish. </a:t>
            </a:r>
          </a:p>
          <a:p>
            <a:endParaRPr lang="en-GB" b="1" dirty="0"/>
          </a:p>
          <a:p>
            <a:r>
              <a:rPr lang="en-GB" b="1" dirty="0"/>
              <a:t>Reveal the three points on the slide – these summarise why boundaries are important to individuals, and to organisations</a:t>
            </a:r>
          </a:p>
          <a:p>
            <a:endParaRPr lang="en-GB" b="1" dirty="0"/>
          </a:p>
          <a:p>
            <a:r>
              <a:rPr lang="en-US" dirty="0"/>
              <a:t>Young people need consistent boundaries and realistic expectations to </a:t>
            </a:r>
            <a:r>
              <a:rPr lang="en-US" dirty="0">
                <a:solidFill>
                  <a:srgbClr val="FFC000"/>
                </a:solidFill>
              </a:rPr>
              <a:t>feel safe </a:t>
            </a:r>
            <a:r>
              <a:rPr lang="en-US" dirty="0"/>
              <a:t>physically and emotionally.</a:t>
            </a:r>
          </a:p>
          <a:p>
            <a:r>
              <a:rPr lang="en-US" dirty="0"/>
              <a:t>Staff need boundaries to keep young people safe and themselves, and to</a:t>
            </a:r>
            <a:r>
              <a:rPr lang="en-US" dirty="0">
                <a:solidFill>
                  <a:srgbClr val="FFC000"/>
                </a:solidFill>
              </a:rPr>
              <a:t> avoid feelings of discomfort, resentment,  or burnout.</a:t>
            </a:r>
          </a:p>
          <a:p>
            <a:r>
              <a:rPr lang="en-US" dirty="0" err="1"/>
              <a:t>Organisations</a:t>
            </a:r>
            <a:r>
              <a:rPr lang="en-US" dirty="0"/>
              <a:t> need boundaries for consistency, accountability and ensuring remits are kept to. </a:t>
            </a:r>
          </a:p>
          <a:p>
            <a:endParaRPr lang="en-US" dirty="0"/>
          </a:p>
          <a:p>
            <a:r>
              <a:rPr lang="en-US" b="1" dirty="0"/>
              <a:t>Any other reasons? </a:t>
            </a:r>
          </a:p>
          <a:p>
            <a:endParaRPr lang="en-GB" b="1"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312588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Activity:</a:t>
            </a:r>
          </a:p>
          <a:p>
            <a:pPr marL="174708" indent="-174708">
              <a:buFont typeface="Arial" panose="020B0604020202020204" pitchFamily="34" charset="0"/>
              <a:buChar char="•"/>
            </a:pPr>
            <a:r>
              <a:rPr lang="en-GB" sz="1200" dirty="0"/>
              <a:t>Divide the group into 3-4 smaller groups, and give out each group a small pile of the boundaries quiz question cards to work through as per the instructions on the slide.</a:t>
            </a:r>
          </a:p>
          <a:p>
            <a:pPr marL="174708" indent="-174708">
              <a:buFont typeface="Arial" panose="020B0604020202020204" pitchFamily="34" charset="0"/>
              <a:buChar char="•"/>
            </a:pPr>
            <a:r>
              <a:rPr lang="en-GB" sz="1200" dirty="0"/>
              <a:t>Within the discussion try to be led by the group. This training is about encouraging people to identify and understand boundaries that are appropriate to their work, not dictating to them what those should be. </a:t>
            </a:r>
          </a:p>
          <a:p>
            <a:endParaRPr lang="en-GB" sz="1200" dirty="0"/>
          </a:p>
          <a:p>
            <a:endParaRPr lang="en-GB" sz="1200" dirty="0"/>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419106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You may want to use this time to reiterate your non-negotiable organisational boundaries, to ensure everyone is clear on them. As these vary between organisations, we have not provided a list. </a:t>
            </a:r>
          </a:p>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8911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200" b="1" dirty="0"/>
              <a:t>Talk through the 3 boundary areas outlined in the graphic</a:t>
            </a:r>
          </a:p>
          <a:p>
            <a:pPr defTabSz="931774">
              <a:defRPr/>
            </a:pPr>
            <a:endParaRPr lang="en-GB" b="1" dirty="0"/>
          </a:p>
          <a:p>
            <a:pPr defTabSz="931774">
              <a:defRPr/>
            </a:pPr>
            <a:r>
              <a:rPr lang="en-GB" sz="1200" b="1" dirty="0"/>
              <a:t>Your individual boundaries, which may also relate to your values:</a:t>
            </a:r>
          </a:p>
          <a:p>
            <a:pPr defTabSz="931774">
              <a:defRPr/>
            </a:pPr>
            <a:r>
              <a:rPr lang="en-GB" sz="1200" dirty="0"/>
              <a:t>Your boundaries are important to protect your values and ensure you feel comfortable at work. Respectfully asserting your own boundaries to a young person is often necessary, for example: </a:t>
            </a:r>
          </a:p>
          <a:p>
            <a:pPr defTabSz="931774">
              <a:defRPr/>
            </a:pPr>
            <a:r>
              <a:rPr lang="en-GB" sz="1200" dirty="0"/>
              <a:t>‘Some people have strong feelings about the use of XXXX word, and I’d prefer you didn’t use that word in my company’. Can I also ask why you’re choosing to use it? </a:t>
            </a:r>
          </a:p>
          <a:p>
            <a:pPr defTabSz="931774">
              <a:defRPr/>
            </a:pPr>
            <a:endParaRPr lang="en-GB" sz="1200" dirty="0"/>
          </a:p>
          <a:p>
            <a:pPr defTabSz="931774">
              <a:defRPr/>
            </a:pPr>
            <a:r>
              <a:rPr lang="en-GB" sz="1200" b="1" dirty="0"/>
              <a:t>Your organisations boundaries:</a:t>
            </a:r>
          </a:p>
          <a:p>
            <a:r>
              <a:rPr lang="en-GB" sz="1200" dirty="0"/>
              <a:t>The tone and nature of working relationships may differ slightly across organisations. This in itself, can be a challenge as YP you work with may assume that all adults in their lives largely behave the same way</a:t>
            </a:r>
            <a:r>
              <a:rPr lang="en-GB" dirty="0"/>
              <a:t>. </a:t>
            </a:r>
            <a:r>
              <a:rPr lang="en-GB" sz="1200" dirty="0"/>
              <a:t>Those of you supporting young people where you are their </a:t>
            </a:r>
            <a:r>
              <a:rPr lang="en-GB" dirty="0"/>
              <a:t>employer </a:t>
            </a:r>
            <a:r>
              <a:rPr lang="en-GB" sz="1200" dirty="0"/>
              <a:t>will likely hold a much firmer professional relationship than say a youth worker, or volunteer mentor</a:t>
            </a:r>
            <a:r>
              <a:rPr lang="en-GB" dirty="0"/>
              <a:t>.</a:t>
            </a:r>
          </a:p>
          <a:p>
            <a:endParaRPr lang="en-GB" sz="1200" dirty="0"/>
          </a:p>
          <a:p>
            <a:r>
              <a:rPr lang="en-GB" sz="1200" dirty="0"/>
              <a:t>Consider: </a:t>
            </a:r>
          </a:p>
          <a:p>
            <a:r>
              <a:rPr lang="en-GB" dirty="0"/>
              <a:t>D</a:t>
            </a:r>
            <a:r>
              <a:rPr lang="en-GB" sz="1200" dirty="0"/>
              <a:t>o you know your organisations boundaries &amp; values? </a:t>
            </a:r>
          </a:p>
          <a:p>
            <a:r>
              <a:rPr lang="en-GB" dirty="0"/>
              <a:t>Are they in conflict with your own in any areas? </a:t>
            </a:r>
          </a:p>
          <a:p>
            <a:r>
              <a:rPr lang="en-GB" sz="1200" dirty="0"/>
              <a:t>How might this affect your work with young people?</a:t>
            </a:r>
          </a:p>
          <a:p>
            <a:pPr defTabSz="931774">
              <a:defRPr/>
            </a:pPr>
            <a:endParaRPr lang="en-GB" sz="1200" b="1" dirty="0"/>
          </a:p>
          <a:p>
            <a:pPr defTabSz="931774">
              <a:defRPr/>
            </a:pPr>
            <a:r>
              <a:rPr lang="en-GB" sz="1200" b="1" dirty="0"/>
              <a:t>Young person’s boundaries:</a:t>
            </a:r>
          </a:p>
          <a:p>
            <a:pPr defTabSz="931774">
              <a:defRPr/>
            </a:pPr>
            <a:r>
              <a:rPr lang="en-GB" sz="1200" b="0" dirty="0"/>
              <a:t>Have you discussed boundaries and values with the young person you are working with? If you are not aware of their values or their boundaries, you are in danger of upsetting them without realising it. </a:t>
            </a:r>
          </a:p>
          <a:p>
            <a:pPr defTabSz="931774">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3123687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7ABD3B-D4FA-41FD-B643-B914CBAB885B}"/>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FF42A7BC-C23B-4919-8888-D31AC8F88A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E42CF-2A0D-4279-BF63-C010E8DEFFB7}"/>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B2B67B54-75EA-4C43-80F0-39EE27F5F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enquiries@1625ip.co.uk" TargetMode="External"/><Relationship Id="rId5" Type="http://schemas.openxmlformats.org/officeDocument/2006/relationships/hyperlink" Target="http://www.informingfutures.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3: Building Relationships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36897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PROFESSIONAL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6" y="1994791"/>
            <a:ext cx="6508019" cy="2646878"/>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Establishing your own, and/or organisation’s boundaries:</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Identify</a:t>
            </a:r>
            <a:r>
              <a:rPr lang="en-GB" dirty="0">
                <a:solidFill>
                  <a:srgbClr val="7D7875"/>
                </a:solidFill>
                <a:latin typeface="Arial" panose="020B0604020202020204" pitchFamily="34" charset="0"/>
                <a:cs typeface="Arial" panose="020B0604020202020204" pitchFamily="34" charset="0"/>
              </a:rPr>
              <a:t> what they are, and what already exists. Any clashes?</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Keep the focus on yourself </a:t>
            </a:r>
            <a:r>
              <a:rPr lang="en-GB" dirty="0">
                <a:solidFill>
                  <a:srgbClr val="7D7875"/>
                </a:solidFill>
                <a:latin typeface="Arial" panose="020B0604020202020204" pitchFamily="34" charset="0"/>
                <a:cs typeface="Arial" panose="020B0604020202020204" pitchFamily="34" charset="0"/>
              </a:rPr>
              <a:t>(and/or your organisation)</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Declare consequences</a:t>
            </a:r>
            <a:r>
              <a:rPr lang="en-GB" dirty="0">
                <a:solidFill>
                  <a:srgbClr val="7D7875"/>
                </a:solidFill>
                <a:latin typeface="Arial" panose="020B0604020202020204" pitchFamily="34" charset="0"/>
                <a:cs typeface="Arial" panose="020B0604020202020204" pitchFamily="34" charset="0"/>
              </a:rPr>
              <a:t>, that you are willing and able to follow through with</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Say no </a:t>
            </a:r>
            <a:r>
              <a:rPr lang="en-GB" dirty="0">
                <a:solidFill>
                  <a:srgbClr val="7D7875"/>
                </a:solidFill>
                <a:latin typeface="Arial" panose="020B0604020202020204" pitchFamily="34" charset="0"/>
                <a:cs typeface="Arial" panose="020B0604020202020204" pitchFamily="34" charset="0"/>
              </a:rPr>
              <a:t>when you need to</a:t>
            </a:r>
          </a:p>
        </p:txBody>
      </p:sp>
    </p:spTree>
    <p:extLst>
      <p:ext uri="{BB962C8B-B14F-4D97-AF65-F5344CB8AC3E}">
        <p14:creationId xmlns:p14="http://schemas.microsoft.com/office/powerpoint/2010/main" val="32185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65013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YOUNG PEOPLE’S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6" y="1994791"/>
            <a:ext cx="6508019" cy="1354217"/>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Young people who have experienced trauma, and have complex needs, may have developed unhealthy boundaries. </a:t>
            </a:r>
          </a:p>
          <a:p>
            <a:pPr>
              <a:spcAft>
                <a:spcPts val="1200"/>
              </a:spcAft>
            </a:pPr>
            <a:r>
              <a:rPr lang="en-GB" b="1" dirty="0">
                <a:solidFill>
                  <a:srgbClr val="7D7875"/>
                </a:solidFill>
                <a:latin typeface="Arial" panose="020B0604020202020204" pitchFamily="34" charset="0"/>
                <a:cs typeface="Arial" panose="020B0604020202020204" pitchFamily="34" charset="0"/>
              </a:rPr>
              <a:t>How can we support young people to develop healthier boundaries?</a:t>
            </a:r>
          </a:p>
        </p:txBody>
      </p:sp>
    </p:spTree>
    <p:extLst>
      <p:ext uri="{BB962C8B-B14F-4D97-AF65-F5344CB8AC3E}">
        <p14:creationId xmlns:p14="http://schemas.microsoft.com/office/powerpoint/2010/main" val="19304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33579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LIMITED OR NON-EXISTENT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7" y="1994791"/>
            <a:ext cx="5785948" cy="3231654"/>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Characteristic behaviours</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Sharing a lot of information very quickly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Sharing inappropriate information - ‘No filter’</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Distressed, confused or angry when they can’t get their own way</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What could help here? </a:t>
            </a:r>
            <a:endParaRPr lang="en-GB" b="1" dirty="0">
              <a:solidFill>
                <a:srgbClr val="7D7875"/>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A1A54BE-9260-4493-9E9E-7EDFEABAE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77" y="2719317"/>
            <a:ext cx="933166" cy="2205037"/>
          </a:xfrm>
          <a:prstGeom prst="rect">
            <a:avLst/>
          </a:prstGeom>
        </p:spPr>
      </p:pic>
      <p:cxnSp>
        <p:nvCxnSpPr>
          <p:cNvPr id="8" name="Straight Connector 7">
            <a:extLst>
              <a:ext uri="{FF2B5EF4-FFF2-40B4-BE49-F238E27FC236}">
                <a16:creationId xmlns:a16="http://schemas.microsoft.com/office/drawing/2014/main" id="{E13AD362-168B-4536-98F0-5442AE0C0F6E}"/>
              </a:ext>
            </a:extLst>
          </p:cNvPr>
          <p:cNvCxnSpPr/>
          <p:nvPr/>
        </p:nvCxnSpPr>
        <p:spPr>
          <a:xfrm>
            <a:off x="9010835" y="1994791"/>
            <a:ext cx="692458" cy="0"/>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86AFB5-61C2-4F39-AA61-1B85F98B1BA4}"/>
              </a:ext>
            </a:extLst>
          </p:cNvPr>
          <p:cNvCxnSpPr/>
          <p:nvPr/>
        </p:nvCxnSpPr>
        <p:spPr>
          <a:xfrm>
            <a:off x="10425363" y="1994791"/>
            <a:ext cx="698357" cy="0"/>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0F7D92-DD8D-4DEB-9D96-8F8DF0A82A70}"/>
              </a:ext>
            </a:extLst>
          </p:cNvPr>
          <p:cNvCxnSpPr/>
          <p:nvPr/>
        </p:nvCxnSpPr>
        <p:spPr>
          <a:xfrm>
            <a:off x="9010835" y="2719317"/>
            <a:ext cx="0" cy="709683"/>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FD239F-0ECE-4C0D-85CF-384EC409DE14}"/>
              </a:ext>
            </a:extLst>
          </p:cNvPr>
          <p:cNvCxnSpPr/>
          <p:nvPr/>
        </p:nvCxnSpPr>
        <p:spPr>
          <a:xfrm>
            <a:off x="9010835" y="4136994"/>
            <a:ext cx="0" cy="710214"/>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0AF8CF-881F-45B5-B49B-01A2470789BC}"/>
              </a:ext>
            </a:extLst>
          </p:cNvPr>
          <p:cNvCxnSpPr/>
          <p:nvPr/>
        </p:nvCxnSpPr>
        <p:spPr>
          <a:xfrm>
            <a:off x="9703293" y="5575177"/>
            <a:ext cx="722070" cy="0"/>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AEA6A3-5677-48FB-957E-593FA99D6CD1}"/>
              </a:ext>
            </a:extLst>
          </p:cNvPr>
          <p:cNvCxnSpPr/>
          <p:nvPr/>
        </p:nvCxnSpPr>
        <p:spPr>
          <a:xfrm>
            <a:off x="11123720" y="2719317"/>
            <a:ext cx="0" cy="709683"/>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3528FD-4DBE-439C-8514-EAB4CCEC83ED}"/>
              </a:ext>
            </a:extLst>
          </p:cNvPr>
          <p:cNvCxnSpPr/>
          <p:nvPr/>
        </p:nvCxnSpPr>
        <p:spPr>
          <a:xfrm>
            <a:off x="11123720" y="4136994"/>
            <a:ext cx="0" cy="710214"/>
          </a:xfrm>
          <a:prstGeom prst="line">
            <a:avLst/>
          </a:prstGeom>
          <a:ln w="25400">
            <a:solidFill>
              <a:srgbClr val="7D78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05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81482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LOOSE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7" y="1994791"/>
            <a:ext cx="5785948" cy="3385542"/>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Characteristic behaviours</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Inconsistent - continually changing</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Different for different people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Easily swayed by others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Seeks reassurance or approval </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What could help here? </a:t>
            </a:r>
            <a:endParaRPr lang="en-GB" b="1" dirty="0">
              <a:solidFill>
                <a:srgbClr val="7D7875"/>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A1A54BE-9260-4493-9E9E-7EDFEABAE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77" y="2719317"/>
            <a:ext cx="933166" cy="2205037"/>
          </a:xfrm>
          <a:prstGeom prst="rect">
            <a:avLst/>
          </a:prstGeom>
        </p:spPr>
      </p:pic>
      <p:sp>
        <p:nvSpPr>
          <p:cNvPr id="9" name="Freeform: Shape 8">
            <a:extLst>
              <a:ext uri="{FF2B5EF4-FFF2-40B4-BE49-F238E27FC236}">
                <a16:creationId xmlns:a16="http://schemas.microsoft.com/office/drawing/2014/main" id="{5DF145C3-4AFD-4D6F-ADB3-08508390EDFA}"/>
              </a:ext>
            </a:extLst>
          </p:cNvPr>
          <p:cNvSpPr/>
          <p:nvPr/>
        </p:nvSpPr>
        <p:spPr>
          <a:xfrm>
            <a:off x="9428085" y="1745306"/>
            <a:ext cx="1393794" cy="481214"/>
          </a:xfrm>
          <a:custGeom>
            <a:avLst/>
            <a:gdLst>
              <a:gd name="connsiteX0" fmla="*/ 1393794 w 1393794"/>
              <a:gd name="connsiteY0" fmla="*/ 481214 h 481214"/>
              <a:gd name="connsiteX1" fmla="*/ 1074198 w 1393794"/>
              <a:gd name="connsiteY1" fmla="*/ 1820 h 481214"/>
              <a:gd name="connsiteX2" fmla="*/ 550416 w 1393794"/>
              <a:gd name="connsiteY2" fmla="*/ 312539 h 481214"/>
              <a:gd name="connsiteX3" fmla="*/ 221942 w 1393794"/>
              <a:gd name="connsiteY3" fmla="*/ 197129 h 481214"/>
              <a:gd name="connsiteX4" fmla="*/ 0 w 1393794"/>
              <a:gd name="connsiteY4" fmla="*/ 383560 h 48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794" h="481214">
                <a:moveTo>
                  <a:pt x="1393794" y="481214"/>
                </a:moveTo>
                <a:cubicBezTo>
                  <a:pt x="1304277" y="255573"/>
                  <a:pt x="1214761" y="29932"/>
                  <a:pt x="1074198" y="1820"/>
                </a:cubicBezTo>
                <a:cubicBezTo>
                  <a:pt x="933635" y="-26292"/>
                  <a:pt x="692459" y="279988"/>
                  <a:pt x="550416" y="312539"/>
                </a:cubicBezTo>
                <a:cubicBezTo>
                  <a:pt x="408373" y="345090"/>
                  <a:pt x="313678" y="185292"/>
                  <a:pt x="221942" y="197129"/>
                </a:cubicBezTo>
                <a:cubicBezTo>
                  <a:pt x="130206" y="208966"/>
                  <a:pt x="65103" y="296263"/>
                  <a:pt x="0" y="383560"/>
                </a:cubicBezTo>
              </a:path>
            </a:pathLst>
          </a:cu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A72BAB3-6424-43EE-BE2F-6736B4ED571D}"/>
              </a:ext>
            </a:extLst>
          </p:cNvPr>
          <p:cNvSpPr/>
          <p:nvPr/>
        </p:nvSpPr>
        <p:spPr>
          <a:xfrm>
            <a:off x="8776116" y="2645546"/>
            <a:ext cx="431832" cy="1935332"/>
          </a:xfrm>
          <a:custGeom>
            <a:avLst/>
            <a:gdLst>
              <a:gd name="connsiteX0" fmla="*/ 350129 w 431832"/>
              <a:gd name="connsiteY0" fmla="*/ 0 h 1935332"/>
              <a:gd name="connsiteX1" fmla="*/ 225841 w 431832"/>
              <a:gd name="connsiteY1" fmla="*/ 541537 h 1935332"/>
              <a:gd name="connsiteX2" fmla="*/ 3900 w 431832"/>
              <a:gd name="connsiteY2" fmla="*/ 1012054 h 1935332"/>
              <a:gd name="connsiteX3" fmla="*/ 430028 w 431832"/>
              <a:gd name="connsiteY3" fmla="*/ 1251751 h 1935332"/>
              <a:gd name="connsiteX4" fmla="*/ 163698 w 431832"/>
              <a:gd name="connsiteY4" fmla="*/ 1624613 h 1935332"/>
              <a:gd name="connsiteX5" fmla="*/ 332373 w 431832"/>
              <a:gd name="connsiteY5" fmla="*/ 1935332 h 193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32" h="1935332">
                <a:moveTo>
                  <a:pt x="350129" y="0"/>
                </a:moveTo>
                <a:cubicBezTo>
                  <a:pt x="316837" y="186430"/>
                  <a:pt x="283546" y="372861"/>
                  <a:pt x="225841" y="541537"/>
                </a:cubicBezTo>
                <a:cubicBezTo>
                  <a:pt x="168136" y="710213"/>
                  <a:pt x="-30131" y="893685"/>
                  <a:pt x="3900" y="1012054"/>
                </a:cubicBezTo>
                <a:cubicBezTo>
                  <a:pt x="37931" y="1130423"/>
                  <a:pt x="403395" y="1149658"/>
                  <a:pt x="430028" y="1251751"/>
                </a:cubicBezTo>
                <a:cubicBezTo>
                  <a:pt x="456661" y="1353844"/>
                  <a:pt x="179974" y="1510683"/>
                  <a:pt x="163698" y="1624613"/>
                </a:cubicBezTo>
                <a:cubicBezTo>
                  <a:pt x="147422" y="1738543"/>
                  <a:pt x="239897" y="1836937"/>
                  <a:pt x="332373" y="1935332"/>
                </a:cubicBezTo>
              </a:path>
            </a:pathLst>
          </a:cu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F8FC6C7-1E1F-4E05-AD6A-E2E3135A8B73}"/>
              </a:ext>
            </a:extLst>
          </p:cNvPr>
          <p:cNvSpPr/>
          <p:nvPr/>
        </p:nvSpPr>
        <p:spPr>
          <a:xfrm>
            <a:off x="10848513" y="2689934"/>
            <a:ext cx="381859" cy="1233996"/>
          </a:xfrm>
          <a:custGeom>
            <a:avLst/>
            <a:gdLst>
              <a:gd name="connsiteX0" fmla="*/ 0 w 381859"/>
              <a:gd name="connsiteY0" fmla="*/ 0 h 1233996"/>
              <a:gd name="connsiteX1" fmla="*/ 381739 w 381859"/>
              <a:gd name="connsiteY1" fmla="*/ 301841 h 1233996"/>
              <a:gd name="connsiteX2" fmla="*/ 44388 w 381859"/>
              <a:gd name="connsiteY2" fmla="*/ 603682 h 1233996"/>
              <a:gd name="connsiteX3" fmla="*/ 319596 w 381859"/>
              <a:gd name="connsiteY3" fmla="*/ 1012054 h 1233996"/>
              <a:gd name="connsiteX4" fmla="*/ 97654 w 381859"/>
              <a:gd name="connsiteY4" fmla="*/ 1233996 h 123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59" h="1233996">
                <a:moveTo>
                  <a:pt x="0" y="0"/>
                </a:moveTo>
                <a:cubicBezTo>
                  <a:pt x="187170" y="100613"/>
                  <a:pt x="374341" y="201227"/>
                  <a:pt x="381739" y="301841"/>
                </a:cubicBezTo>
                <a:cubicBezTo>
                  <a:pt x="389137" y="402455"/>
                  <a:pt x="54745" y="485313"/>
                  <a:pt x="44388" y="603682"/>
                </a:cubicBezTo>
                <a:cubicBezTo>
                  <a:pt x="34031" y="722051"/>
                  <a:pt x="310718" y="907002"/>
                  <a:pt x="319596" y="1012054"/>
                </a:cubicBezTo>
                <a:cubicBezTo>
                  <a:pt x="328474" y="1117106"/>
                  <a:pt x="213064" y="1175551"/>
                  <a:pt x="97654" y="1233996"/>
                </a:cubicBezTo>
              </a:path>
            </a:pathLst>
          </a:cu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7E7A6397-7DB3-4129-9280-01596A65EB78}"/>
              </a:ext>
            </a:extLst>
          </p:cNvPr>
          <p:cNvSpPr/>
          <p:nvPr/>
        </p:nvSpPr>
        <p:spPr>
          <a:xfrm>
            <a:off x="9237108" y="5166804"/>
            <a:ext cx="1567016" cy="488398"/>
          </a:xfrm>
          <a:custGeom>
            <a:avLst/>
            <a:gdLst>
              <a:gd name="connsiteX0" fmla="*/ 4546 w 1567016"/>
              <a:gd name="connsiteY0" fmla="*/ 0 h 488398"/>
              <a:gd name="connsiteX1" fmla="*/ 84445 w 1567016"/>
              <a:gd name="connsiteY1" fmla="*/ 435006 h 488398"/>
              <a:gd name="connsiteX2" fmla="*/ 581595 w 1567016"/>
              <a:gd name="connsiteY2" fmla="*/ 319596 h 488398"/>
              <a:gd name="connsiteX3" fmla="*/ 803537 w 1567016"/>
              <a:gd name="connsiteY3" fmla="*/ 461639 h 488398"/>
              <a:gd name="connsiteX4" fmla="*/ 1185276 w 1567016"/>
              <a:gd name="connsiteY4" fmla="*/ 239697 h 488398"/>
              <a:gd name="connsiteX5" fmla="*/ 1362830 w 1567016"/>
              <a:gd name="connsiteY5" fmla="*/ 488272 h 488398"/>
              <a:gd name="connsiteX6" fmla="*/ 1567016 w 1567016"/>
              <a:gd name="connsiteY6" fmla="*/ 266330 h 48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016" h="488398">
                <a:moveTo>
                  <a:pt x="4546" y="0"/>
                </a:moveTo>
                <a:cubicBezTo>
                  <a:pt x="-3592" y="190870"/>
                  <a:pt x="-11730" y="381740"/>
                  <a:pt x="84445" y="435006"/>
                </a:cubicBezTo>
                <a:cubicBezTo>
                  <a:pt x="180620" y="488272"/>
                  <a:pt x="461746" y="315157"/>
                  <a:pt x="581595" y="319596"/>
                </a:cubicBezTo>
                <a:cubicBezTo>
                  <a:pt x="701444" y="324035"/>
                  <a:pt x="702924" y="474955"/>
                  <a:pt x="803537" y="461639"/>
                </a:cubicBezTo>
                <a:cubicBezTo>
                  <a:pt x="904150" y="448323"/>
                  <a:pt x="1092061" y="235258"/>
                  <a:pt x="1185276" y="239697"/>
                </a:cubicBezTo>
                <a:cubicBezTo>
                  <a:pt x="1278491" y="244136"/>
                  <a:pt x="1299207" y="483833"/>
                  <a:pt x="1362830" y="488272"/>
                </a:cubicBezTo>
                <a:cubicBezTo>
                  <a:pt x="1426453" y="492711"/>
                  <a:pt x="1496734" y="379520"/>
                  <a:pt x="1567016" y="266330"/>
                </a:cubicBezTo>
              </a:path>
            </a:pathLst>
          </a:cu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57C3887C-B927-4DEF-9608-E7C12E216DEE}"/>
              </a:ext>
            </a:extLst>
          </p:cNvPr>
          <p:cNvSpPr/>
          <p:nvPr/>
        </p:nvSpPr>
        <p:spPr>
          <a:xfrm>
            <a:off x="10861393" y="4270159"/>
            <a:ext cx="342488" cy="825624"/>
          </a:xfrm>
          <a:custGeom>
            <a:avLst/>
            <a:gdLst>
              <a:gd name="connsiteX0" fmla="*/ 49263 w 342488"/>
              <a:gd name="connsiteY0" fmla="*/ 0 h 825624"/>
              <a:gd name="connsiteX1" fmla="*/ 342226 w 342488"/>
              <a:gd name="connsiteY1" fmla="*/ 408373 h 825624"/>
              <a:gd name="connsiteX2" fmla="*/ 4875 w 342488"/>
              <a:gd name="connsiteY2" fmla="*/ 559293 h 825624"/>
              <a:gd name="connsiteX3" fmla="*/ 173551 w 342488"/>
              <a:gd name="connsiteY3" fmla="*/ 825624 h 825624"/>
            </a:gdLst>
            <a:ahLst/>
            <a:cxnLst>
              <a:cxn ang="0">
                <a:pos x="connsiteX0" y="connsiteY0"/>
              </a:cxn>
              <a:cxn ang="0">
                <a:pos x="connsiteX1" y="connsiteY1"/>
              </a:cxn>
              <a:cxn ang="0">
                <a:pos x="connsiteX2" y="connsiteY2"/>
              </a:cxn>
              <a:cxn ang="0">
                <a:pos x="connsiteX3" y="connsiteY3"/>
              </a:cxn>
            </a:cxnLst>
            <a:rect l="l" t="t" r="r" b="b"/>
            <a:pathLst>
              <a:path w="342488" h="825624">
                <a:moveTo>
                  <a:pt x="49263" y="0"/>
                </a:moveTo>
                <a:cubicBezTo>
                  <a:pt x="199443" y="157579"/>
                  <a:pt x="349624" y="315158"/>
                  <a:pt x="342226" y="408373"/>
                </a:cubicBezTo>
                <a:cubicBezTo>
                  <a:pt x="334828" y="501588"/>
                  <a:pt x="32987" y="489751"/>
                  <a:pt x="4875" y="559293"/>
                </a:cubicBezTo>
                <a:cubicBezTo>
                  <a:pt x="-23237" y="628835"/>
                  <a:pt x="75157" y="727229"/>
                  <a:pt x="173551" y="825624"/>
                </a:cubicBezTo>
              </a:path>
            </a:pathLst>
          </a:cu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58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67081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RIGID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7" y="1994791"/>
            <a:ext cx="5785948" cy="3385542"/>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Characteristic behaviours</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Keep people at arms length</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Won’t ask for help</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Very fixed opinions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Threatened by or fearful of different opinions</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What could help here? </a:t>
            </a:r>
            <a:endParaRPr lang="en-GB" b="1" dirty="0">
              <a:solidFill>
                <a:srgbClr val="7D7875"/>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A1A54BE-9260-4493-9E9E-7EDFEABAE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77" y="2719317"/>
            <a:ext cx="933166" cy="2205037"/>
          </a:xfrm>
          <a:prstGeom prst="rect">
            <a:avLst/>
          </a:prstGeom>
        </p:spPr>
      </p:pic>
      <p:sp>
        <p:nvSpPr>
          <p:cNvPr id="6" name="Rectangle 5">
            <a:extLst>
              <a:ext uri="{FF2B5EF4-FFF2-40B4-BE49-F238E27FC236}">
                <a16:creationId xmlns:a16="http://schemas.microsoft.com/office/drawing/2014/main" id="{4DA9CFAF-8969-4788-B2D2-A2BDF1CABF3D}"/>
              </a:ext>
            </a:extLst>
          </p:cNvPr>
          <p:cNvSpPr/>
          <p:nvPr/>
        </p:nvSpPr>
        <p:spPr>
          <a:xfrm>
            <a:off x="8975324" y="1994791"/>
            <a:ext cx="2166152" cy="3571504"/>
          </a:xfrm>
          <a:prstGeom prst="rect">
            <a:avLst/>
          </a:prstGeom>
          <a:noFill/>
          <a:ln w="25400">
            <a:solidFill>
              <a:srgbClr val="7D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089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20570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HEALTHY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7" y="1994791"/>
            <a:ext cx="5785948" cy="2954655"/>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Characteristic behaviours</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Let positive things through</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Keep harmful things out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Protects values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Allows for difference in others</a:t>
            </a:r>
          </a:p>
          <a:p>
            <a:pPr>
              <a:spcAft>
                <a:spcPts val="1200"/>
              </a:spcAft>
            </a:pPr>
            <a:endParaRPr lang="en-GB" dirty="0">
              <a:solidFill>
                <a:srgbClr val="7D7875"/>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A1A54BE-9260-4493-9E9E-7EDFEABAE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77" y="2719317"/>
            <a:ext cx="933166" cy="2205037"/>
          </a:xfrm>
          <a:prstGeom prst="rect">
            <a:avLst/>
          </a:prstGeom>
        </p:spPr>
      </p:pic>
      <p:sp>
        <p:nvSpPr>
          <p:cNvPr id="6" name="Rectangle 5">
            <a:extLst>
              <a:ext uri="{FF2B5EF4-FFF2-40B4-BE49-F238E27FC236}">
                <a16:creationId xmlns:a16="http://schemas.microsoft.com/office/drawing/2014/main" id="{4DA9CFAF-8969-4788-B2D2-A2BDF1CABF3D}"/>
              </a:ext>
            </a:extLst>
          </p:cNvPr>
          <p:cNvSpPr/>
          <p:nvPr/>
        </p:nvSpPr>
        <p:spPr>
          <a:xfrm>
            <a:off x="8975324" y="1994791"/>
            <a:ext cx="2166152" cy="3571504"/>
          </a:xfrm>
          <a:prstGeom prst="rect">
            <a:avLst/>
          </a:prstGeom>
          <a:noFill/>
          <a:ln w="25400">
            <a:solidFill>
              <a:srgbClr val="7D78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75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20570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HEALTHY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7" y="1994791"/>
            <a:ext cx="6294954" cy="4616648"/>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We can promote this by: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Modelling healthy boundaries in how we work, developing the skills in our staff to be able to do this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Creating a safe space for, and encouraging self reflection</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Creating a culture where young people feel they can speak up about their needs and boundaries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Respectfully challenging unhelpful boundaries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Working with young people to build confidence, and self-esteem</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Working with young people to develop their own skills around assertiveness, and asserting their boundaries, including following through with any consequences relating to boundaries being violated.</a:t>
            </a:r>
          </a:p>
        </p:txBody>
      </p:sp>
      <p:pic>
        <p:nvPicPr>
          <p:cNvPr id="5" name="Picture 4" descr="A picture containing drawing&#10;&#10;Description automatically generated">
            <a:extLst>
              <a:ext uri="{FF2B5EF4-FFF2-40B4-BE49-F238E27FC236}">
                <a16:creationId xmlns:a16="http://schemas.microsoft.com/office/drawing/2014/main" id="{2A1A54BE-9260-4493-9E9E-7EDFEABAE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77" y="2719317"/>
            <a:ext cx="933166" cy="2205037"/>
          </a:xfrm>
          <a:prstGeom prst="rect">
            <a:avLst/>
          </a:prstGeom>
        </p:spPr>
      </p:pic>
      <p:sp>
        <p:nvSpPr>
          <p:cNvPr id="6" name="Rectangle 5">
            <a:extLst>
              <a:ext uri="{FF2B5EF4-FFF2-40B4-BE49-F238E27FC236}">
                <a16:creationId xmlns:a16="http://schemas.microsoft.com/office/drawing/2014/main" id="{4DA9CFAF-8969-4788-B2D2-A2BDF1CABF3D}"/>
              </a:ext>
            </a:extLst>
          </p:cNvPr>
          <p:cNvSpPr/>
          <p:nvPr/>
        </p:nvSpPr>
        <p:spPr>
          <a:xfrm>
            <a:off x="8975324" y="1994791"/>
            <a:ext cx="2166152" cy="3571504"/>
          </a:xfrm>
          <a:prstGeom prst="rect">
            <a:avLst/>
          </a:prstGeom>
          <a:noFill/>
          <a:ln w="25400">
            <a:solidFill>
              <a:srgbClr val="7D78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88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54428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IN SUMMARY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D49B4225-9068-4EF9-911E-C056B64F325D}"/>
              </a:ext>
            </a:extLst>
          </p:cNvPr>
          <p:cNvSpPr txBox="1"/>
          <p:nvPr/>
        </p:nvSpPr>
        <p:spPr>
          <a:xfrm>
            <a:off x="2502816" y="1994791"/>
            <a:ext cx="7564461"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Know yourself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Know your organisations policies and expectations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Get to know your young people and their values</a:t>
            </a:r>
          </a:p>
          <a:p>
            <a:pPr>
              <a:spcAft>
                <a:spcPts val="1200"/>
              </a:spcAft>
            </a:pPr>
            <a:r>
              <a:rPr lang="en-GB" dirty="0">
                <a:solidFill>
                  <a:srgbClr val="7D7875"/>
                </a:solidFill>
                <a:latin typeface="Arial" panose="020B0604020202020204" pitchFamily="34" charset="0"/>
                <a:cs typeface="Arial" panose="020B0604020202020204" pitchFamily="34" charset="0"/>
              </a:rPr>
              <a:t>Remember – trauma can affect the way young people’s boundaries develop, and it will take time for them to feel safe enough to change</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Use CPR: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Consistent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Predictable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Reliable </a:t>
            </a:r>
          </a:p>
        </p:txBody>
      </p:sp>
    </p:spTree>
    <p:extLst>
      <p:ext uri="{BB962C8B-B14F-4D97-AF65-F5344CB8AC3E}">
        <p14:creationId xmlns:p14="http://schemas.microsoft.com/office/powerpoint/2010/main" val="283230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2634054"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p:txBody>
      </p:sp>
      <p:pic>
        <p:nvPicPr>
          <p:cNvPr id="3" name="Picture 2">
            <a:extLst>
              <a:ext uri="{FF2B5EF4-FFF2-40B4-BE49-F238E27FC236}">
                <a16:creationId xmlns:a16="http://schemas.microsoft.com/office/drawing/2014/main" id="{85B14995-C150-47E8-B030-300D809FE0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28F39D91-D679-446F-B083-36AC71A0B458}"/>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r>
              <a:rPr lang="en-GB" sz="5000" dirty="0">
                <a:solidFill>
                  <a:srgbClr val="D5511A"/>
                </a:solidFill>
                <a:latin typeface="Franklin Gothic Demi Cond" panose="020B0706030402020204" pitchFamily="34" charset="0"/>
              </a:rPr>
              <a:t>MODULE 6</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64C552DF-EC6C-41BB-BF2C-22EB2FA8D120}"/>
              </a:ext>
            </a:extLst>
          </p:cNvPr>
          <p:cNvSpPr txBox="1"/>
          <p:nvPr/>
        </p:nvSpPr>
        <p:spPr>
          <a:xfrm>
            <a:off x="2502567" y="2939274"/>
            <a:ext cx="3302251"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Working with Boundaries</a:t>
            </a:r>
          </a:p>
        </p:txBody>
      </p:sp>
      <p:sp>
        <p:nvSpPr>
          <p:cNvPr id="6" name="TextBox 5">
            <a:extLst>
              <a:ext uri="{FF2B5EF4-FFF2-40B4-BE49-F238E27FC236}">
                <a16:creationId xmlns:a16="http://schemas.microsoft.com/office/drawing/2014/main" id="{7037A9F4-207C-4DD8-9E7D-0A11EAB73D31}"/>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7" name="Picture 6">
            <a:extLst>
              <a:ext uri="{FF2B5EF4-FFF2-40B4-BE49-F238E27FC236}">
                <a16:creationId xmlns:a16="http://schemas.microsoft.com/office/drawing/2014/main" id="{14BA5314-A133-406E-AF4F-EAAEE3B219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10" name="Rectangle 9">
            <a:extLst>
              <a:ext uri="{FF2B5EF4-FFF2-40B4-BE49-F238E27FC236}">
                <a16:creationId xmlns:a16="http://schemas.microsoft.com/office/drawing/2014/main" id="{C563E90F-C21C-4394-B67C-5C01929700CA}"/>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5">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6">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518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44748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MODULE 6: WORKING WITH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296632"/>
            <a:ext cx="6475781"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are boundaries and why do we need them?</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Establishing professional boundaries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Understanding young people’s boundaries</a:t>
            </a:r>
          </a:p>
        </p:txBody>
      </p:sp>
    </p:spTree>
    <p:extLst>
      <p:ext uri="{BB962C8B-B14F-4D97-AF65-F5344CB8AC3E}">
        <p14:creationId xmlns:p14="http://schemas.microsoft.com/office/powerpoint/2010/main" val="420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66114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ARE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6" name="Oval 5">
            <a:extLst>
              <a:ext uri="{FF2B5EF4-FFF2-40B4-BE49-F238E27FC236}">
                <a16:creationId xmlns:a16="http://schemas.microsoft.com/office/drawing/2014/main" id="{95FCA794-B712-4F0C-93E9-E89BF9FFF828}"/>
              </a:ext>
            </a:extLst>
          </p:cNvPr>
          <p:cNvSpPr/>
          <p:nvPr/>
        </p:nvSpPr>
        <p:spPr>
          <a:xfrm>
            <a:off x="3822801" y="2411929"/>
            <a:ext cx="2572601" cy="2572601"/>
          </a:xfrm>
          <a:prstGeom prst="ellipse">
            <a:avLst/>
          </a:prstGeom>
          <a:solidFill>
            <a:srgbClr val="F69F1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YOUR</a:t>
            </a:r>
          </a:p>
          <a:p>
            <a:pPr algn="ctr"/>
            <a:r>
              <a:rPr lang="en-GB" sz="2400" dirty="0">
                <a:solidFill>
                  <a:schemeClr val="bg1"/>
                </a:solidFill>
              </a:rPr>
              <a:t>SPACE</a:t>
            </a:r>
          </a:p>
        </p:txBody>
      </p:sp>
      <p:sp>
        <p:nvSpPr>
          <p:cNvPr id="8" name="Oval 7">
            <a:extLst>
              <a:ext uri="{FF2B5EF4-FFF2-40B4-BE49-F238E27FC236}">
                <a16:creationId xmlns:a16="http://schemas.microsoft.com/office/drawing/2014/main" id="{4B03ED48-07E3-4430-9AF0-A6604C04EC95}"/>
              </a:ext>
            </a:extLst>
          </p:cNvPr>
          <p:cNvSpPr/>
          <p:nvPr/>
        </p:nvSpPr>
        <p:spPr>
          <a:xfrm>
            <a:off x="5874801" y="2411929"/>
            <a:ext cx="2572601" cy="2572601"/>
          </a:xfrm>
          <a:prstGeom prst="ellipse">
            <a:avLst/>
          </a:prstGeom>
          <a:solidFill>
            <a:srgbClr val="00688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THEIR</a:t>
            </a:r>
          </a:p>
          <a:p>
            <a:pPr algn="ctr"/>
            <a:r>
              <a:rPr lang="en-GB" sz="2400" dirty="0">
                <a:solidFill>
                  <a:schemeClr val="bg1"/>
                </a:solidFill>
              </a:rPr>
              <a:t>SPACE</a:t>
            </a:r>
          </a:p>
        </p:txBody>
      </p:sp>
      <p:sp>
        <p:nvSpPr>
          <p:cNvPr id="4" name="TextBox 3">
            <a:extLst>
              <a:ext uri="{FF2B5EF4-FFF2-40B4-BE49-F238E27FC236}">
                <a16:creationId xmlns:a16="http://schemas.microsoft.com/office/drawing/2014/main" id="{6B8FD483-196B-4CC4-9395-87BC18B7B8E5}"/>
              </a:ext>
            </a:extLst>
          </p:cNvPr>
          <p:cNvSpPr txBox="1"/>
          <p:nvPr/>
        </p:nvSpPr>
        <p:spPr>
          <a:xfrm>
            <a:off x="5962024" y="3375063"/>
            <a:ext cx="397866" cy="646331"/>
          </a:xfrm>
          <a:prstGeom prst="rect">
            <a:avLst/>
          </a:prstGeom>
          <a:noFill/>
        </p:spPr>
        <p:txBody>
          <a:bodyPr wrap="none" rtlCol="0">
            <a:spAutoFit/>
          </a:bodyPr>
          <a:lstStyle/>
          <a:p>
            <a:r>
              <a:rPr lang="en-GB" sz="3600" dirty="0">
                <a:solidFill>
                  <a:schemeClr val="bg1"/>
                </a:solidFill>
              </a:rPr>
              <a:t>?</a:t>
            </a:r>
          </a:p>
        </p:txBody>
      </p:sp>
    </p:spTree>
    <p:extLst>
      <p:ext uri="{BB962C8B-B14F-4D97-AF65-F5344CB8AC3E}">
        <p14:creationId xmlns:p14="http://schemas.microsoft.com/office/powerpoint/2010/main" val="180043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66114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ARE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845"/>
            <a:ext cx="4519421" cy="2462213"/>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A boundary: is a </a:t>
            </a:r>
            <a:r>
              <a:rPr lang="en-GB" b="1" dirty="0">
                <a:solidFill>
                  <a:srgbClr val="7D7875"/>
                </a:solidFill>
                <a:latin typeface="Arial" panose="020B0604020202020204" pitchFamily="34" charset="0"/>
                <a:cs typeface="Arial" panose="020B0604020202020204" pitchFamily="34" charset="0"/>
              </a:rPr>
              <a:t>limit that promotes integrity</a:t>
            </a:r>
            <a:r>
              <a:rPr lang="en-GB" dirty="0">
                <a:solidFill>
                  <a:srgbClr val="7D7875"/>
                </a:solidFill>
                <a:latin typeface="Arial" panose="020B0604020202020204" pitchFamily="34" charset="0"/>
                <a:cs typeface="Arial" panose="020B0604020202020204" pitchFamily="34" charset="0"/>
              </a:rPr>
              <a:t>, lets positive things through (and keeps harmful things out), provides a clear moral compass, </a:t>
            </a:r>
            <a:r>
              <a:rPr lang="en-GB" b="1" dirty="0">
                <a:solidFill>
                  <a:srgbClr val="7D7875"/>
                </a:solidFill>
                <a:latin typeface="Arial" panose="020B0604020202020204" pitchFamily="34" charset="0"/>
                <a:cs typeface="Arial" panose="020B0604020202020204" pitchFamily="34" charset="0"/>
              </a:rPr>
              <a:t>protects wellbeing</a:t>
            </a:r>
            <a:r>
              <a:rPr lang="en-GB" dirty="0">
                <a:solidFill>
                  <a:srgbClr val="7D7875"/>
                </a:solidFill>
                <a:latin typeface="Arial" panose="020B0604020202020204" pitchFamily="34" charset="0"/>
                <a:cs typeface="Arial" panose="020B0604020202020204" pitchFamily="34" charset="0"/>
              </a:rPr>
              <a:t>.</a:t>
            </a:r>
          </a:p>
          <a:p>
            <a:pPr>
              <a:spcAft>
                <a:spcPts val="1200"/>
              </a:spcAft>
            </a:pPr>
            <a:r>
              <a:rPr lang="en-GB" dirty="0">
                <a:solidFill>
                  <a:srgbClr val="7D7875"/>
                </a:solidFill>
                <a:latin typeface="Arial" panose="020B0604020202020204" pitchFamily="34" charset="0"/>
                <a:cs typeface="Arial" panose="020B0604020202020204" pitchFamily="34" charset="0"/>
              </a:rPr>
              <a:t>They can be about time, communication, behaviour, discussion areas, expectations, personal space and any topic that affects a person's life. </a:t>
            </a:r>
          </a:p>
        </p:txBody>
      </p:sp>
      <p:pic>
        <p:nvPicPr>
          <p:cNvPr id="5" name="Picture 4">
            <a:extLst>
              <a:ext uri="{FF2B5EF4-FFF2-40B4-BE49-F238E27FC236}">
                <a16:creationId xmlns:a16="http://schemas.microsoft.com/office/drawing/2014/main" id="{3E6A8A0C-3C65-4DB4-A067-EBA6362FC8BE}"/>
              </a:ext>
            </a:extLst>
          </p:cNvPr>
          <p:cNvPicPr>
            <a:picLocks noChangeAspect="1"/>
          </p:cNvPicPr>
          <p:nvPr/>
        </p:nvPicPr>
        <p:blipFill rotWithShape="1">
          <a:blip r:embed="rId3"/>
          <a:srcRect l="5438" t="17500" r="67375" b="26666"/>
          <a:stretch/>
        </p:blipFill>
        <p:spPr>
          <a:xfrm>
            <a:off x="7303658" y="1997845"/>
            <a:ext cx="3121705" cy="3606108"/>
          </a:xfrm>
          <a:prstGeom prst="rect">
            <a:avLst/>
          </a:prstGeom>
        </p:spPr>
      </p:pic>
    </p:spTree>
    <p:extLst>
      <p:ext uri="{BB962C8B-B14F-4D97-AF65-F5344CB8AC3E}">
        <p14:creationId xmlns:p14="http://schemas.microsoft.com/office/powerpoint/2010/main" val="398337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95188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 WE NEED BOUNDARIES?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296632"/>
            <a:ext cx="6475781"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Young people need consistent boundaries and realistic expectations to </a:t>
            </a:r>
            <a:r>
              <a:rPr lang="en-GB" b="1" dirty="0">
                <a:solidFill>
                  <a:srgbClr val="7D7875"/>
                </a:solidFill>
                <a:latin typeface="Arial" panose="020B0604020202020204" pitchFamily="34" charset="0"/>
                <a:cs typeface="Arial" panose="020B0604020202020204" pitchFamily="34" charset="0"/>
              </a:rPr>
              <a:t>feel safe </a:t>
            </a:r>
            <a:r>
              <a:rPr lang="en-GB" dirty="0">
                <a:solidFill>
                  <a:srgbClr val="7D7875"/>
                </a:solidFill>
                <a:latin typeface="Arial" panose="020B0604020202020204" pitchFamily="34" charset="0"/>
                <a:cs typeface="Arial" panose="020B0604020202020204" pitchFamily="34" charset="0"/>
              </a:rPr>
              <a:t>physically and emotionally.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Staff need boundaries to keep young people safe and protect themselves, to </a:t>
            </a:r>
            <a:r>
              <a:rPr lang="en-GB" b="1" dirty="0">
                <a:solidFill>
                  <a:srgbClr val="7D7875"/>
                </a:solidFill>
                <a:latin typeface="Arial" panose="020B0604020202020204" pitchFamily="34" charset="0"/>
                <a:cs typeface="Arial" panose="020B0604020202020204" pitchFamily="34" charset="0"/>
              </a:rPr>
              <a:t>avoid feelings of discomfort, resentment, or burnout</a:t>
            </a:r>
            <a:r>
              <a:rPr lang="en-GB" dirty="0">
                <a:solidFill>
                  <a:srgbClr val="7D7875"/>
                </a:solidFill>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Organisations need boundaries for consistency, accountability and fulfilling their mission and objectives</a:t>
            </a:r>
          </a:p>
        </p:txBody>
      </p:sp>
    </p:spTree>
    <p:extLst>
      <p:ext uri="{BB962C8B-B14F-4D97-AF65-F5344CB8AC3E}">
        <p14:creationId xmlns:p14="http://schemas.microsoft.com/office/powerpoint/2010/main" val="10030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65275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PROFESSIONAL BOUNDARIES – GROUP ACTIVITY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6212" y="2486760"/>
            <a:ext cx="5572468" cy="304698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In groups of four work through the boundaries quiz questions you have been given. </a:t>
            </a:r>
          </a:p>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Try to come up with an answer you all agree on and/or alternative solutions!</a:t>
            </a:r>
          </a:p>
          <a:p>
            <a:pPr>
              <a:spcAft>
                <a:spcPts val="1200"/>
              </a:spcAft>
            </a:pPr>
            <a:r>
              <a:rPr lang="en-GB" dirty="0">
                <a:solidFill>
                  <a:schemeClr val="bg1"/>
                </a:solidFill>
                <a:latin typeface="Arial" panose="020B0604020202020204" pitchFamily="34" charset="0"/>
                <a:cs typeface="Arial" panose="020B0604020202020204" pitchFamily="34" charset="0"/>
              </a:rPr>
              <a:t>We’ll come back together to discuss with a focus on any questions you found trickier to answer.</a:t>
            </a:r>
          </a:p>
          <a:p>
            <a:pPr>
              <a:spcAft>
                <a:spcPts val="1200"/>
              </a:spcAft>
            </a:pPr>
            <a:r>
              <a:rPr lang="en-GB" dirty="0">
                <a:solidFill>
                  <a:schemeClr val="bg1"/>
                </a:solidFill>
                <a:latin typeface="Arial" panose="020B0604020202020204" pitchFamily="34" charset="0"/>
                <a:cs typeface="Arial" panose="020B0604020202020204" pitchFamily="34" charset="0"/>
              </a:rPr>
              <a:t>Remember – it’s not an exact science, and it’s ok if we have different answers or things we aren’t sure about.</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
        <p:nvSpPr>
          <p:cNvPr id="7" name="TextBox 6">
            <a:extLst>
              <a:ext uri="{FF2B5EF4-FFF2-40B4-BE49-F238E27FC236}">
                <a16:creationId xmlns:a16="http://schemas.microsoft.com/office/drawing/2014/main" id="{4F76BC58-864C-48F6-9C71-9B7368EB26E6}"/>
              </a:ext>
            </a:extLst>
          </p:cNvPr>
          <p:cNvSpPr txBox="1"/>
          <p:nvPr/>
        </p:nvSpPr>
        <p:spPr>
          <a:xfrm>
            <a:off x="2499953" y="1869796"/>
            <a:ext cx="6697055"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Exercise 15 minutes</a:t>
            </a: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58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239692"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SETTING &amp; MAINTAINING BOUNDARIES – TIPS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816" y="1994791"/>
            <a:ext cx="8638660" cy="449353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Know your non-negotiable boundaries – legal or organisational rules which can’t be flexed</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Communicate clearly - ensure boundaries are ‘as clear as day’ from day one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Don’t be afraid to be firm. Young people need to know where your limits are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consistent –  offer the same level of emotional availability to each young person on each session</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Use your role to define your relationship – you can be friendly, but you are not a friend</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an appropriate role model. Think about how your behaviour might be interpreted by a young person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Reflect on your practice regularly and openly with colleagues you trust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Use social media with caution</a:t>
            </a:r>
          </a:p>
        </p:txBody>
      </p:sp>
    </p:spTree>
    <p:extLst>
      <p:ext uri="{BB962C8B-B14F-4D97-AF65-F5344CB8AC3E}">
        <p14:creationId xmlns:p14="http://schemas.microsoft.com/office/powerpoint/2010/main" val="11290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DE1330D-D15B-41DF-B367-C8C131DAF1B0}"/>
              </a:ext>
            </a:extLst>
          </p:cNvPr>
          <p:cNvSpPr/>
          <p:nvPr/>
        </p:nvSpPr>
        <p:spPr>
          <a:xfrm>
            <a:off x="4815053" y="1717084"/>
            <a:ext cx="2572601" cy="2572601"/>
          </a:xfrm>
          <a:prstGeom prst="ellipse">
            <a:avLst/>
          </a:prstGeom>
          <a:solidFill>
            <a:srgbClr val="D551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84703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BOUNDARIES AND VALUES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6" name="Oval 5">
            <a:extLst>
              <a:ext uri="{FF2B5EF4-FFF2-40B4-BE49-F238E27FC236}">
                <a16:creationId xmlns:a16="http://schemas.microsoft.com/office/drawing/2014/main" id="{95FCA794-B712-4F0C-93E9-E89BF9FFF828}"/>
              </a:ext>
            </a:extLst>
          </p:cNvPr>
          <p:cNvSpPr/>
          <p:nvPr/>
        </p:nvSpPr>
        <p:spPr>
          <a:xfrm>
            <a:off x="3787291" y="3429000"/>
            <a:ext cx="2572601" cy="2572601"/>
          </a:xfrm>
          <a:prstGeom prst="ellipse">
            <a:avLst/>
          </a:prstGeom>
          <a:solidFill>
            <a:srgbClr val="F69F1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Oval 7">
            <a:extLst>
              <a:ext uri="{FF2B5EF4-FFF2-40B4-BE49-F238E27FC236}">
                <a16:creationId xmlns:a16="http://schemas.microsoft.com/office/drawing/2014/main" id="{4B03ED48-07E3-4430-9AF0-A6604C04EC95}"/>
              </a:ext>
            </a:extLst>
          </p:cNvPr>
          <p:cNvSpPr/>
          <p:nvPr/>
        </p:nvSpPr>
        <p:spPr>
          <a:xfrm>
            <a:off x="5839291" y="3429000"/>
            <a:ext cx="2572601" cy="2572601"/>
          </a:xfrm>
          <a:prstGeom prst="ellipse">
            <a:avLst/>
          </a:prstGeom>
          <a:solidFill>
            <a:srgbClr val="00688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5" name="TextBox 4">
            <a:extLst>
              <a:ext uri="{FF2B5EF4-FFF2-40B4-BE49-F238E27FC236}">
                <a16:creationId xmlns:a16="http://schemas.microsoft.com/office/drawing/2014/main" id="{4C0ADD57-413B-4B65-A537-2A7821E46B0D}"/>
              </a:ext>
            </a:extLst>
          </p:cNvPr>
          <p:cNvSpPr txBox="1"/>
          <p:nvPr/>
        </p:nvSpPr>
        <p:spPr>
          <a:xfrm>
            <a:off x="5173054" y="2581049"/>
            <a:ext cx="1845891" cy="707886"/>
          </a:xfrm>
          <a:prstGeom prst="rect">
            <a:avLst/>
          </a:prstGeom>
          <a:noFill/>
        </p:spPr>
        <p:txBody>
          <a:bodyPr wrap="none" rtlCol="0">
            <a:spAutoFit/>
          </a:bodyPr>
          <a:lstStyle/>
          <a:p>
            <a:pPr algn="ctr"/>
            <a:r>
              <a:rPr lang="en-GB" sz="2000" dirty="0">
                <a:solidFill>
                  <a:schemeClr val="bg1"/>
                </a:solidFill>
                <a:latin typeface="Arial" panose="020B0604020202020204" pitchFamily="34" charset="0"/>
                <a:cs typeface="Arial" panose="020B0604020202020204" pitchFamily="34" charset="0"/>
              </a:rPr>
              <a:t>Your individual</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values</a:t>
            </a:r>
          </a:p>
        </p:txBody>
      </p:sp>
      <p:sp>
        <p:nvSpPr>
          <p:cNvPr id="9" name="TextBox 8">
            <a:extLst>
              <a:ext uri="{FF2B5EF4-FFF2-40B4-BE49-F238E27FC236}">
                <a16:creationId xmlns:a16="http://schemas.microsoft.com/office/drawing/2014/main" id="{17A79052-A209-4E89-9E85-EBDD70CF045F}"/>
              </a:ext>
            </a:extLst>
          </p:cNvPr>
          <p:cNvSpPr txBox="1"/>
          <p:nvPr/>
        </p:nvSpPr>
        <p:spPr>
          <a:xfrm>
            <a:off x="4023806" y="4292049"/>
            <a:ext cx="1763816" cy="1015663"/>
          </a:xfrm>
          <a:prstGeom prst="rect">
            <a:avLst/>
          </a:prstGeom>
          <a:noFill/>
        </p:spPr>
        <p:txBody>
          <a:bodyPr wrap="none" rtlCol="0">
            <a:spAutoFit/>
          </a:bodyPr>
          <a:lstStyle/>
          <a:p>
            <a:pPr algn="ctr"/>
            <a:r>
              <a:rPr lang="en-GB" sz="2000" dirty="0">
                <a:solidFill>
                  <a:schemeClr val="bg1"/>
                </a:solidFill>
                <a:latin typeface="Arial" panose="020B0604020202020204" pitchFamily="34" charset="0"/>
                <a:cs typeface="Arial" panose="020B0604020202020204" pitchFamily="34" charset="0"/>
              </a:rPr>
              <a:t>You</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organisation’s</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values</a:t>
            </a:r>
          </a:p>
        </p:txBody>
      </p:sp>
      <p:sp>
        <p:nvSpPr>
          <p:cNvPr id="10" name="TextBox 9">
            <a:extLst>
              <a:ext uri="{FF2B5EF4-FFF2-40B4-BE49-F238E27FC236}">
                <a16:creationId xmlns:a16="http://schemas.microsoft.com/office/drawing/2014/main" id="{F8865759-38B9-4900-BD4E-C1B891FDB329}"/>
              </a:ext>
            </a:extLst>
          </p:cNvPr>
          <p:cNvSpPr txBox="1"/>
          <p:nvPr/>
        </p:nvSpPr>
        <p:spPr>
          <a:xfrm>
            <a:off x="6802081" y="4292049"/>
            <a:ext cx="1149867" cy="1015663"/>
          </a:xfrm>
          <a:prstGeom prst="rect">
            <a:avLst/>
          </a:prstGeom>
          <a:noFill/>
        </p:spPr>
        <p:txBody>
          <a:bodyPr wrap="none" rtlCol="0">
            <a:spAutoFit/>
          </a:bodyPr>
          <a:lstStyle/>
          <a:p>
            <a:pPr algn="ctr"/>
            <a:r>
              <a:rPr lang="en-GB" sz="2000" dirty="0">
                <a:solidFill>
                  <a:schemeClr val="bg1"/>
                </a:solidFill>
                <a:latin typeface="Arial" panose="020B0604020202020204" pitchFamily="34" charset="0"/>
                <a:cs typeface="Arial" panose="020B0604020202020204" pitchFamily="34" charset="0"/>
              </a:rPr>
              <a:t>Young</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person’s</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values</a:t>
            </a:r>
          </a:p>
        </p:txBody>
      </p:sp>
      <p:sp>
        <p:nvSpPr>
          <p:cNvPr id="11" name="TextBox 10">
            <a:extLst>
              <a:ext uri="{FF2B5EF4-FFF2-40B4-BE49-F238E27FC236}">
                <a16:creationId xmlns:a16="http://schemas.microsoft.com/office/drawing/2014/main" id="{2899D4C8-3F8B-435B-B085-C17222E2AC77}"/>
              </a:ext>
            </a:extLst>
          </p:cNvPr>
          <p:cNvSpPr txBox="1"/>
          <p:nvPr/>
        </p:nvSpPr>
        <p:spPr>
          <a:xfrm>
            <a:off x="8178901" y="2376834"/>
            <a:ext cx="3198405" cy="646331"/>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Relationship is built in the areas of overlap</a:t>
            </a:r>
          </a:p>
        </p:txBody>
      </p:sp>
      <p:cxnSp>
        <p:nvCxnSpPr>
          <p:cNvPr id="13" name="Straight Arrow Connector 12">
            <a:extLst>
              <a:ext uri="{FF2B5EF4-FFF2-40B4-BE49-F238E27FC236}">
                <a16:creationId xmlns:a16="http://schemas.microsoft.com/office/drawing/2014/main" id="{9916A662-16AB-4A38-A8BE-257F89B7216F}"/>
              </a:ext>
            </a:extLst>
          </p:cNvPr>
          <p:cNvCxnSpPr>
            <a:cxnSpLocks/>
            <a:stCxn id="11" idx="1"/>
          </p:cNvCxnSpPr>
          <p:nvPr/>
        </p:nvCxnSpPr>
        <p:spPr>
          <a:xfrm flipH="1">
            <a:off x="6096001" y="2700000"/>
            <a:ext cx="2082900" cy="1472505"/>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4268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20A71A-DE8C-425B-AAD6-A4C210900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2927</Words>
  <Application>Microsoft Office PowerPoint</Application>
  <PresentationFormat>Widescreen</PresentationFormat>
  <Paragraphs>244</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Demi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29</cp:revision>
  <dcterms:created xsi:type="dcterms:W3CDTF">2020-01-24T13:52:17Z</dcterms:created>
  <dcterms:modified xsi:type="dcterms:W3CDTF">2020-10-21T11:22:09Z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