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85" r:id="rId5"/>
    <p:sldId id="286" r:id="rId6"/>
    <p:sldId id="287" r:id="rId7"/>
    <p:sldId id="288" r:id="rId8"/>
    <p:sldId id="289" r:id="rId9"/>
    <p:sldId id="269" r:id="rId10"/>
    <p:sldId id="260" r:id="rId11"/>
    <p:sldId id="290" r:id="rId12"/>
    <p:sldId id="259" r:id="rId13"/>
    <p:sldId id="291" r:id="rId14"/>
    <p:sldId id="292"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F19"/>
    <a:srgbClr val="7D7875"/>
    <a:srgbClr val="D5511A"/>
    <a:srgbClr val="006886"/>
    <a:srgbClr val="423A35"/>
    <a:srgbClr val="A3C5E9"/>
    <a:srgbClr val="494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69612" autoAdjust="0"/>
  </p:normalViewPr>
  <p:slideViewPr>
    <p:cSldViewPr snapToGrid="0">
      <p:cViewPr varScale="1">
        <p:scale>
          <a:sx n="109" d="100"/>
          <a:sy n="109" d="100"/>
        </p:scale>
        <p:origin x="2220" y="108"/>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756A3-14BD-40E5-A4E2-A15C42608D1E}" type="datetimeFigureOut">
              <a:rPr lang="en-GB" smtClean="0"/>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5A7C9-C937-408C-8E3F-35A3D5B95C84}" type="slidenum">
              <a:rPr lang="en-GB" smtClean="0"/>
              <a:t>‹#›</a:t>
            </a:fld>
            <a:endParaRPr lang="en-GB"/>
          </a:p>
        </p:txBody>
      </p:sp>
    </p:spTree>
    <p:extLst>
      <p:ext uri="{BB962C8B-B14F-4D97-AF65-F5344CB8AC3E}">
        <p14:creationId xmlns:p14="http://schemas.microsoft.com/office/powerpoint/2010/main" val="55994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2</a:t>
            </a:fld>
            <a:endParaRPr lang="en-GB"/>
          </a:p>
        </p:txBody>
      </p:sp>
    </p:spTree>
    <p:extLst>
      <p:ext uri="{BB962C8B-B14F-4D97-AF65-F5344CB8AC3E}">
        <p14:creationId xmlns:p14="http://schemas.microsoft.com/office/powerpoint/2010/main" val="423568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Curtis, a young person who appears in the film In the Lead (You can watch the full version on the Informing Futures Toolkit website) </a:t>
            </a:r>
          </a:p>
          <a:p>
            <a:endParaRPr lang="en-GB" dirty="0"/>
          </a:p>
          <a:p>
            <a:r>
              <a:rPr lang="en-GB"/>
              <a:t>Curtis </a:t>
            </a:r>
            <a:r>
              <a:rPr lang="en-GB" dirty="0"/>
              <a:t>is describing in his own words what good support is like – and this is also a good summary of what healthy independence looks like – a balance between freedom and security.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11</a:t>
            </a:fld>
            <a:endParaRPr lang="en-GB"/>
          </a:p>
        </p:txBody>
      </p:sp>
    </p:spTree>
    <p:extLst>
      <p:ext uri="{BB962C8B-B14F-4D97-AF65-F5344CB8AC3E}">
        <p14:creationId xmlns:p14="http://schemas.microsoft.com/office/powerpoint/2010/main" val="211180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Introduce topic and what we will be covering today:</a:t>
            </a:r>
            <a:endParaRPr lang="en-GB" dirty="0"/>
          </a:p>
          <a:p>
            <a:endParaRPr lang="en-GB" dirty="0"/>
          </a:p>
          <a:p>
            <a:r>
              <a:rPr lang="en-GB" dirty="0"/>
              <a:t>Who are we talking about? </a:t>
            </a:r>
          </a:p>
          <a:p>
            <a:r>
              <a:rPr lang="en-GB" dirty="0"/>
              <a:t>Why do young people go into care or custody?</a:t>
            </a:r>
          </a:p>
          <a:p>
            <a:r>
              <a:rPr lang="en-GB" dirty="0"/>
              <a:t>Where do we come in? A bit about what we as practitioners, as well as society at large, can contribute, as well as introducing two government led pieces of work on this topic.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3</a:t>
            </a:fld>
            <a:endParaRPr lang="en-GB"/>
          </a:p>
        </p:txBody>
      </p:sp>
    </p:spTree>
    <p:extLst>
      <p:ext uri="{BB962C8B-B14F-4D97-AF65-F5344CB8AC3E}">
        <p14:creationId xmlns:p14="http://schemas.microsoft.com/office/powerpoint/2010/main" val="329212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group to tell you what they think is meant by independence. You can record their answers on a flipchart if that is helpful. </a:t>
            </a:r>
          </a:p>
          <a:p>
            <a:endParaRPr lang="en-GB" dirty="0"/>
          </a:p>
          <a:p>
            <a:r>
              <a:rPr lang="en-GB" dirty="0"/>
              <a:t>We talk a lot about promoting independence, and it is almost always assumed to be a positive thing for young people. But independence is a complex and nuanced subject, and in reality different levels of independence are appropriate for different individuals at different times</a:t>
            </a:r>
          </a:p>
          <a:p>
            <a:endParaRPr lang="en-GB" dirty="0"/>
          </a:p>
          <a:p>
            <a:r>
              <a:rPr lang="en-GB" dirty="0"/>
              <a:t>Reveal the </a:t>
            </a:r>
            <a:r>
              <a:rPr lang="en-GB" dirty="0" err="1"/>
              <a:t>defintions</a:t>
            </a:r>
            <a:r>
              <a:rPr lang="en-GB" dirty="0"/>
              <a:t> and discuss with the group:</a:t>
            </a:r>
          </a:p>
          <a:p>
            <a:endParaRPr lang="en-GB" dirty="0"/>
          </a:p>
          <a:p>
            <a:r>
              <a:rPr lang="en-GB" dirty="0"/>
              <a:t>Are these really what we want for young people? </a:t>
            </a:r>
          </a:p>
          <a:p>
            <a:r>
              <a:rPr lang="en-GB" dirty="0"/>
              <a:t>Where do we agree/disagree ?</a:t>
            </a:r>
          </a:p>
          <a:p>
            <a:r>
              <a:rPr lang="en-GB" dirty="0"/>
              <a:t>What might be better? </a:t>
            </a:r>
          </a:p>
        </p:txBody>
      </p:sp>
      <p:sp>
        <p:nvSpPr>
          <p:cNvPr id="4" name="Slide Number Placeholder 3"/>
          <p:cNvSpPr>
            <a:spLocks noGrp="1"/>
          </p:cNvSpPr>
          <p:nvPr>
            <p:ph type="sldNum" sz="quarter" idx="5"/>
          </p:nvPr>
        </p:nvSpPr>
        <p:spPr/>
        <p:txBody>
          <a:bodyPr/>
          <a:lstStyle/>
          <a:p>
            <a:fld id="{6925A7C9-C937-408C-8E3F-35A3D5B95C84}" type="slidenum">
              <a:rPr lang="en-GB" smtClean="0"/>
              <a:t>4</a:t>
            </a:fld>
            <a:endParaRPr lang="en-GB"/>
          </a:p>
        </p:txBody>
      </p:sp>
    </p:spTree>
    <p:extLst>
      <p:ext uri="{BB962C8B-B14F-4D97-AF65-F5344CB8AC3E}">
        <p14:creationId xmlns:p14="http://schemas.microsoft.com/office/powerpoint/2010/main" val="362767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t>
            </a:r>
            <a:r>
              <a:rPr lang="en-GB" dirty="0" err="1"/>
              <a:t>Seb</a:t>
            </a:r>
            <a:r>
              <a:rPr lang="en-GB" dirty="0"/>
              <a:t> – an intensive support team leader with 1625 Independent People, and this is a quote from the film made by Future 4 Me young people. (You</a:t>
            </a:r>
            <a:r>
              <a:rPr lang="en-GB" baseline="0" dirty="0"/>
              <a:t> can see the full version on the Informing Futures Toolkit website). </a:t>
            </a:r>
          </a:p>
          <a:p>
            <a:r>
              <a:rPr lang="en-GB" baseline="0" dirty="0"/>
              <a:t>We want to encourage young people to have a safe level of control within their lives - to be able to take the lead </a:t>
            </a:r>
            <a:r>
              <a:rPr lang="en-GB" b="1" baseline="0" dirty="0"/>
              <a:t>when they want to, or need to.</a:t>
            </a:r>
          </a:p>
          <a:p>
            <a:endParaRPr lang="en-GB"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5</a:t>
            </a:fld>
            <a:endParaRPr lang="en-GB"/>
          </a:p>
        </p:txBody>
      </p:sp>
    </p:spTree>
    <p:extLst>
      <p:ext uri="{BB962C8B-B14F-4D97-AF65-F5344CB8AC3E}">
        <p14:creationId xmlns:p14="http://schemas.microsoft.com/office/powerpoint/2010/main" val="151738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may be more helpful to think about the concept of empowerment than independence. Empowerment involves the ability to do things for oneself – but does not imply that we don’t also need other people. </a:t>
            </a:r>
          </a:p>
          <a:p>
            <a:endParaRPr lang="en-GB" dirty="0"/>
          </a:p>
          <a:p>
            <a:r>
              <a:rPr lang="en-GB" dirty="0"/>
              <a:t>In your pairs, compare notes about times when you have felt empowered or disempowered. Choose examples you feel comfortable to share – the point of the exercise is to recognise the feelings, behaviours and situations which characterise empowerment and disempowerment</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6</a:t>
            </a:fld>
            <a:endParaRPr lang="en-GB"/>
          </a:p>
        </p:txBody>
      </p:sp>
    </p:spTree>
    <p:extLst>
      <p:ext uri="{BB962C8B-B14F-4D97-AF65-F5344CB8AC3E}">
        <p14:creationId xmlns:p14="http://schemas.microsoft.com/office/powerpoint/2010/main" val="133876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t>Let’s consider the building blocks which are needed to develop empowerment and appropriate independence in young people.</a:t>
            </a:r>
          </a:p>
          <a:p>
            <a:endParaRPr lang="en-GB" sz="2000" b="1" dirty="0"/>
          </a:p>
          <a:p>
            <a:r>
              <a:rPr lang="en-GB" sz="2000" b="1" dirty="0"/>
              <a:t>The circle of security</a:t>
            </a:r>
          </a:p>
          <a:p>
            <a:pPr marL="0" indent="0">
              <a:buFont typeface="Arial" panose="020B0604020202020204" pitchFamily="34" charset="0"/>
              <a:buNone/>
            </a:pPr>
            <a:r>
              <a:rPr lang="en-GB" sz="2000" b="1" dirty="0"/>
              <a:t>Cooper, Hoffman and </a:t>
            </a:r>
            <a:r>
              <a:rPr lang="en-GB" sz="2000" b="1" dirty="0" err="1"/>
              <a:t>Powells</a:t>
            </a:r>
            <a:r>
              <a:rPr lang="en-GB" sz="2000" b="1" dirty="0"/>
              <a:t> model illustrates how from our very early years, we begin to experiment with independence. Young children will venture out from a secure base to explore, and then return to express and share their experience. The way in which their parent or carer supports this will either –</a:t>
            </a:r>
          </a:p>
          <a:p>
            <a:pPr marL="342900" indent="-342900">
              <a:buFont typeface="Arial" panose="020B0604020202020204" pitchFamily="34" charset="0"/>
              <a:buChar char="•"/>
            </a:pPr>
            <a:r>
              <a:rPr lang="en-GB" sz="2000" b="1" dirty="0"/>
              <a:t>encourage them gradually to widen their area of exploration (secure attachment) OR </a:t>
            </a:r>
          </a:p>
          <a:p>
            <a:pPr marL="342900" indent="-342900">
              <a:buFont typeface="Arial" panose="020B0604020202020204" pitchFamily="34" charset="0"/>
              <a:buChar char="•"/>
            </a:pPr>
            <a:r>
              <a:rPr lang="en-GB" sz="2000" b="1" dirty="0"/>
              <a:t>discourage them, provoking feelings of fear and anxiety (insecure attachment)</a:t>
            </a:r>
          </a:p>
          <a:p>
            <a:endParaRPr lang="en-GB" dirty="0"/>
          </a:p>
          <a:p>
            <a:endParaRPr lang="en-GB" dirty="0"/>
          </a:p>
          <a:p>
            <a:r>
              <a:rPr lang="en-GB" dirty="0"/>
              <a:t>Cooper, Hoffman &amp; Powell’s research suggests that secure children exhibit increased empathy, greater self-esteem, better relationships with parents and peers, enhanced school readiness, and an increased capacity to handle emotions more effectively when compared with children who are not secure.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those whose circle, and attachment with a caregiver, was disturbed in childhood (which is more likely for those young people who have been placed in care or who go on to offend as young people), ability to develop skills and attributes needed to be independent could be impaired.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circle of security is also a nice way to frame how we think about independence, ultimately we all need a safe base and somewhere to be able to go back to for support, in order to feel confident and capable to venture out on our own and try new things out for ourselves.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 for the group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our support offer this model of a ‘secure base/safe haven’ to young people who have not experienced it in childhood? How?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7</a:t>
            </a:fld>
            <a:endParaRPr lang="en-GB"/>
          </a:p>
        </p:txBody>
      </p:sp>
    </p:spTree>
    <p:extLst>
      <p:ext uri="{BB962C8B-B14F-4D97-AF65-F5344CB8AC3E}">
        <p14:creationId xmlns:p14="http://schemas.microsoft.com/office/powerpoint/2010/main" val="180333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way we identify ourselves can affect how independent and empowered we are able to feel. Young people, like many groups in society, are often spoken about in negative terms in the media. Young people who experience homelessness, care, or are involved in the criminal justice system face even greater stereotyping and prejudice. Event the support services which exist to help people can fall into the trap of using language or approaches which diminish people and label them as dependent. </a:t>
            </a:r>
          </a:p>
          <a:p>
            <a:endParaRPr lang="en-GB" dirty="0"/>
          </a:p>
          <a:p>
            <a:r>
              <a:rPr lang="en-GB" dirty="0"/>
              <a:t>In pairs of small groups</a:t>
            </a:r>
          </a:p>
          <a:p>
            <a:endParaRPr lang="en-GB" dirty="0"/>
          </a:p>
          <a:p>
            <a:r>
              <a:rPr lang="en-GB" dirty="0"/>
              <a:t>Looking at the words on the slide, discuss:</a:t>
            </a:r>
          </a:p>
          <a:p>
            <a:pPr marL="171450" indent="-171450">
              <a:buFont typeface="Arial" panose="020B0604020202020204" pitchFamily="34" charset="0"/>
              <a:buChar char="•"/>
            </a:pPr>
            <a:r>
              <a:rPr lang="en-GB" dirty="0"/>
              <a:t>What terms do we use which might give young people the feeling they are dependent on us? </a:t>
            </a:r>
          </a:p>
          <a:p>
            <a:pPr marL="171450" indent="-171450">
              <a:buFont typeface="Arial" panose="020B0604020202020204" pitchFamily="34" charset="0"/>
              <a:buChar char="•"/>
            </a:pPr>
            <a:r>
              <a:rPr lang="en-GB" dirty="0"/>
              <a:t>What language do young people use about themselves which might be limiting or negative</a:t>
            </a:r>
          </a:p>
          <a:p>
            <a:pPr marL="171450" indent="-171450">
              <a:buFont typeface="Arial" panose="020B0604020202020204" pitchFamily="34" charset="0"/>
              <a:buChar char="•"/>
            </a:pPr>
            <a:r>
              <a:rPr lang="en-GB" dirty="0"/>
              <a:t>How can we challenge negative and limiting language and promote positive and empowering language? </a:t>
            </a:r>
          </a:p>
        </p:txBody>
      </p:sp>
      <p:sp>
        <p:nvSpPr>
          <p:cNvPr id="4" name="Slide Number Placeholder 3"/>
          <p:cNvSpPr>
            <a:spLocks noGrp="1"/>
          </p:cNvSpPr>
          <p:nvPr>
            <p:ph type="sldNum" sz="quarter" idx="5"/>
          </p:nvPr>
        </p:nvSpPr>
        <p:spPr/>
        <p:txBody>
          <a:bodyPr/>
          <a:lstStyle/>
          <a:p>
            <a:fld id="{6925A7C9-C937-408C-8E3F-35A3D5B95C84}" type="slidenum">
              <a:rPr lang="en-GB" smtClean="0"/>
              <a:t>8</a:t>
            </a:fld>
            <a:endParaRPr lang="en-GB"/>
          </a:p>
        </p:txBody>
      </p:sp>
    </p:spTree>
    <p:extLst>
      <p:ext uri="{BB962C8B-B14F-4D97-AF65-F5344CB8AC3E}">
        <p14:creationId xmlns:p14="http://schemas.microsoft.com/office/powerpoint/2010/main" val="423893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a:p>
            <a:r>
              <a:rPr lang="en-GB" b="1" dirty="0"/>
              <a:t>This exercise is for the group. The journey is based on a real young person. We’re going to look at how independence feels from a young person’s point of view, versus how it looks to adults. </a:t>
            </a:r>
          </a:p>
          <a:p>
            <a:endParaRPr lang="en-GB" b="1" dirty="0"/>
          </a:p>
          <a:p>
            <a:r>
              <a:rPr lang="en-GB" b="1" dirty="0"/>
              <a:t>Reveal the headings one at a time, and ask the group to discuss or vote on whether the event increases or decreases the young person’s sense of independence. Then reveal the arrow which indicates the young person’s opinion of how their independence was affected. The detailed notes below provide background information which you can share after the arrow is revealed.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Regularly going to college –</a:t>
            </a:r>
            <a:r>
              <a:rPr lang="en-GB" sz="1200" kern="1200" dirty="0">
                <a:solidFill>
                  <a:schemeClr val="tx1"/>
                </a:solidFill>
                <a:effectLst/>
                <a:latin typeface="+mn-lt"/>
                <a:ea typeface="+mn-ea"/>
                <a:cs typeface="+mn-cs"/>
              </a:rPr>
              <a:t> This young person has initially been on quite steep trajectory of independence. They’ve been living with their foster carers in a placement, which they really enjoy. The foster carers have provided a stable base for the young person and encouraged them to begin to do more things for themselves, sometimes outside of their comfort zone. The young person is relatively settled, they’re feeling good and they are engaging well with college, regularly going in on the bus on their own. </a:t>
            </a:r>
          </a:p>
          <a:p>
            <a:r>
              <a:rPr lang="en-GB" sz="1200" b="1" kern="1200" dirty="0">
                <a:solidFill>
                  <a:schemeClr val="tx1"/>
                </a:solidFill>
                <a:effectLst/>
                <a:latin typeface="+mn-lt"/>
                <a:ea typeface="+mn-ea"/>
                <a:cs typeface="+mn-cs"/>
              </a:rPr>
              <a:t>Leaving foster placement – </a:t>
            </a:r>
            <a:r>
              <a:rPr lang="en-GB" sz="1200" kern="1200" dirty="0">
                <a:solidFill>
                  <a:schemeClr val="tx1"/>
                </a:solidFill>
                <a:effectLst/>
                <a:latin typeface="+mn-lt"/>
                <a:ea typeface="+mn-ea"/>
                <a:cs typeface="+mn-cs"/>
              </a:rPr>
              <a:t>When the young person is 17 and a half conversations begin about their impending move on from their foster placement. They feel pretty upset and worried about this, and although they have been showing amazing progress towards independence they still feel like they need the support of reliable adults. Most of their friends at college aren’t expected to be as independent as they will have to be when the move on and are given their own flat. This starts to feel frustrating, and the young person begins to ‘need’ their foster carers more, asking for and then demanding lifts to college (which the foster carers initially refuse as they are worried about the young person ‘going backwards’, but they don’t really explain their reasons, and regularly give in to the young person’s demands). Sometimes they young person doesn’t make it into college. Their social worker is contacted and becomes worried, and starts to message the young person each morning to remind them to go in, the young person resents ‘not being trusted’. </a:t>
            </a:r>
          </a:p>
          <a:p>
            <a:r>
              <a:rPr lang="en-GB" sz="1200" kern="1200" dirty="0">
                <a:solidFill>
                  <a:schemeClr val="tx1"/>
                </a:solidFill>
                <a:effectLst/>
                <a:latin typeface="+mn-lt"/>
                <a:ea typeface="+mn-ea"/>
                <a:cs typeface="+mn-cs"/>
              </a:rPr>
              <a:t>Understandably when it comes time to move into their new flat the young person requires some practical support to do so, as we all would, – and their foster carers offer to help. However the young person becomes frustrated that they can’t drive yet, and help to move their things feels like another blow. The young person starts to feel less independent over-all. </a:t>
            </a:r>
          </a:p>
          <a:p>
            <a:pPr lvl="0"/>
            <a:r>
              <a:rPr lang="en-GB" sz="1200" b="1" i="1" kern="1200" dirty="0">
                <a:solidFill>
                  <a:schemeClr val="tx1"/>
                </a:solidFill>
                <a:effectLst/>
                <a:latin typeface="+mn-lt"/>
                <a:ea typeface="+mn-ea"/>
                <a:cs typeface="+mn-cs"/>
              </a:rPr>
              <a:t>What could have helped the young person view needing practical support to move more positively?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Moving into new flat – </a:t>
            </a:r>
            <a:r>
              <a:rPr lang="en-GB" sz="1200" kern="1200" dirty="0">
                <a:solidFill>
                  <a:schemeClr val="tx1"/>
                </a:solidFill>
                <a:effectLst/>
                <a:latin typeface="+mn-lt"/>
                <a:ea typeface="+mn-ea"/>
                <a:cs typeface="+mn-cs"/>
              </a:rPr>
              <a:t>Once in the new flat things start to look up a bit. The young person loves being able to make an entire flat feel like theirs, and enjoys beginning to decorate with their belongings. They also enjoy chatting through with their new support worker what they need for the flat, and making lists, the support worker is impressed with their rapid progress. The young person goes off shopping on their own a few times to spend some of their leaving care grant on items for their kitchen, and buys a couple of recipe books. They feel the most independent they have for a while, and they’re back to getting the bus to college most days on their own. Their new support worker doesn’t remind them to go, but does ask how it is going when they catch up.</a:t>
            </a:r>
          </a:p>
          <a:p>
            <a:r>
              <a:rPr lang="en-GB" sz="1200" b="1" kern="1200" dirty="0">
                <a:solidFill>
                  <a:schemeClr val="tx1"/>
                </a:solidFill>
                <a:effectLst/>
                <a:latin typeface="+mn-lt"/>
                <a:ea typeface="+mn-ea"/>
                <a:cs typeface="+mn-cs"/>
              </a:rPr>
              <a:t>Drops out of college – </a:t>
            </a:r>
            <a:r>
              <a:rPr lang="en-GB" sz="1200" kern="1200" dirty="0">
                <a:solidFill>
                  <a:schemeClr val="tx1"/>
                </a:solidFill>
                <a:effectLst/>
                <a:latin typeface="+mn-lt"/>
                <a:ea typeface="+mn-ea"/>
                <a:cs typeface="+mn-cs"/>
              </a:rPr>
              <a:t>Whilst the young person was initially happy in their new flat, despite their worries before moving in, they begin to feel a bit lonely there. At their foster placement they lived with their two foster carers, as well two of their children and the family dog. They meet up with their foster carers every now and again, but they are thinking of moving. Things also start to go less well at college, the young person had been making the most of being able to stay up late playing music whenever they want, something their foster carers wouldn’t let them do. They begin sleeping through their alarms, and start to feel less motivated. The college try to tackle the young person’s poor attendance, and their social worker also tries to talk to the young person about this, but the young person feels they are interfering. They initially don’t see the point in going in every day, as they feel they can do their work fine at home, even if it means staying up late, but when they fail a module they become quite depressed. Ultimately they choose to completely drop out of college, and refuse to engage in any conversations with either college or their workers about other options. At first this felt like a relief, but then they feel even more awful.</a:t>
            </a:r>
          </a:p>
          <a:p>
            <a:pPr lvl="0"/>
            <a:r>
              <a:rPr lang="en-GB" sz="1200" b="1" i="1" kern="1200" dirty="0">
                <a:solidFill>
                  <a:schemeClr val="tx1"/>
                </a:solidFill>
                <a:effectLst/>
                <a:latin typeface="+mn-lt"/>
                <a:ea typeface="+mn-ea"/>
                <a:cs typeface="+mn-cs"/>
              </a:rPr>
              <a:t>We’ve marked the young person as being less independent as a result of dropping out of college, but was the young person exercising their independence by making a decision on their own?</a:t>
            </a: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Calls mental health services – </a:t>
            </a:r>
            <a:r>
              <a:rPr lang="en-GB" sz="1200" kern="1200" dirty="0">
                <a:solidFill>
                  <a:schemeClr val="tx1"/>
                </a:solidFill>
                <a:effectLst/>
                <a:latin typeface="+mn-lt"/>
                <a:ea typeface="+mn-ea"/>
                <a:cs typeface="+mn-cs"/>
              </a:rPr>
              <a:t>The young persons social worker has been trying to reach the young person, calling them and dropping by, but they don’t answer the phone or the door. However, after a few weeks the young person makes a decision themselves to call up local mental health services, after talking with a friend and looking them up online. The mental health services agree with the young person’s assessment that they need some additional support, and they schedule an initial assessment for a few weeks time. </a:t>
            </a:r>
          </a:p>
          <a:p>
            <a:r>
              <a:rPr lang="en-GB" sz="1200" b="1" kern="1200" dirty="0">
                <a:solidFill>
                  <a:schemeClr val="tx1"/>
                </a:solidFill>
                <a:effectLst/>
                <a:latin typeface="+mn-lt"/>
                <a:ea typeface="+mn-ea"/>
                <a:cs typeface="+mn-cs"/>
              </a:rPr>
              <a:t>First appointment – </a:t>
            </a:r>
            <a:r>
              <a:rPr lang="en-GB" sz="1200" kern="1200" dirty="0">
                <a:solidFill>
                  <a:schemeClr val="tx1"/>
                </a:solidFill>
                <a:effectLst/>
                <a:latin typeface="+mn-lt"/>
                <a:ea typeface="+mn-ea"/>
                <a:cs typeface="+mn-cs"/>
              </a:rPr>
              <a:t>The young person still hasn’t spoken much with their social worker, apart from a few chats when they realise their worker is really worried about them and answer the door. However, despite saying they felt ok to get the bus to the appointment the night before they ring their worker and ask for a lift. When they arrive they ask the worker to also come into the appointment. To the young person this feels like a dip in independence, as the young person didn’t feel up to attending independently and felt less independent for ‘needing services’ and needing their worker to go into the appointment.</a:t>
            </a:r>
          </a:p>
          <a:p>
            <a:pPr lvl="1"/>
            <a:r>
              <a:rPr lang="en-GB" sz="1200" b="1" i="1" kern="1200" dirty="0">
                <a:solidFill>
                  <a:schemeClr val="tx1"/>
                </a:solidFill>
                <a:effectLst/>
                <a:latin typeface="+mn-lt"/>
                <a:ea typeface="+mn-ea"/>
                <a:cs typeface="+mn-cs"/>
              </a:rPr>
              <a:t>Can the feelings about a young person’s level of independence differ, can workers observations of a young person be different to how they feel?</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Regular appointments – </a:t>
            </a:r>
            <a:r>
              <a:rPr lang="en-GB" sz="1200" kern="1200" dirty="0">
                <a:solidFill>
                  <a:schemeClr val="tx1"/>
                </a:solidFill>
                <a:effectLst/>
                <a:latin typeface="+mn-lt"/>
                <a:ea typeface="+mn-ea"/>
                <a:cs typeface="+mn-cs"/>
              </a:rPr>
              <a:t>Despite feeling nervous, and finding their first appointment hard, bit by bit the young person and the support worker work towards the young person attending independently on their own. They are now in a routine, get the bus every two weeks and are starting to feel much better. As they are doing 1to1 CBT they begin to identify how their feelings, thoughts and behaviours interact and steps they can take to feel more in control of their feelings, thoughts and or behaviours. The mental health professional also helps them to recognise that their strengths, and how far they’ve come. They also work together to identify some interests the young person has, and come up with some ideas of things to do. </a:t>
            </a:r>
          </a:p>
          <a:p>
            <a:r>
              <a:rPr lang="en-GB" sz="1200" b="1" i="1" kern="1200" dirty="0">
                <a:solidFill>
                  <a:schemeClr val="tx1"/>
                </a:solidFill>
                <a:effectLst/>
                <a:latin typeface="+mn-lt"/>
                <a:ea typeface="+mn-ea"/>
                <a:cs typeface="+mn-cs"/>
              </a:rPr>
              <a:t>- How does feeling in control (or not!) affect how independent we feel?</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Starts at a new college – </a:t>
            </a:r>
            <a:r>
              <a:rPr lang="en-GB" sz="1200" b="0" kern="1200" dirty="0">
                <a:solidFill>
                  <a:schemeClr val="tx1"/>
                </a:solidFill>
                <a:effectLst/>
                <a:latin typeface="+mn-lt"/>
                <a:ea typeface="+mn-ea"/>
                <a:cs typeface="+mn-cs"/>
              </a:rPr>
              <a:t>this time the young person makes a choice and experiences positive consequences – they like the college and the course they have chosen, start to make new friends and feel positive and empowered to move towards new goals. </a:t>
            </a:r>
            <a:endParaRPr lang="en-GB" b="0" dirty="0"/>
          </a:p>
          <a:p>
            <a:endParaRPr lang="en-GB" b="1" dirty="0"/>
          </a:p>
          <a:p>
            <a:r>
              <a:rPr lang="en-GB" b="1" dirty="0"/>
              <a:t>Question for reflection – Do we assume young people are experiencing more independence as a good thing, or do we talk with them about how things feel as their journey progresses? </a:t>
            </a:r>
          </a:p>
          <a:p>
            <a:endParaRPr lang="en-GB" b="1" dirty="0"/>
          </a:p>
          <a:p>
            <a:r>
              <a:rPr lang="en-GB" b="1" dirty="0"/>
              <a:t>If you wish, you can distribute the handout (which contains the notes above) for participants to keep after the exercise </a:t>
            </a:r>
          </a:p>
          <a:p>
            <a:endParaRPr lang="en-GB" b="0"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9</a:t>
            </a:fld>
            <a:endParaRPr lang="en-GB"/>
          </a:p>
        </p:txBody>
      </p:sp>
    </p:spTree>
    <p:extLst>
      <p:ext uri="{BB962C8B-B14F-4D97-AF65-F5344CB8AC3E}">
        <p14:creationId xmlns:p14="http://schemas.microsoft.com/office/powerpoint/2010/main" val="273614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Independence is both a journey, and something that can look and feel quite different from person to person. However, being able to be, and feeling, relatively independent is beneficial to individuals. Feeling and being relatively independent is more empowering than feeling reliant on others to always meet your needs, or support you to meet them. This said we all need the support of others sometimes, and, actually, identifying what support we need and benefit from, and recognising how appropriate relationships with others can help us meet our needs, is part of being independent. </a:t>
            </a:r>
          </a:p>
          <a:p>
            <a:endParaRPr lang="en-GB" b="0" dirty="0"/>
          </a:p>
          <a:p>
            <a:r>
              <a:rPr lang="en-GB" b="0" dirty="0"/>
              <a:t>We as workers will all have different working relationships with the young people we work with. This can impact to what extent we may offer ‘support’ vs expecting a young person to demonstrate independence. </a:t>
            </a:r>
          </a:p>
          <a:p>
            <a:endParaRPr lang="en-GB" b="0" dirty="0"/>
          </a:p>
          <a:p>
            <a:r>
              <a:rPr lang="en-GB" b="1" dirty="0"/>
              <a:t>Take a moment to talk to the person next to you about what your role is, and how much your organisation/your role/you personally require young people to be independent?</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0" dirty="0"/>
              <a:t>A </a:t>
            </a:r>
            <a:r>
              <a:rPr lang="en-GB" dirty="0">
                <a:solidFill>
                  <a:srgbClr val="7D7875"/>
                </a:solidFill>
                <a:latin typeface="Arial" panose="020B0604020202020204" pitchFamily="34" charset="0"/>
                <a:cs typeface="Arial" panose="020B0604020202020204" pitchFamily="34" charset="0"/>
              </a:rPr>
              <a:t>practitioner</a:t>
            </a:r>
            <a:r>
              <a:rPr lang="en-GB" b="0" dirty="0"/>
              <a:t> supervising a young person in a new role, as a member of their team, may expect a level of independence relevant to the role. </a:t>
            </a:r>
          </a:p>
          <a:p>
            <a:pPr marL="171450" indent="-171450">
              <a:buFont typeface="Arial" panose="020B0604020202020204" pitchFamily="34" charset="0"/>
              <a:buChar char="•"/>
            </a:pPr>
            <a:r>
              <a:rPr lang="en-GB" b="0" dirty="0"/>
              <a:t>Workers</a:t>
            </a:r>
            <a:r>
              <a:rPr lang="en-GB" b="1" dirty="0"/>
              <a:t> </a:t>
            </a:r>
            <a:r>
              <a:rPr lang="en-GB" b="0" dirty="0"/>
              <a:t>working with young people on improving their mental health may encourage self reflection on the topic of independence and explore how the young person could feel more in control, or develop positive independent behaviours.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A </a:t>
            </a:r>
            <a:r>
              <a:rPr lang="en-GB" dirty="0">
                <a:solidFill>
                  <a:srgbClr val="7D7875"/>
                </a:solidFill>
                <a:latin typeface="Arial" panose="020B0604020202020204" pitchFamily="34" charset="0"/>
                <a:cs typeface="Arial" panose="020B0604020202020204" pitchFamily="34" charset="0"/>
              </a:rPr>
              <a:t>practitioner</a:t>
            </a:r>
            <a:r>
              <a:rPr lang="en-GB" b="0" dirty="0"/>
              <a:t> working for an advocacy service may be required to speak up for a young person on their behalf.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Workers in a crisis service may not expect young people to be particularly independent when they meet them, and recognise they may need a lot of practical and emotional support initially.</a:t>
            </a:r>
          </a:p>
          <a:p>
            <a:pPr marL="171450" indent="-171450">
              <a:buFont typeface="Arial" panose="020B0604020202020204" pitchFamily="34" charset="0"/>
              <a:buChar char="•"/>
            </a:pPr>
            <a:endParaRPr lang="en-GB" b="0" dirty="0"/>
          </a:p>
          <a:p>
            <a:endParaRPr lang="en-GB" b="0" dirty="0"/>
          </a:p>
          <a:p>
            <a:r>
              <a:rPr lang="en-GB" b="0" dirty="0"/>
              <a:t>Ultimately though we can all play a part in supporting the young people we work with to develop appropriate independence and empowerment</a:t>
            </a:r>
          </a:p>
          <a:p>
            <a:endParaRPr lang="en-GB" b="0" dirty="0"/>
          </a:p>
          <a:p>
            <a:r>
              <a:rPr lang="en-GB" sz="1400" b="1" dirty="0"/>
              <a:t>As </a:t>
            </a:r>
            <a:r>
              <a:rPr lang="en-GB" sz="2000" b="1" dirty="0">
                <a:solidFill>
                  <a:srgbClr val="7D7875"/>
                </a:solidFill>
                <a:latin typeface="Arial" panose="020B0604020202020204" pitchFamily="34" charset="0"/>
                <a:cs typeface="Arial" panose="020B0604020202020204" pitchFamily="34" charset="0"/>
              </a:rPr>
              <a:t>practitioners</a:t>
            </a:r>
            <a:r>
              <a:rPr lang="en-GB" sz="1400" b="1" dirty="0"/>
              <a:t> we can:</a:t>
            </a:r>
          </a:p>
          <a:p>
            <a:pPr marL="0" indent="0">
              <a:buFontTx/>
              <a:buNone/>
            </a:pPr>
            <a:r>
              <a:rPr lang="en-GB" sz="1200" dirty="0"/>
              <a:t>-       Recognise independence is a journey, and looks different for different people</a:t>
            </a:r>
          </a:p>
          <a:p>
            <a:pPr marL="0" indent="0">
              <a:buFontTx/>
              <a:buNone/>
            </a:pPr>
            <a:r>
              <a:rPr lang="en-GB" sz="1200" dirty="0"/>
              <a:t>- Encourage self reflection</a:t>
            </a:r>
          </a:p>
          <a:p>
            <a:pPr marL="285750" indent="-285750">
              <a:buFontTx/>
              <a:buChar char="-"/>
            </a:pPr>
            <a:r>
              <a:rPr lang="en-GB" sz="1200" dirty="0"/>
              <a:t>Meet young people where they are at</a:t>
            </a:r>
          </a:p>
          <a:p>
            <a:pPr marL="285750" indent="-285750">
              <a:buFontTx/>
              <a:buChar char="-"/>
            </a:pPr>
            <a:r>
              <a:rPr lang="en-GB" sz="1200" dirty="0"/>
              <a:t>Provide choices</a:t>
            </a:r>
          </a:p>
          <a:p>
            <a:pPr marL="285750" indent="-285750">
              <a:buFontTx/>
              <a:buChar char="-"/>
            </a:pPr>
            <a:r>
              <a:rPr lang="en-GB" sz="1200" dirty="0"/>
              <a:t>Provide opportunities to practice or be more independent</a:t>
            </a:r>
          </a:p>
          <a:p>
            <a:pPr marL="285750" indent="-285750">
              <a:buFontTx/>
              <a:buChar char="-"/>
            </a:pPr>
            <a:r>
              <a:rPr lang="en-GB" sz="1200" dirty="0"/>
              <a:t>Spot and praise progress</a:t>
            </a:r>
          </a:p>
          <a:p>
            <a:pPr marL="285750" indent="-285750">
              <a:buFontTx/>
              <a:buChar char="-"/>
            </a:pPr>
            <a:r>
              <a:rPr lang="en-GB" sz="1200" dirty="0"/>
              <a:t>Be there when things go wrong, or when we’re really needed</a:t>
            </a:r>
          </a:p>
          <a:p>
            <a:pPr marL="285750" indent="-285750">
              <a:buFontTx/>
              <a:buChar char="-"/>
            </a:pPr>
            <a:r>
              <a:rPr lang="en-GB" sz="1200" dirty="0"/>
              <a:t>Empower young people!</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It’s worth also asking young people you are going to be working with for a while what independence looks, or would look like, to them. In what ways do they already feel independent? What are their independence goals?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10</a:t>
            </a:fld>
            <a:endParaRPr lang="en-GB"/>
          </a:p>
        </p:txBody>
      </p:sp>
    </p:spTree>
    <p:extLst>
      <p:ext uri="{BB962C8B-B14F-4D97-AF65-F5344CB8AC3E}">
        <p14:creationId xmlns:p14="http://schemas.microsoft.com/office/powerpoint/2010/main" val="2754425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35E4BA-7F48-4EDA-B851-07298B8C839B}"/>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10" name="Picture 9">
            <a:extLst>
              <a:ext uri="{FF2B5EF4-FFF2-40B4-BE49-F238E27FC236}">
                <a16:creationId xmlns:a16="http://schemas.microsoft.com/office/drawing/2014/main" id="{835A9B5F-EB16-4CAF-A926-B85762752B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7318"/>
            <a:ext cx="987424" cy="2008060"/>
          </a:xfrm>
          <a:prstGeom prst="rect">
            <a:avLst/>
          </a:prstGeom>
        </p:spPr>
      </p:pic>
    </p:spTree>
    <p:extLst>
      <p:ext uri="{BB962C8B-B14F-4D97-AF65-F5344CB8AC3E}">
        <p14:creationId xmlns:p14="http://schemas.microsoft.com/office/powerpoint/2010/main" val="8587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F57EAD-69CC-43B6-9C14-5B3922DB084E}"/>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8" name="Picture 7">
            <a:extLst>
              <a:ext uri="{FF2B5EF4-FFF2-40B4-BE49-F238E27FC236}">
                <a16:creationId xmlns:a16="http://schemas.microsoft.com/office/drawing/2014/main" id="{2ACDC17E-7044-4FD5-B885-FE58A0FDF2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Tree>
    <p:extLst>
      <p:ext uri="{BB962C8B-B14F-4D97-AF65-F5344CB8AC3E}">
        <p14:creationId xmlns:p14="http://schemas.microsoft.com/office/powerpoint/2010/main" val="761771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462333"/>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enquiries@1625ip.co.uk" TargetMode="External"/><Relationship Id="rId5" Type="http://schemas.openxmlformats.org/officeDocument/2006/relationships/hyperlink" Target="http://www.informingfutures.co.u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ircleofsecurity.n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D5511A"/>
                </a:solidFill>
                <a:latin typeface="Franklin Gothic Demi Cond" panose="020B0706030402020204" pitchFamily="34" charset="0"/>
              </a:rPr>
              <a:t>YOUNG PEOPLE IN THE LEAD TRAINING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7071337" cy="338554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1: Facts About Care &amp; Custody</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2: Trauma Informed Working</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3: Building Relationships </a:t>
            </a:r>
          </a:p>
          <a:p>
            <a:pPr marL="457200" indent="-457200">
              <a:spcAft>
                <a:spcPts val="1200"/>
              </a:spcAft>
              <a:buFont typeface="Arial" panose="020B0604020202020204" pitchFamily="34" charset="0"/>
              <a:buChar char="•"/>
            </a:pPr>
            <a:r>
              <a:rPr lang="en-GB" dirty="0">
                <a:solidFill>
                  <a:srgbClr val="F69F19"/>
                </a:solidFill>
                <a:latin typeface="Arial" panose="020B0604020202020204" pitchFamily="34" charset="0"/>
                <a:cs typeface="Arial" panose="020B0604020202020204" pitchFamily="34" charset="0"/>
              </a:rPr>
              <a:t>Module 4: Developing Independence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5: Spaces &amp; Places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6: Boundaries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7: Consultation &amp; Participation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8: Staff Wellbeing</a:t>
            </a:r>
          </a:p>
        </p:txBody>
      </p: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Modules available in this series:</a:t>
            </a:r>
          </a:p>
        </p:txBody>
      </p:sp>
    </p:spTree>
    <p:extLst>
      <p:ext uri="{BB962C8B-B14F-4D97-AF65-F5344CB8AC3E}">
        <p14:creationId xmlns:p14="http://schemas.microsoft.com/office/powerpoint/2010/main" val="53589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780767"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BUILDING INDEPENDENCE HEALTHILY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2874"/>
            <a:ext cx="5180653" cy="3939540"/>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As practitioners we can: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Recognise independence is a journey, and looks different for different people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Ask what ‘independence’ young people want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Meet young people where they are at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Provide choices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Spot and praise progress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Be a secure base and a safe haven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Use language which promotes empowerment</a:t>
            </a:r>
          </a:p>
        </p:txBody>
      </p:sp>
      <p:sp>
        <p:nvSpPr>
          <p:cNvPr id="5" name="Rectangle 4">
            <a:extLst>
              <a:ext uri="{FF2B5EF4-FFF2-40B4-BE49-F238E27FC236}">
                <a16:creationId xmlns:a16="http://schemas.microsoft.com/office/drawing/2014/main" id="{6548F3B7-F792-4527-9E1B-6D60C78029A7}"/>
              </a:ext>
            </a:extLst>
          </p:cNvPr>
          <p:cNvSpPr/>
          <p:nvPr/>
        </p:nvSpPr>
        <p:spPr>
          <a:xfrm>
            <a:off x="7674591" y="5308364"/>
            <a:ext cx="3919182" cy="461665"/>
          </a:xfrm>
          <a:prstGeom prst="rect">
            <a:avLst/>
          </a:prstGeom>
        </p:spPr>
        <p:txBody>
          <a:bodyPr wrap="square">
            <a:spAutoFit/>
          </a:bodyPr>
          <a:lstStyle/>
          <a:p>
            <a:pPr lvl="0" algn="ctr">
              <a:defRPr/>
            </a:pPr>
            <a:r>
              <a:rPr lang="en-GB" sz="1200" i="1" dirty="0">
                <a:solidFill>
                  <a:srgbClr val="7D7875"/>
                </a:solidFill>
              </a:rPr>
              <a:t>‘I help young people recognise their strengths, and successes’ - Luci</a:t>
            </a:r>
          </a:p>
        </p:txBody>
      </p:sp>
      <p:pic>
        <p:nvPicPr>
          <p:cNvPr id="8" name="Picture 7">
            <a:extLst>
              <a:ext uri="{FF2B5EF4-FFF2-40B4-BE49-F238E27FC236}">
                <a16:creationId xmlns:a16="http://schemas.microsoft.com/office/drawing/2014/main" id="{5BEAD374-4A26-40D3-BC84-E7EE6628EDD9}"/>
              </a:ext>
            </a:extLst>
          </p:cNvPr>
          <p:cNvPicPr>
            <a:picLocks noChangeAspect="1"/>
          </p:cNvPicPr>
          <p:nvPr/>
        </p:nvPicPr>
        <p:blipFill rotWithShape="1">
          <a:blip r:embed="rId3"/>
          <a:srcRect l="31199" t="12999" r="28478" b="20889"/>
          <a:stretch/>
        </p:blipFill>
        <p:spPr>
          <a:xfrm>
            <a:off x="7916583" y="2067340"/>
            <a:ext cx="3370569" cy="3108501"/>
          </a:xfrm>
          <a:prstGeom prst="rect">
            <a:avLst/>
          </a:prstGeom>
        </p:spPr>
      </p:pic>
    </p:spTree>
    <p:extLst>
      <p:ext uri="{BB962C8B-B14F-4D97-AF65-F5344CB8AC3E}">
        <p14:creationId xmlns:p14="http://schemas.microsoft.com/office/powerpoint/2010/main" val="404586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780767"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BUILDING INDEPENDENCE HEALTHILY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4C7ECB89-97DC-49C7-9DF1-FD3EAE89F5E1}"/>
              </a:ext>
            </a:extLst>
          </p:cNvPr>
          <p:cNvSpPr txBox="1"/>
          <p:nvPr/>
        </p:nvSpPr>
        <p:spPr>
          <a:xfrm>
            <a:off x="2499953" y="1869795"/>
            <a:ext cx="3905293" cy="2385268"/>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“It’s like you’re sort of in a bubble, but you’re still getting the freedom, not being smothered… you can still do whatever you want but if you need it, there it is”</a:t>
            </a:r>
          </a:p>
          <a:p>
            <a:pPr>
              <a:spcBef>
                <a:spcPts val="600"/>
              </a:spcBef>
            </a:pPr>
            <a:r>
              <a:rPr lang="en-GB" sz="1200" dirty="0">
                <a:solidFill>
                  <a:srgbClr val="F69F19"/>
                </a:solidFill>
                <a:latin typeface="Arial" panose="020B0604020202020204" pitchFamily="34" charset="0"/>
                <a:cs typeface="Arial" panose="020B0604020202020204" pitchFamily="34" charset="0"/>
              </a:rPr>
              <a:t>Curtis</a:t>
            </a:r>
          </a:p>
        </p:txBody>
      </p:sp>
      <p:pic>
        <p:nvPicPr>
          <p:cNvPr id="7" name="Picture 6">
            <a:extLst>
              <a:ext uri="{FF2B5EF4-FFF2-40B4-BE49-F238E27FC236}">
                <a16:creationId xmlns:a16="http://schemas.microsoft.com/office/drawing/2014/main" id="{46CFA046-62AC-41A6-B344-09B33656DE51}"/>
              </a:ext>
            </a:extLst>
          </p:cNvPr>
          <p:cNvPicPr>
            <a:picLocks noChangeAspect="1"/>
          </p:cNvPicPr>
          <p:nvPr/>
        </p:nvPicPr>
        <p:blipFill rotWithShape="1">
          <a:blip r:embed="rId3"/>
          <a:srcRect l="6600" t="18666" r="53600" b="25867"/>
          <a:stretch/>
        </p:blipFill>
        <p:spPr>
          <a:xfrm>
            <a:off x="6734331" y="1869795"/>
            <a:ext cx="3905293" cy="3061436"/>
          </a:xfrm>
          <a:prstGeom prst="rect">
            <a:avLst/>
          </a:prstGeom>
        </p:spPr>
      </p:pic>
    </p:spTree>
    <p:extLst>
      <p:ext uri="{BB962C8B-B14F-4D97-AF65-F5344CB8AC3E}">
        <p14:creationId xmlns:p14="http://schemas.microsoft.com/office/powerpoint/2010/main" val="167849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4" y="1749200"/>
            <a:ext cx="3345468" cy="861774"/>
          </a:xfrm>
          <a:prstGeom prst="rect">
            <a:avLst/>
          </a:prstGeom>
          <a:noFill/>
        </p:spPr>
        <p:txBody>
          <a:bodyPr wrap="none" rtlCol="0">
            <a:spAutoFit/>
          </a:bodyPr>
          <a:lstStyle/>
          <a:p>
            <a:r>
              <a:rPr lang="en-GB" sz="5000" dirty="0">
                <a:solidFill>
                  <a:srgbClr val="D5511A"/>
                </a:solidFill>
                <a:latin typeface="Franklin Gothic Demi Cond" panose="020B0706030402020204" pitchFamily="34" charset="0"/>
              </a:rPr>
              <a:t>QUESTIONS?</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3FE25FE1-4545-49AF-94FA-827A95F965ED}"/>
              </a:ext>
            </a:extLst>
          </p:cNvPr>
          <p:cNvSpPr txBox="1"/>
          <p:nvPr/>
        </p:nvSpPr>
        <p:spPr>
          <a:xfrm>
            <a:off x="2502567" y="2939274"/>
            <a:ext cx="2634054" cy="430887"/>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Thanks for listening</a:t>
            </a:r>
          </a:p>
        </p:txBody>
      </p:sp>
      <p:pic>
        <p:nvPicPr>
          <p:cNvPr id="3" name="Picture 2">
            <a:extLst>
              <a:ext uri="{FF2B5EF4-FFF2-40B4-BE49-F238E27FC236}">
                <a16:creationId xmlns:a16="http://schemas.microsoft.com/office/drawing/2014/main" id="{9B679CA9-2688-4330-A909-208EAD1498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4" name="TextBox 3">
            <a:extLst>
              <a:ext uri="{FF2B5EF4-FFF2-40B4-BE49-F238E27FC236}">
                <a16:creationId xmlns:a16="http://schemas.microsoft.com/office/drawing/2014/main" id="{3E974966-BB64-413D-93DF-D65CD96E56B7}"/>
              </a:ext>
            </a:extLst>
          </p:cNvPr>
          <p:cNvSpPr txBox="1"/>
          <p:nvPr/>
        </p:nvSpPr>
        <p:spPr>
          <a:xfrm>
            <a:off x="735869" y="5145394"/>
            <a:ext cx="10986220" cy="1200329"/>
          </a:xfrm>
          <a:prstGeom prst="rect">
            <a:avLst/>
          </a:prstGeom>
          <a:noFill/>
        </p:spPr>
        <p:txBody>
          <a:bodyPr wrap="square">
            <a:spAutoFit/>
          </a:bodyPr>
          <a:lstStyle/>
          <a:p>
            <a:r>
              <a:rPr lang="en-GB" sz="1200" b="0" dirty="0">
                <a:solidFill>
                  <a:schemeClr val="bg1">
                    <a:lumMod val="75000"/>
                  </a:schemeClr>
                </a:solidFill>
                <a:effectLst/>
                <a:latin typeface="Calibri" panose="020F0502020204030204" pitchFamily="34" charset="0"/>
                <a:ea typeface="Calibri" panose="020F0502020204030204" pitchFamily="34" charset="0"/>
              </a:rPr>
              <a:t>Copyright© 2020. Informing Futures is a 1625 Independent People project. 1625 Independent People is a charity and a registered society (Co-operative and Community Benefit Societies Act 2014, reg: 23964R exempt from registration with the Charity Commission). Registered office: Kingsley Hall, 59 Old Market Street, Bristol, BS2 0ER.</a:t>
            </a:r>
          </a:p>
          <a:p>
            <a:pPr algn="r"/>
            <a:endParaRPr lang="en-GB" sz="1200" b="0" dirty="0">
              <a:solidFill>
                <a:schemeClr val="bg1">
                  <a:lumMod val="75000"/>
                </a:schemeClr>
              </a:solidFill>
              <a:effectLst/>
              <a:latin typeface="Calibri" panose="020F0502020204030204" pitchFamily="34" charset="0"/>
              <a:ea typeface="Calibri" panose="020F0502020204030204" pitchFamily="34" charset="0"/>
            </a:endParaRPr>
          </a:p>
          <a:p>
            <a:r>
              <a:rPr lang="en-GB" sz="1200" b="0" dirty="0">
                <a:solidFill>
                  <a:schemeClr val="bg1">
                    <a:lumMod val="75000"/>
                  </a:schemeClr>
                </a:solidFill>
                <a:effectLst/>
                <a:latin typeface="Calibri" panose="020F0502020204030204" pitchFamily="34" charset="0"/>
                <a:ea typeface="Calibri" panose="020F0502020204030204" pitchFamily="34" charset="0"/>
              </a:rPr>
              <a:t>This resource was funded by The National Lottery Community Fund and is offered free for information, educational and professional development purposes • You may not sell this work, nor may it be used as supporting content for any commercial product or service • All copies of this work must clearly display the original copyright notice and Informing Futures website address • Any on-line reproduction must also provide a link to the Informing Futures website.</a:t>
            </a:r>
          </a:p>
        </p:txBody>
      </p:sp>
    </p:spTree>
    <p:extLst>
      <p:ext uri="{BB962C8B-B14F-4D97-AF65-F5344CB8AC3E}">
        <p14:creationId xmlns:p14="http://schemas.microsoft.com/office/powerpoint/2010/main" val="72491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3" y="1749200"/>
            <a:ext cx="9107467" cy="861774"/>
          </a:xfrm>
          <a:prstGeom prst="rect">
            <a:avLst/>
          </a:prstGeom>
          <a:noFill/>
        </p:spPr>
        <p:txBody>
          <a:bodyPr wrap="square" rtlCol="0">
            <a:spAutoFit/>
          </a:bodyPr>
          <a:lstStyle/>
          <a:p>
            <a:r>
              <a:rPr lang="en-GB" sz="5000" dirty="0">
                <a:solidFill>
                  <a:srgbClr val="D5511A"/>
                </a:solidFill>
                <a:latin typeface="Franklin Gothic Demi Cond" panose="020B0706030402020204" pitchFamily="34" charset="0"/>
              </a:rPr>
              <a:t>MODULE 4</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64C552DF-EC6C-41BB-BF2C-22EB2FA8D120}"/>
              </a:ext>
            </a:extLst>
          </p:cNvPr>
          <p:cNvSpPr txBox="1"/>
          <p:nvPr/>
        </p:nvSpPr>
        <p:spPr>
          <a:xfrm>
            <a:off x="2502567" y="2939274"/>
            <a:ext cx="3466013" cy="430887"/>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Developing Independence</a:t>
            </a:r>
          </a:p>
        </p:txBody>
      </p:sp>
      <p:sp>
        <p:nvSpPr>
          <p:cNvPr id="6" name="TextBox 5">
            <a:extLst>
              <a:ext uri="{FF2B5EF4-FFF2-40B4-BE49-F238E27FC236}">
                <a16:creationId xmlns:a16="http://schemas.microsoft.com/office/drawing/2014/main" id="{2394E8F5-3BDE-40A4-B59B-D62AF5E7BF7B}"/>
              </a:ext>
            </a:extLst>
          </p:cNvPr>
          <p:cNvSpPr txBox="1"/>
          <p:nvPr/>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7" name="Picture 6">
            <a:extLst>
              <a:ext uri="{FF2B5EF4-FFF2-40B4-BE49-F238E27FC236}">
                <a16:creationId xmlns:a16="http://schemas.microsoft.com/office/drawing/2014/main" id="{D8C4E4CA-197E-4E2A-8065-13C81A7E6F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8" name="Rectangle 7">
            <a:extLst>
              <a:ext uri="{FF2B5EF4-FFF2-40B4-BE49-F238E27FC236}">
                <a16:creationId xmlns:a16="http://schemas.microsoft.com/office/drawing/2014/main" id="{2B698D03-B867-4695-9C6F-6A05EF10EE99}"/>
              </a:ext>
            </a:extLst>
          </p:cNvPr>
          <p:cNvSpPr/>
          <p:nvPr/>
        </p:nvSpPr>
        <p:spPr>
          <a:xfrm>
            <a:off x="2502567" y="3849669"/>
            <a:ext cx="8041540" cy="2462213"/>
          </a:xfrm>
          <a:prstGeom prst="rect">
            <a:avLst/>
          </a:prstGeom>
        </p:spPr>
        <p:txBody>
          <a:bodyPr wrap="square">
            <a:spAutoFit/>
          </a:bodyPr>
          <a:lstStyle/>
          <a:p>
            <a:r>
              <a:rPr lang="en-GB" sz="1400" dirty="0">
                <a:solidFill>
                  <a:schemeClr val="bg1"/>
                </a:solidFill>
              </a:rPr>
              <a:t>This resource is part of the Informing Futures toolkit  </a:t>
            </a:r>
            <a:r>
              <a:rPr lang="en-GB" sz="1400" u="sng" dirty="0">
                <a:solidFill>
                  <a:schemeClr val="bg1"/>
                </a:solidFill>
                <a:hlinkClick r:id="rId5">
                  <a:extLst>
                    <a:ext uri="{A12FA001-AC4F-418D-AE19-62706E023703}">
                      <ahyp:hlinkClr xmlns:ahyp="http://schemas.microsoft.com/office/drawing/2018/hyperlinkcolor" val="tx"/>
                    </a:ext>
                  </a:extLst>
                </a:hlinkClick>
              </a:rPr>
              <a:t>www.informingfutures.co.uk</a:t>
            </a:r>
            <a:r>
              <a:rPr lang="en-GB" sz="1400" dirty="0">
                <a:solidFill>
                  <a:schemeClr val="bg1"/>
                </a:solidFill>
              </a:rPr>
              <a:t>  It was co-created with young people, and reflects what they felt practitioners most needed to understand in order to work successfully with care and custody experienced young people. </a:t>
            </a:r>
          </a:p>
          <a:p>
            <a:endParaRPr lang="en-GB" sz="1400" dirty="0">
              <a:solidFill>
                <a:schemeClr val="bg1"/>
              </a:solidFill>
            </a:endParaRPr>
          </a:p>
          <a:p>
            <a:r>
              <a:rPr lang="en-GB" sz="1400" dirty="0">
                <a:solidFill>
                  <a:schemeClr val="bg1"/>
                </a:solidFill>
              </a:rPr>
              <a:t>For more information or queries on any of the topics covered in this toolkit, or to find out about training and consultancy we can offer please contact </a:t>
            </a:r>
            <a:r>
              <a:rPr lang="en-GB" sz="1400" u="sng" dirty="0">
                <a:solidFill>
                  <a:schemeClr val="bg1"/>
                </a:solidFill>
                <a:hlinkClick r:id="rId6">
                  <a:extLst>
                    <a:ext uri="{A12FA001-AC4F-418D-AE19-62706E023703}">
                      <ahyp:hlinkClr xmlns:ahyp="http://schemas.microsoft.com/office/drawing/2018/hyperlinkcolor" val="tx"/>
                    </a:ext>
                  </a:extLst>
                </a:hlinkClick>
              </a:rPr>
              <a:t>enquiries@1625ip.co.uk</a:t>
            </a:r>
            <a:endParaRPr lang="en-GB" sz="1400" u="sng" dirty="0">
              <a:solidFill>
                <a:schemeClr val="bg1"/>
              </a:solidFill>
            </a:endParaRPr>
          </a:p>
          <a:p>
            <a:endParaRPr lang="en-GB" sz="1400" dirty="0">
              <a:solidFill>
                <a:schemeClr val="bg1"/>
              </a:solidFill>
            </a:endParaRPr>
          </a:p>
          <a:p>
            <a:r>
              <a:rPr lang="en-GB" sz="1400" dirty="0">
                <a:solidFill>
                  <a:schemeClr val="bg1"/>
                </a:solidFill>
              </a:rPr>
              <a:t>Special thanks to all the young people who took part in YPIL directly or supported our research for these resources: Ahmed, Alexis, Ashraf, Curtis, Ethan, John, Michael, Nikita, Rowen, Tia-Louise, &amp; Tyler-Jack</a:t>
            </a:r>
          </a:p>
          <a:p>
            <a:endParaRPr lang="en-GB" sz="1400" dirty="0">
              <a:solidFill>
                <a:schemeClr val="bg1"/>
              </a:solidFill>
            </a:endParaRPr>
          </a:p>
          <a:p>
            <a:r>
              <a:rPr lang="en-GB" sz="1400" dirty="0">
                <a:solidFill>
                  <a:schemeClr val="bg1"/>
                </a:solidFill>
              </a:rPr>
              <a:t>Copyright© 2020  Informing Futures is a 1625 Independent People project.</a:t>
            </a:r>
          </a:p>
        </p:txBody>
      </p:sp>
    </p:spTree>
    <p:extLst>
      <p:ext uri="{BB962C8B-B14F-4D97-AF65-F5344CB8AC3E}">
        <p14:creationId xmlns:p14="http://schemas.microsoft.com/office/powerpoint/2010/main" val="5188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925409" cy="1200329"/>
          </a:xfrm>
          <a:prstGeom prst="rect">
            <a:avLst/>
          </a:prstGeom>
          <a:noFill/>
        </p:spPr>
        <p:txBody>
          <a:bodyPr wrap="square" rtlCol="0">
            <a:spAutoFit/>
          </a:bodyPr>
          <a:lstStyle/>
          <a:p>
            <a:r>
              <a:rPr lang="en-GB" sz="3600" dirty="0">
                <a:solidFill>
                  <a:srgbClr val="D5511A"/>
                </a:solidFill>
                <a:latin typeface="Franklin Gothic Demi Cond" panose="020B0706030402020204" pitchFamily="34" charset="0"/>
              </a:rPr>
              <a:t>MODULE 4: DEVELOPING INDEPENDENCE, SESSION CONTENT</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2296632"/>
            <a:ext cx="6475781" cy="166199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Empowerment vs disempowerment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The journey to independence</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How identity plays a part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How we as professionals fit in</a:t>
            </a:r>
          </a:p>
        </p:txBody>
      </p:sp>
    </p:spTree>
    <p:extLst>
      <p:ext uri="{BB962C8B-B14F-4D97-AF65-F5344CB8AC3E}">
        <p14:creationId xmlns:p14="http://schemas.microsoft.com/office/powerpoint/2010/main" val="42000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514056"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IS INDEPENDENCE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2296632"/>
            <a:ext cx="6475781" cy="236988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not subject to control by others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not requiring or relying on something else</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not looking to others for one's opinions or for guidance in conduct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not requiring or relying on others (as for care or livelihood)</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showing a desire for freedom</a:t>
            </a:r>
          </a:p>
        </p:txBody>
      </p:sp>
    </p:spTree>
    <p:extLst>
      <p:ext uri="{BB962C8B-B14F-4D97-AF65-F5344CB8AC3E}">
        <p14:creationId xmlns:p14="http://schemas.microsoft.com/office/powerpoint/2010/main" val="3079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820230"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IS INDEPENDENCE ?</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4C7ECB89-97DC-49C7-9DF1-FD3EAE89F5E1}"/>
              </a:ext>
            </a:extLst>
          </p:cNvPr>
          <p:cNvSpPr txBox="1"/>
          <p:nvPr/>
        </p:nvSpPr>
        <p:spPr>
          <a:xfrm>
            <a:off x="2499953" y="1869796"/>
            <a:ext cx="3790011" cy="1031051"/>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“As much as I can I would try to let the Young Person lead”</a:t>
            </a:r>
          </a:p>
          <a:p>
            <a:pPr>
              <a:spcBef>
                <a:spcPts val="600"/>
              </a:spcBef>
            </a:pPr>
            <a:r>
              <a:rPr lang="en-GB" sz="1200" dirty="0" err="1">
                <a:solidFill>
                  <a:srgbClr val="F69F19"/>
                </a:solidFill>
                <a:latin typeface="Arial" panose="020B0604020202020204" pitchFamily="34" charset="0"/>
                <a:cs typeface="Arial" panose="020B0604020202020204" pitchFamily="34" charset="0"/>
              </a:rPr>
              <a:t>Seb</a:t>
            </a:r>
            <a:endParaRPr lang="en-GB" sz="1200" dirty="0">
              <a:solidFill>
                <a:srgbClr val="F69F19"/>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C8802C2-0996-48E1-AA51-C7AF96073899}"/>
              </a:ext>
            </a:extLst>
          </p:cNvPr>
          <p:cNvPicPr>
            <a:picLocks noChangeAspect="1"/>
          </p:cNvPicPr>
          <p:nvPr/>
        </p:nvPicPr>
        <p:blipFill rotWithShape="1">
          <a:blip r:embed="rId3"/>
          <a:srcRect l="5131" t="29882" r="61601" b="20533"/>
          <a:stretch/>
        </p:blipFill>
        <p:spPr>
          <a:xfrm>
            <a:off x="6765958" y="2001617"/>
            <a:ext cx="3659405" cy="3053933"/>
          </a:xfrm>
          <a:prstGeom prst="rect">
            <a:avLst/>
          </a:prstGeom>
        </p:spPr>
      </p:pic>
    </p:spTree>
    <p:extLst>
      <p:ext uri="{BB962C8B-B14F-4D97-AF65-F5344CB8AC3E}">
        <p14:creationId xmlns:p14="http://schemas.microsoft.com/office/powerpoint/2010/main" val="312868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931449"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IS EMPOWERMENT? – EXERCISE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58151"/>
            <a:ext cx="7666297" cy="3354765"/>
          </a:xfrm>
          <a:prstGeom prst="rect">
            <a:avLst/>
          </a:prstGeom>
          <a:noFill/>
        </p:spPr>
        <p:txBody>
          <a:bodyPr wrap="square" rtlCol="0">
            <a:spAutoFit/>
          </a:bodyPr>
          <a:lstStyle/>
          <a:p>
            <a:pPr>
              <a:spcAft>
                <a:spcPts val="1200"/>
              </a:spcAft>
            </a:pPr>
            <a:r>
              <a:rPr lang="en-GB" b="1" dirty="0">
                <a:solidFill>
                  <a:schemeClr val="bg1"/>
                </a:solidFill>
                <a:latin typeface="Arial" panose="020B0604020202020204" pitchFamily="34" charset="0"/>
                <a:cs typeface="Arial" panose="020B0604020202020204" pitchFamily="34" charset="0"/>
              </a:rPr>
              <a:t>Exercise</a:t>
            </a:r>
            <a:r>
              <a:rPr lang="en-GB" dirty="0">
                <a:solidFill>
                  <a:schemeClr val="bg1"/>
                </a:solidFill>
                <a:latin typeface="Arial" panose="020B0604020202020204" pitchFamily="34" charset="0"/>
                <a:cs typeface="Arial" panose="020B0604020202020204" pitchFamily="34" charset="0"/>
              </a:rPr>
              <a:t> – 5 minutes in pairs:</a:t>
            </a:r>
          </a:p>
          <a:p>
            <a:pPr>
              <a:spcAft>
                <a:spcPts val="1200"/>
              </a:spcAft>
            </a:pPr>
            <a:r>
              <a:rPr lang="en-GB" b="1" dirty="0">
                <a:solidFill>
                  <a:schemeClr val="bg1"/>
                </a:solidFill>
                <a:latin typeface="Arial" panose="020B0604020202020204" pitchFamily="34" charset="0"/>
                <a:cs typeface="Arial" panose="020B0604020202020204" pitchFamily="34" charset="0"/>
              </a:rPr>
              <a:t>Person 1</a:t>
            </a:r>
            <a:r>
              <a:rPr lang="en-GB" dirty="0">
                <a:solidFill>
                  <a:schemeClr val="bg1"/>
                </a:solidFill>
                <a:latin typeface="Arial" panose="020B0604020202020204" pitchFamily="34" charset="0"/>
                <a:cs typeface="Arial" panose="020B0604020202020204" pitchFamily="34" charset="0"/>
              </a:rPr>
              <a:t>: Talks about a time where you have felt empowered/disempowered.</a:t>
            </a:r>
          </a:p>
          <a:p>
            <a:pPr>
              <a:spcAft>
                <a:spcPts val="1200"/>
              </a:spcAft>
            </a:pPr>
            <a:r>
              <a:rPr lang="en-GB" b="1" dirty="0">
                <a:solidFill>
                  <a:schemeClr val="bg1"/>
                </a:solidFill>
                <a:latin typeface="Arial" panose="020B0604020202020204" pitchFamily="34" charset="0"/>
                <a:cs typeface="Arial" panose="020B0604020202020204" pitchFamily="34" charset="0"/>
              </a:rPr>
              <a:t>Person 2</a:t>
            </a:r>
            <a:r>
              <a:rPr lang="en-GB" dirty="0">
                <a:solidFill>
                  <a:schemeClr val="bg1"/>
                </a:solidFill>
                <a:latin typeface="Arial" panose="020B0604020202020204" pitchFamily="34" charset="0"/>
                <a:cs typeface="Arial" panose="020B0604020202020204" pitchFamily="34" charset="0"/>
              </a:rPr>
              <a:t>: Note any key themes, situations or behaviours of people involved that stand out.</a:t>
            </a:r>
          </a:p>
          <a:p>
            <a:pPr>
              <a:spcAft>
                <a:spcPts val="1200"/>
              </a:spcAft>
            </a:pPr>
            <a:r>
              <a:rPr lang="en-GB" dirty="0">
                <a:solidFill>
                  <a:schemeClr val="bg1"/>
                </a:solidFill>
                <a:latin typeface="Arial" panose="020B0604020202020204" pitchFamily="34" charset="0"/>
                <a:cs typeface="Arial" panose="020B0604020202020204" pitchFamily="34" charset="0"/>
              </a:rPr>
              <a:t>Share your notes and consider the question – what could have been changed to make a disempowering situation empowering? (or vice versa) </a:t>
            </a:r>
          </a:p>
          <a:p>
            <a:pPr>
              <a:spcAft>
                <a:spcPts val="1200"/>
              </a:spcAft>
            </a:pPr>
            <a:r>
              <a:rPr lang="en-GB" dirty="0">
                <a:solidFill>
                  <a:schemeClr val="bg1"/>
                </a:solidFill>
                <a:latin typeface="Arial" panose="020B0604020202020204" pitchFamily="34" charset="0"/>
                <a:cs typeface="Arial" panose="020B0604020202020204" pitchFamily="34" charset="0"/>
              </a:rPr>
              <a:t>Then swap round so everyone gets a go!</a:t>
            </a:r>
          </a:p>
          <a:p>
            <a:pPr>
              <a:spcAft>
                <a:spcPts val="1200"/>
              </a:spcAft>
            </a:pPr>
            <a:r>
              <a:rPr lang="en-GB" dirty="0">
                <a:solidFill>
                  <a:schemeClr val="bg1"/>
                </a:solidFill>
                <a:latin typeface="Arial" panose="020B0604020202020204" pitchFamily="34" charset="0"/>
                <a:cs typeface="Arial" panose="020B0604020202020204" pitchFamily="34" charset="0"/>
              </a:rPr>
              <a:t>We’ll come back together to discuss.</a:t>
            </a:r>
          </a:p>
        </p:txBody>
      </p:sp>
      <p:sp>
        <p:nvSpPr>
          <p:cNvPr id="6" name="TextBox 5">
            <a:extLst>
              <a:ext uri="{FF2B5EF4-FFF2-40B4-BE49-F238E27FC236}">
                <a16:creationId xmlns:a16="http://schemas.microsoft.com/office/drawing/2014/main" id="{595134E1-C458-42C0-9CCE-BB8C82D7BB89}"/>
              </a:ext>
            </a:extLst>
          </p:cNvPr>
          <p:cNvSpPr txBox="1"/>
          <p:nvPr/>
        </p:nvSpPr>
        <p:spPr>
          <a:xfrm>
            <a:off x="2499953" y="1869796"/>
            <a:ext cx="6955473" cy="769441"/>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having the knowledge, confidence, means, or ability to do things or make decisions for oneself </a:t>
            </a: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spTree>
    <p:extLst>
      <p:ext uri="{BB962C8B-B14F-4D97-AF65-F5344CB8AC3E}">
        <p14:creationId xmlns:p14="http://schemas.microsoft.com/office/powerpoint/2010/main" val="289258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543954"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BUILDING BLOCKS - SECURITY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7" name="Rectangle 6">
            <a:extLst>
              <a:ext uri="{FF2B5EF4-FFF2-40B4-BE49-F238E27FC236}">
                <a16:creationId xmlns:a16="http://schemas.microsoft.com/office/drawing/2014/main" id="{F3D5F10D-26BE-41DF-84AC-09AD5ACC67AC}"/>
              </a:ext>
            </a:extLst>
          </p:cNvPr>
          <p:cNvSpPr/>
          <p:nvPr/>
        </p:nvSpPr>
        <p:spPr>
          <a:xfrm>
            <a:off x="3249876" y="6119473"/>
            <a:ext cx="6614559" cy="461665"/>
          </a:xfrm>
          <a:prstGeom prst="rect">
            <a:avLst/>
          </a:prstGeom>
        </p:spPr>
        <p:txBody>
          <a:bodyPr wrap="square">
            <a:spAutoFit/>
          </a:bodyPr>
          <a:lstStyle/>
          <a:p>
            <a:pPr lvl="0" algn="ctr">
              <a:defRPr/>
            </a:pPr>
            <a:r>
              <a:rPr lang="en-GB" sz="1200" i="1" dirty="0">
                <a:solidFill>
                  <a:srgbClr val="7D7875"/>
                </a:solidFill>
              </a:rPr>
              <a:t>Cooper, Hoffman and Powell </a:t>
            </a:r>
            <a:r>
              <a:rPr lang="en-GB" sz="1200" i="1" dirty="0">
                <a:solidFill>
                  <a:srgbClr val="7D7875"/>
                </a:solidFill>
                <a:hlinkClick r:id="rId3"/>
              </a:rPr>
              <a:t>www.circleofsecurity.net</a:t>
            </a:r>
            <a:r>
              <a:rPr lang="en-GB" sz="1200" i="1" dirty="0">
                <a:solidFill>
                  <a:srgbClr val="7D7875"/>
                </a:solidFill>
              </a:rPr>
              <a:t> 2009</a:t>
            </a:r>
          </a:p>
          <a:p>
            <a:pPr lvl="0" algn="ctr">
              <a:defRPr/>
            </a:pPr>
            <a:endParaRPr lang="en-GB" sz="1200" i="1" dirty="0">
              <a:solidFill>
                <a:srgbClr val="7D7875"/>
              </a:solidFill>
            </a:endParaRPr>
          </a:p>
        </p:txBody>
      </p:sp>
      <p:pic>
        <p:nvPicPr>
          <p:cNvPr id="5" name="Picture 4" descr="A close up of text on a white background&#10;&#10;Description automatically generated">
            <a:extLst>
              <a:ext uri="{FF2B5EF4-FFF2-40B4-BE49-F238E27FC236}">
                <a16:creationId xmlns:a16="http://schemas.microsoft.com/office/drawing/2014/main" id="{353517CF-B923-41F3-9CDA-8496F4724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378" y="1791846"/>
            <a:ext cx="6958446" cy="3947772"/>
          </a:xfrm>
          <a:prstGeom prst="rect">
            <a:avLst/>
          </a:prstGeom>
        </p:spPr>
      </p:pic>
    </p:spTree>
    <p:extLst>
      <p:ext uri="{BB962C8B-B14F-4D97-AF65-F5344CB8AC3E}">
        <p14:creationId xmlns:p14="http://schemas.microsoft.com/office/powerpoint/2010/main" val="183203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362815"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BUILDING BLOCKS - IDENTITY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3">
            <a:extLst>
              <a:ext uri="{FF2B5EF4-FFF2-40B4-BE49-F238E27FC236}">
                <a16:creationId xmlns:a16="http://schemas.microsoft.com/office/drawing/2014/main" id="{FBC1D434-34AC-4EE3-AB48-C6743D6BE2A7}"/>
              </a:ext>
            </a:extLst>
          </p:cNvPr>
          <p:cNvSpPr txBox="1"/>
          <p:nvPr/>
        </p:nvSpPr>
        <p:spPr>
          <a:xfrm>
            <a:off x="2185251" y="1696972"/>
            <a:ext cx="673077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rgbClr val="7D7875"/>
                </a:solidFill>
                <a:latin typeface="Arial" panose="020B0604020202020204" pitchFamily="34" charset="0"/>
                <a:cs typeface="Arial" panose="020B0604020202020204" pitchFamily="34" charset="0"/>
              </a:rPr>
              <a:t>‘Benefit scroungers’ </a:t>
            </a:r>
          </a:p>
        </p:txBody>
      </p:sp>
      <p:sp>
        <p:nvSpPr>
          <p:cNvPr id="6" name="TextBox 4">
            <a:extLst>
              <a:ext uri="{FF2B5EF4-FFF2-40B4-BE49-F238E27FC236}">
                <a16:creationId xmlns:a16="http://schemas.microsoft.com/office/drawing/2014/main" id="{589EAE1E-3255-42B4-B338-4A0A8AB204AF}"/>
              </a:ext>
            </a:extLst>
          </p:cNvPr>
          <p:cNvSpPr txBox="1"/>
          <p:nvPr/>
        </p:nvSpPr>
        <p:spPr>
          <a:xfrm>
            <a:off x="5381455" y="4103204"/>
            <a:ext cx="253088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solidFill>
                  <a:srgbClr val="7D7875"/>
                </a:solidFill>
                <a:latin typeface="Arial" panose="020B0604020202020204" pitchFamily="34" charset="0"/>
                <a:cs typeface="Arial" panose="020B0604020202020204" pitchFamily="34" charset="0"/>
              </a:rPr>
              <a:t>Disabled</a:t>
            </a:r>
          </a:p>
        </p:txBody>
      </p:sp>
      <p:sp>
        <p:nvSpPr>
          <p:cNvPr id="7" name="TextBox 5">
            <a:extLst>
              <a:ext uri="{FF2B5EF4-FFF2-40B4-BE49-F238E27FC236}">
                <a16:creationId xmlns:a16="http://schemas.microsoft.com/office/drawing/2014/main" id="{DDC563C5-E588-4303-8270-CE1C086BFBFE}"/>
              </a:ext>
            </a:extLst>
          </p:cNvPr>
          <p:cNvSpPr txBox="1"/>
          <p:nvPr/>
        </p:nvSpPr>
        <p:spPr>
          <a:xfrm rot="20563098">
            <a:off x="2387019" y="1876128"/>
            <a:ext cx="9247974"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0" dirty="0">
                <a:solidFill>
                  <a:srgbClr val="7D7875"/>
                </a:solidFill>
                <a:latin typeface="Arial" panose="020B0604020202020204" pitchFamily="34" charset="0"/>
                <a:cs typeface="Arial" panose="020B0604020202020204" pitchFamily="34" charset="0"/>
              </a:rPr>
              <a:t>Dependent</a:t>
            </a:r>
          </a:p>
        </p:txBody>
      </p:sp>
      <p:sp>
        <p:nvSpPr>
          <p:cNvPr id="8" name="TextBox 6">
            <a:extLst>
              <a:ext uri="{FF2B5EF4-FFF2-40B4-BE49-F238E27FC236}">
                <a16:creationId xmlns:a16="http://schemas.microsoft.com/office/drawing/2014/main" id="{427B0E49-116D-41AC-89A4-BEE10F3B308B}"/>
              </a:ext>
            </a:extLst>
          </p:cNvPr>
          <p:cNvSpPr txBox="1"/>
          <p:nvPr/>
        </p:nvSpPr>
        <p:spPr>
          <a:xfrm>
            <a:off x="7912335" y="3302393"/>
            <a:ext cx="260581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solidFill>
                  <a:srgbClr val="7D7875"/>
                </a:solidFill>
                <a:latin typeface="Arial" panose="020B0604020202020204" pitchFamily="34" charset="0"/>
                <a:cs typeface="Arial" panose="020B0604020202020204" pitchFamily="34" charset="0"/>
              </a:rPr>
              <a:t>Lazy</a:t>
            </a:r>
          </a:p>
        </p:txBody>
      </p:sp>
      <p:sp>
        <p:nvSpPr>
          <p:cNvPr id="9" name="TextBox 7">
            <a:extLst>
              <a:ext uri="{FF2B5EF4-FFF2-40B4-BE49-F238E27FC236}">
                <a16:creationId xmlns:a16="http://schemas.microsoft.com/office/drawing/2014/main" id="{5E5372B8-A38A-4DA5-A8F4-6F2EDFAE9172}"/>
              </a:ext>
            </a:extLst>
          </p:cNvPr>
          <p:cNvSpPr txBox="1"/>
          <p:nvPr/>
        </p:nvSpPr>
        <p:spPr>
          <a:xfrm>
            <a:off x="1274552" y="5022309"/>
            <a:ext cx="340491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solidFill>
                  <a:srgbClr val="7D7875"/>
                </a:solidFill>
                <a:latin typeface="Arial" panose="020B0604020202020204" pitchFamily="34" charset="0"/>
                <a:cs typeface="Arial" panose="020B0604020202020204" pitchFamily="34" charset="0"/>
              </a:rPr>
              <a:t>Challenging</a:t>
            </a:r>
          </a:p>
        </p:txBody>
      </p:sp>
      <p:sp>
        <p:nvSpPr>
          <p:cNvPr id="10" name="TextBox 8">
            <a:extLst>
              <a:ext uri="{FF2B5EF4-FFF2-40B4-BE49-F238E27FC236}">
                <a16:creationId xmlns:a16="http://schemas.microsoft.com/office/drawing/2014/main" id="{4B8B6D57-8B8B-4628-87F8-E52030DDDB44}"/>
              </a:ext>
            </a:extLst>
          </p:cNvPr>
          <p:cNvSpPr txBox="1"/>
          <p:nvPr/>
        </p:nvSpPr>
        <p:spPr>
          <a:xfrm>
            <a:off x="5005243" y="5508843"/>
            <a:ext cx="164165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7D7875"/>
                </a:solidFill>
                <a:latin typeface="Arial" panose="020B0604020202020204" pitchFamily="34" charset="0"/>
                <a:cs typeface="Arial" panose="020B0604020202020204" pitchFamily="34" charset="0"/>
              </a:rPr>
              <a:t>Victim</a:t>
            </a:r>
          </a:p>
        </p:txBody>
      </p:sp>
      <p:sp>
        <p:nvSpPr>
          <p:cNvPr id="11" name="TextBox 9">
            <a:extLst>
              <a:ext uri="{FF2B5EF4-FFF2-40B4-BE49-F238E27FC236}">
                <a16:creationId xmlns:a16="http://schemas.microsoft.com/office/drawing/2014/main" id="{3FF4D3D9-083E-4E39-BEE1-00CFCCEEA075}"/>
              </a:ext>
            </a:extLst>
          </p:cNvPr>
          <p:cNvSpPr txBox="1"/>
          <p:nvPr/>
        </p:nvSpPr>
        <p:spPr>
          <a:xfrm>
            <a:off x="7707024" y="4993480"/>
            <a:ext cx="235956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rgbClr val="7D7875"/>
                </a:solidFill>
                <a:latin typeface="Arial" panose="020B0604020202020204" pitchFamily="34" charset="0"/>
                <a:cs typeface="Arial" panose="020B0604020202020204" pitchFamily="34" charset="0"/>
              </a:rPr>
              <a:t>Reliant</a:t>
            </a:r>
          </a:p>
        </p:txBody>
      </p:sp>
      <p:sp>
        <p:nvSpPr>
          <p:cNvPr id="12" name="TextBox 10">
            <a:extLst>
              <a:ext uri="{FF2B5EF4-FFF2-40B4-BE49-F238E27FC236}">
                <a16:creationId xmlns:a16="http://schemas.microsoft.com/office/drawing/2014/main" id="{0CCB454E-7EFF-469C-93E8-6B84C559A500}"/>
              </a:ext>
            </a:extLst>
          </p:cNvPr>
          <p:cNvSpPr txBox="1"/>
          <p:nvPr/>
        </p:nvSpPr>
        <p:spPr>
          <a:xfrm>
            <a:off x="3102328" y="2436474"/>
            <a:ext cx="22025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7D7875"/>
                </a:solidFill>
                <a:latin typeface="Arial" panose="020B0604020202020204" pitchFamily="34" charset="0"/>
                <a:cs typeface="Arial" panose="020B0604020202020204" pitchFamily="34" charset="0"/>
              </a:rPr>
              <a:t>Immature</a:t>
            </a:r>
          </a:p>
        </p:txBody>
      </p:sp>
      <p:sp>
        <p:nvSpPr>
          <p:cNvPr id="13" name="TextBox 11">
            <a:extLst>
              <a:ext uri="{FF2B5EF4-FFF2-40B4-BE49-F238E27FC236}">
                <a16:creationId xmlns:a16="http://schemas.microsoft.com/office/drawing/2014/main" id="{E54AAAAE-2F2A-4165-A73A-4889ADB6961D}"/>
              </a:ext>
            </a:extLst>
          </p:cNvPr>
          <p:cNvSpPr txBox="1"/>
          <p:nvPr/>
        </p:nvSpPr>
        <p:spPr>
          <a:xfrm>
            <a:off x="9435781" y="5096198"/>
            <a:ext cx="260581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7D7875"/>
                </a:solidFill>
                <a:latin typeface="Arial" panose="020B0604020202020204" pitchFamily="34" charset="0"/>
                <a:cs typeface="Arial" panose="020B0604020202020204" pitchFamily="34" charset="0"/>
              </a:rPr>
              <a:t>Anxious</a:t>
            </a:r>
          </a:p>
        </p:txBody>
      </p:sp>
      <p:sp>
        <p:nvSpPr>
          <p:cNvPr id="14" name="TextBox 12">
            <a:extLst>
              <a:ext uri="{FF2B5EF4-FFF2-40B4-BE49-F238E27FC236}">
                <a16:creationId xmlns:a16="http://schemas.microsoft.com/office/drawing/2014/main" id="{BE7B8D2A-C8CF-4815-AB10-A4E5619A4F4D}"/>
              </a:ext>
            </a:extLst>
          </p:cNvPr>
          <p:cNvSpPr txBox="1"/>
          <p:nvPr/>
        </p:nvSpPr>
        <p:spPr>
          <a:xfrm>
            <a:off x="7140151" y="5697622"/>
            <a:ext cx="310903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7D7875"/>
                </a:solidFill>
                <a:latin typeface="Arial" panose="020B0604020202020204" pitchFamily="34" charset="0"/>
                <a:cs typeface="Arial" panose="020B0604020202020204" pitchFamily="34" charset="0"/>
              </a:rPr>
              <a:t>Service User</a:t>
            </a:r>
          </a:p>
        </p:txBody>
      </p:sp>
      <p:sp>
        <p:nvSpPr>
          <p:cNvPr id="15" name="TextBox 13">
            <a:extLst>
              <a:ext uri="{FF2B5EF4-FFF2-40B4-BE49-F238E27FC236}">
                <a16:creationId xmlns:a16="http://schemas.microsoft.com/office/drawing/2014/main" id="{3D44039A-CE3B-45B0-8759-F018805EE491}"/>
              </a:ext>
            </a:extLst>
          </p:cNvPr>
          <p:cNvSpPr txBox="1"/>
          <p:nvPr/>
        </p:nvSpPr>
        <p:spPr>
          <a:xfrm>
            <a:off x="9946264" y="3808868"/>
            <a:ext cx="260581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7D7875"/>
                </a:solidFill>
                <a:latin typeface="Arial" panose="020B0604020202020204" pitchFamily="34" charset="0"/>
                <a:cs typeface="Arial" panose="020B0604020202020204" pitchFamily="34" charset="0"/>
              </a:rPr>
              <a:t>Mentally ill</a:t>
            </a:r>
          </a:p>
        </p:txBody>
      </p:sp>
      <p:sp>
        <p:nvSpPr>
          <p:cNvPr id="16" name="TextBox 14">
            <a:extLst>
              <a:ext uri="{FF2B5EF4-FFF2-40B4-BE49-F238E27FC236}">
                <a16:creationId xmlns:a16="http://schemas.microsoft.com/office/drawing/2014/main" id="{25B948C5-4C48-4F29-A0B8-3A30D5CB4FEA}"/>
              </a:ext>
            </a:extLst>
          </p:cNvPr>
          <p:cNvSpPr txBox="1"/>
          <p:nvPr/>
        </p:nvSpPr>
        <p:spPr>
          <a:xfrm>
            <a:off x="8498479" y="4207697"/>
            <a:ext cx="282238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7D7875"/>
                </a:solidFill>
                <a:latin typeface="Arial" panose="020B0604020202020204" pitchFamily="34" charset="0"/>
                <a:cs typeface="Arial" panose="020B0604020202020204" pitchFamily="34" charset="0"/>
              </a:rPr>
              <a:t>Perpetrator</a:t>
            </a:r>
          </a:p>
        </p:txBody>
      </p:sp>
      <p:sp>
        <p:nvSpPr>
          <p:cNvPr id="17" name="TextBox 15">
            <a:extLst>
              <a:ext uri="{FF2B5EF4-FFF2-40B4-BE49-F238E27FC236}">
                <a16:creationId xmlns:a16="http://schemas.microsoft.com/office/drawing/2014/main" id="{32EDA048-3F56-44A9-80DB-02F4C6F35647}"/>
              </a:ext>
            </a:extLst>
          </p:cNvPr>
          <p:cNvSpPr txBox="1"/>
          <p:nvPr/>
        </p:nvSpPr>
        <p:spPr>
          <a:xfrm>
            <a:off x="1656214" y="2790417"/>
            <a:ext cx="164165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7D7875"/>
                </a:solidFill>
                <a:latin typeface="Arial" panose="020B0604020202020204" pitchFamily="34" charset="0"/>
                <a:cs typeface="Arial" panose="020B0604020202020204" pitchFamily="34" charset="0"/>
              </a:rPr>
              <a:t>Client</a:t>
            </a:r>
          </a:p>
        </p:txBody>
      </p:sp>
      <p:sp>
        <p:nvSpPr>
          <p:cNvPr id="18" name="TextBox 16">
            <a:extLst>
              <a:ext uri="{FF2B5EF4-FFF2-40B4-BE49-F238E27FC236}">
                <a16:creationId xmlns:a16="http://schemas.microsoft.com/office/drawing/2014/main" id="{E977E093-37AD-47E9-92E9-CA1501180B13}"/>
              </a:ext>
            </a:extLst>
          </p:cNvPr>
          <p:cNvSpPr txBox="1"/>
          <p:nvPr/>
        </p:nvSpPr>
        <p:spPr>
          <a:xfrm>
            <a:off x="9742870" y="2938551"/>
            <a:ext cx="15035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7D7875"/>
                </a:solidFill>
                <a:latin typeface="Arial" panose="020B0604020202020204" pitchFamily="34" charset="0"/>
                <a:cs typeface="Arial" panose="020B0604020202020204" pitchFamily="34" charset="0"/>
              </a:rPr>
              <a:t>NEET</a:t>
            </a:r>
          </a:p>
        </p:txBody>
      </p:sp>
      <p:sp>
        <p:nvSpPr>
          <p:cNvPr id="19" name="TextBox 17">
            <a:extLst>
              <a:ext uri="{FF2B5EF4-FFF2-40B4-BE49-F238E27FC236}">
                <a16:creationId xmlns:a16="http://schemas.microsoft.com/office/drawing/2014/main" id="{9D9DF13D-726A-40A6-AC49-5392C1A966E2}"/>
              </a:ext>
            </a:extLst>
          </p:cNvPr>
          <p:cNvSpPr txBox="1"/>
          <p:nvPr/>
        </p:nvSpPr>
        <p:spPr>
          <a:xfrm>
            <a:off x="5892668" y="4993480"/>
            <a:ext cx="260581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7D7875"/>
                </a:solidFill>
                <a:latin typeface="Arial" panose="020B0604020202020204" pitchFamily="34" charset="0"/>
                <a:cs typeface="Arial" panose="020B0604020202020204" pitchFamily="34" charset="0"/>
              </a:rPr>
              <a:t>Offender</a:t>
            </a:r>
          </a:p>
        </p:txBody>
      </p:sp>
    </p:spTree>
    <p:extLst>
      <p:ext uri="{BB962C8B-B14F-4D97-AF65-F5344CB8AC3E}">
        <p14:creationId xmlns:p14="http://schemas.microsoft.com/office/powerpoint/2010/main" val="288377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B94BDE-8EF4-4537-BAFF-1105973063B7}"/>
              </a:ext>
            </a:extLst>
          </p:cNvPr>
          <p:cNvSpPr/>
          <p:nvPr/>
        </p:nvSpPr>
        <p:spPr>
          <a:xfrm>
            <a:off x="320684" y="2358084"/>
            <a:ext cx="1571945" cy="6147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874574"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FEELING INDEPENDENT – CASE STUDY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6" name="Freeform: Shape 5">
            <a:extLst>
              <a:ext uri="{FF2B5EF4-FFF2-40B4-BE49-F238E27FC236}">
                <a16:creationId xmlns:a16="http://schemas.microsoft.com/office/drawing/2014/main" id="{9712C69F-AB0B-4035-A89A-87CCB836DE11}"/>
              </a:ext>
            </a:extLst>
          </p:cNvPr>
          <p:cNvSpPr/>
          <p:nvPr/>
        </p:nvSpPr>
        <p:spPr>
          <a:xfrm>
            <a:off x="568601" y="2399968"/>
            <a:ext cx="10863425" cy="4011916"/>
          </a:xfrm>
          <a:custGeom>
            <a:avLst/>
            <a:gdLst>
              <a:gd name="connsiteX0" fmla="*/ 0 w 10863425"/>
              <a:gd name="connsiteY0" fmla="*/ 3241584 h 3793327"/>
              <a:gd name="connsiteX1" fmla="*/ 1371600 w 10863425"/>
              <a:gd name="connsiteY1" fmla="*/ 1620602 h 3793327"/>
              <a:gd name="connsiteX2" fmla="*/ 2286000 w 10863425"/>
              <a:gd name="connsiteY2" fmla="*/ 2535002 h 3793327"/>
              <a:gd name="connsiteX3" fmla="*/ 3512127 w 10863425"/>
              <a:gd name="connsiteY3" fmla="*/ 1527084 h 3793327"/>
              <a:gd name="connsiteX4" fmla="*/ 4821382 w 10863425"/>
              <a:gd name="connsiteY4" fmla="*/ 3781911 h 3793327"/>
              <a:gd name="connsiteX5" fmla="*/ 5579918 w 10863425"/>
              <a:gd name="connsiteY5" fmla="*/ 2410311 h 3793327"/>
              <a:gd name="connsiteX6" fmla="*/ 6047509 w 10863425"/>
              <a:gd name="connsiteY6" fmla="*/ 2597347 h 3793327"/>
              <a:gd name="connsiteX7" fmla="*/ 7096991 w 10863425"/>
              <a:gd name="connsiteY7" fmla="*/ 1236138 h 3793327"/>
              <a:gd name="connsiteX8" fmla="*/ 7658100 w 10863425"/>
              <a:gd name="connsiteY8" fmla="*/ 1568647 h 3793327"/>
              <a:gd name="connsiteX9" fmla="*/ 8395854 w 10863425"/>
              <a:gd name="connsiteY9" fmla="*/ 467211 h 3793327"/>
              <a:gd name="connsiteX10" fmla="*/ 9133609 w 10863425"/>
              <a:gd name="connsiteY10" fmla="*/ 300957 h 3793327"/>
              <a:gd name="connsiteX11" fmla="*/ 9642763 w 10863425"/>
              <a:gd name="connsiteY11" fmla="*/ 20402 h 3793327"/>
              <a:gd name="connsiteX12" fmla="*/ 10723418 w 10863425"/>
              <a:gd name="connsiteY12" fmla="*/ 20402 h 3793327"/>
              <a:gd name="connsiteX13" fmla="*/ 10816936 w 10863425"/>
              <a:gd name="connsiteY13" fmla="*/ 10011 h 379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63425" h="3793327">
                <a:moveTo>
                  <a:pt x="0" y="3241584"/>
                </a:moveTo>
                <a:cubicBezTo>
                  <a:pt x="495300" y="2489975"/>
                  <a:pt x="990600" y="1738366"/>
                  <a:pt x="1371600" y="1620602"/>
                </a:cubicBezTo>
                <a:cubicBezTo>
                  <a:pt x="1752600" y="1502838"/>
                  <a:pt x="1929246" y="2550588"/>
                  <a:pt x="2286000" y="2535002"/>
                </a:cubicBezTo>
                <a:cubicBezTo>
                  <a:pt x="2642754" y="2519416"/>
                  <a:pt x="3089564" y="1319266"/>
                  <a:pt x="3512127" y="1527084"/>
                </a:cubicBezTo>
                <a:cubicBezTo>
                  <a:pt x="3934690" y="1734902"/>
                  <a:pt x="4476750" y="3634707"/>
                  <a:pt x="4821382" y="3781911"/>
                </a:cubicBezTo>
                <a:cubicBezTo>
                  <a:pt x="5166014" y="3929116"/>
                  <a:pt x="5375564" y="2607738"/>
                  <a:pt x="5579918" y="2410311"/>
                </a:cubicBezTo>
                <a:cubicBezTo>
                  <a:pt x="5784272" y="2212884"/>
                  <a:pt x="5794664" y="2793042"/>
                  <a:pt x="6047509" y="2597347"/>
                </a:cubicBezTo>
                <a:cubicBezTo>
                  <a:pt x="6300355" y="2401651"/>
                  <a:pt x="6828559" y="1407588"/>
                  <a:pt x="7096991" y="1236138"/>
                </a:cubicBezTo>
                <a:cubicBezTo>
                  <a:pt x="7365423" y="1064688"/>
                  <a:pt x="7441623" y="1696801"/>
                  <a:pt x="7658100" y="1568647"/>
                </a:cubicBezTo>
                <a:cubicBezTo>
                  <a:pt x="7874577" y="1440492"/>
                  <a:pt x="8149936" y="678493"/>
                  <a:pt x="8395854" y="467211"/>
                </a:cubicBezTo>
                <a:cubicBezTo>
                  <a:pt x="8641772" y="255929"/>
                  <a:pt x="8925791" y="375425"/>
                  <a:pt x="9133609" y="300957"/>
                </a:cubicBezTo>
                <a:cubicBezTo>
                  <a:pt x="9341427" y="226489"/>
                  <a:pt x="9377795" y="67161"/>
                  <a:pt x="9642763" y="20402"/>
                </a:cubicBezTo>
                <a:cubicBezTo>
                  <a:pt x="9907731" y="-26357"/>
                  <a:pt x="10527723" y="22134"/>
                  <a:pt x="10723418" y="20402"/>
                </a:cubicBezTo>
                <a:cubicBezTo>
                  <a:pt x="10919113" y="18670"/>
                  <a:pt x="10868024" y="14340"/>
                  <a:pt x="10816936" y="10011"/>
                </a:cubicBezTo>
              </a:path>
            </a:pathLst>
          </a:cu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9">
            <a:extLst>
              <a:ext uri="{FF2B5EF4-FFF2-40B4-BE49-F238E27FC236}">
                <a16:creationId xmlns:a16="http://schemas.microsoft.com/office/drawing/2014/main" id="{F3E69CDA-9D03-43F0-A4EE-1F3C7AA2FB3B}"/>
              </a:ext>
            </a:extLst>
          </p:cNvPr>
          <p:cNvSpPr txBox="1"/>
          <p:nvPr/>
        </p:nvSpPr>
        <p:spPr>
          <a:xfrm>
            <a:off x="1612797" y="2520000"/>
            <a:ext cx="191192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Leaving foster placement</a:t>
            </a:r>
          </a:p>
        </p:txBody>
      </p:sp>
      <p:sp>
        <p:nvSpPr>
          <p:cNvPr id="9" name="TextBox 10">
            <a:extLst>
              <a:ext uri="{FF2B5EF4-FFF2-40B4-BE49-F238E27FC236}">
                <a16:creationId xmlns:a16="http://schemas.microsoft.com/office/drawing/2014/main" id="{C5F2EB0D-FB40-412D-AE8C-B9A6FC040B80}"/>
              </a:ext>
            </a:extLst>
          </p:cNvPr>
          <p:cNvSpPr txBox="1"/>
          <p:nvPr/>
        </p:nvSpPr>
        <p:spPr>
          <a:xfrm>
            <a:off x="199223" y="2520000"/>
            <a:ext cx="170410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Regularly going to college</a:t>
            </a:r>
          </a:p>
        </p:txBody>
      </p:sp>
      <p:sp>
        <p:nvSpPr>
          <p:cNvPr id="10" name="TextBox 11">
            <a:extLst>
              <a:ext uri="{FF2B5EF4-FFF2-40B4-BE49-F238E27FC236}">
                <a16:creationId xmlns:a16="http://schemas.microsoft.com/office/drawing/2014/main" id="{AFFB476D-CB05-448E-8B91-E9B5CE5ECEAE}"/>
              </a:ext>
            </a:extLst>
          </p:cNvPr>
          <p:cNvSpPr txBox="1"/>
          <p:nvPr/>
        </p:nvSpPr>
        <p:spPr>
          <a:xfrm>
            <a:off x="3509160" y="2520000"/>
            <a:ext cx="136120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Moving into new flat</a:t>
            </a:r>
          </a:p>
        </p:txBody>
      </p:sp>
      <p:sp>
        <p:nvSpPr>
          <p:cNvPr id="11" name="TextBox 13">
            <a:extLst>
              <a:ext uri="{FF2B5EF4-FFF2-40B4-BE49-F238E27FC236}">
                <a16:creationId xmlns:a16="http://schemas.microsoft.com/office/drawing/2014/main" id="{E665CF7A-1384-457E-95A1-48C29E7FCD9A}"/>
              </a:ext>
            </a:extLst>
          </p:cNvPr>
          <p:cNvSpPr txBox="1"/>
          <p:nvPr/>
        </p:nvSpPr>
        <p:spPr>
          <a:xfrm>
            <a:off x="6267870" y="2520000"/>
            <a:ext cx="145212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Calls mental health services</a:t>
            </a:r>
          </a:p>
        </p:txBody>
      </p:sp>
      <p:sp>
        <p:nvSpPr>
          <p:cNvPr id="12" name="TextBox 15">
            <a:extLst>
              <a:ext uri="{FF2B5EF4-FFF2-40B4-BE49-F238E27FC236}">
                <a16:creationId xmlns:a16="http://schemas.microsoft.com/office/drawing/2014/main" id="{4C5C5DCE-052A-4EEE-B4D4-7E2C8F614FAD}"/>
              </a:ext>
            </a:extLst>
          </p:cNvPr>
          <p:cNvSpPr txBox="1"/>
          <p:nvPr/>
        </p:nvSpPr>
        <p:spPr>
          <a:xfrm>
            <a:off x="4622895" y="2520000"/>
            <a:ext cx="191192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Drops out</a:t>
            </a:r>
          </a:p>
          <a:p>
            <a:pPr algn="ctr"/>
            <a:r>
              <a:rPr lang="en-GB" sz="1400" dirty="0">
                <a:solidFill>
                  <a:srgbClr val="7D7875"/>
                </a:solidFill>
                <a:latin typeface="Arial" panose="020B0604020202020204" pitchFamily="34" charset="0"/>
                <a:cs typeface="Arial" panose="020B0604020202020204" pitchFamily="34" charset="0"/>
              </a:rPr>
              <a:t>of college</a:t>
            </a:r>
          </a:p>
        </p:txBody>
      </p:sp>
      <p:sp>
        <p:nvSpPr>
          <p:cNvPr id="13" name="TextBox 18">
            <a:extLst>
              <a:ext uri="{FF2B5EF4-FFF2-40B4-BE49-F238E27FC236}">
                <a16:creationId xmlns:a16="http://schemas.microsoft.com/office/drawing/2014/main" id="{99F0E8EE-1551-4025-AB65-276E4E4F41D8}"/>
              </a:ext>
            </a:extLst>
          </p:cNvPr>
          <p:cNvSpPr txBox="1"/>
          <p:nvPr/>
        </p:nvSpPr>
        <p:spPr>
          <a:xfrm>
            <a:off x="7615783" y="2520000"/>
            <a:ext cx="145212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First appointment</a:t>
            </a:r>
          </a:p>
        </p:txBody>
      </p:sp>
      <p:sp>
        <p:nvSpPr>
          <p:cNvPr id="14" name="TextBox 19">
            <a:extLst>
              <a:ext uri="{FF2B5EF4-FFF2-40B4-BE49-F238E27FC236}">
                <a16:creationId xmlns:a16="http://schemas.microsoft.com/office/drawing/2014/main" id="{E26E5865-DE49-4B40-A6E2-0637429484B9}"/>
              </a:ext>
            </a:extLst>
          </p:cNvPr>
          <p:cNvSpPr txBox="1"/>
          <p:nvPr/>
        </p:nvSpPr>
        <p:spPr>
          <a:xfrm>
            <a:off x="8952130" y="2520000"/>
            <a:ext cx="163368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Regular appointments</a:t>
            </a:r>
          </a:p>
        </p:txBody>
      </p:sp>
      <p:sp>
        <p:nvSpPr>
          <p:cNvPr id="15" name="TextBox 21">
            <a:extLst>
              <a:ext uri="{FF2B5EF4-FFF2-40B4-BE49-F238E27FC236}">
                <a16:creationId xmlns:a16="http://schemas.microsoft.com/office/drawing/2014/main" id="{0ACE9CB5-9BA9-4755-96A1-AF885F0D1767}"/>
              </a:ext>
            </a:extLst>
          </p:cNvPr>
          <p:cNvSpPr txBox="1"/>
          <p:nvPr/>
        </p:nvSpPr>
        <p:spPr>
          <a:xfrm>
            <a:off x="10342431" y="2520000"/>
            <a:ext cx="161059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Starts at new college</a:t>
            </a:r>
          </a:p>
        </p:txBody>
      </p:sp>
      <p:sp>
        <p:nvSpPr>
          <p:cNvPr id="16" name="Arrow: Up 15">
            <a:extLst>
              <a:ext uri="{FF2B5EF4-FFF2-40B4-BE49-F238E27FC236}">
                <a16:creationId xmlns:a16="http://schemas.microsoft.com/office/drawing/2014/main" id="{1D6B3F54-11B7-4508-A6D3-8D592F136D39}"/>
              </a:ext>
            </a:extLst>
          </p:cNvPr>
          <p:cNvSpPr/>
          <p:nvPr/>
        </p:nvSpPr>
        <p:spPr>
          <a:xfrm>
            <a:off x="423388" y="3068423"/>
            <a:ext cx="1238752" cy="999460"/>
          </a:xfrm>
          <a:prstGeom prst="upArrow">
            <a:avLst/>
          </a:prstGeom>
          <a:solidFill>
            <a:srgbClr val="00688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Up 16">
            <a:extLst>
              <a:ext uri="{FF2B5EF4-FFF2-40B4-BE49-F238E27FC236}">
                <a16:creationId xmlns:a16="http://schemas.microsoft.com/office/drawing/2014/main" id="{30126D4C-802E-4426-AF4D-66F6DE011B99}"/>
              </a:ext>
            </a:extLst>
          </p:cNvPr>
          <p:cNvSpPr/>
          <p:nvPr/>
        </p:nvSpPr>
        <p:spPr>
          <a:xfrm rot="10800000">
            <a:off x="1949384" y="3129391"/>
            <a:ext cx="1238752" cy="999460"/>
          </a:xfrm>
          <a:prstGeom prst="upArrow">
            <a:avLst/>
          </a:prstGeom>
          <a:solidFill>
            <a:srgbClr val="D5511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Up 17">
            <a:extLst>
              <a:ext uri="{FF2B5EF4-FFF2-40B4-BE49-F238E27FC236}">
                <a16:creationId xmlns:a16="http://schemas.microsoft.com/office/drawing/2014/main" id="{6E4EEA80-69EE-4313-B46F-89C6371640D6}"/>
              </a:ext>
            </a:extLst>
          </p:cNvPr>
          <p:cNvSpPr/>
          <p:nvPr/>
        </p:nvSpPr>
        <p:spPr>
          <a:xfrm>
            <a:off x="3574065" y="3129391"/>
            <a:ext cx="1238752" cy="999460"/>
          </a:xfrm>
          <a:prstGeom prst="upArrow">
            <a:avLst/>
          </a:prstGeom>
          <a:solidFill>
            <a:srgbClr val="00688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Arrow: Up 18">
            <a:extLst>
              <a:ext uri="{FF2B5EF4-FFF2-40B4-BE49-F238E27FC236}">
                <a16:creationId xmlns:a16="http://schemas.microsoft.com/office/drawing/2014/main" id="{F4ECAB9F-ED0E-4723-9723-242B103299BE}"/>
              </a:ext>
            </a:extLst>
          </p:cNvPr>
          <p:cNvSpPr/>
          <p:nvPr/>
        </p:nvSpPr>
        <p:spPr>
          <a:xfrm rot="5400000">
            <a:off x="4958030" y="3134379"/>
            <a:ext cx="1238752" cy="999460"/>
          </a:xfrm>
          <a:prstGeom prst="upArrow">
            <a:avLst/>
          </a:prstGeom>
          <a:solidFill>
            <a:srgbClr val="7D787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Arrow: Up 19">
            <a:extLst>
              <a:ext uri="{FF2B5EF4-FFF2-40B4-BE49-F238E27FC236}">
                <a16:creationId xmlns:a16="http://schemas.microsoft.com/office/drawing/2014/main" id="{93E197AB-E182-4289-9DF3-6EBAB053127E}"/>
              </a:ext>
            </a:extLst>
          </p:cNvPr>
          <p:cNvSpPr/>
          <p:nvPr/>
        </p:nvSpPr>
        <p:spPr>
          <a:xfrm>
            <a:off x="6384141" y="3126013"/>
            <a:ext cx="1238752" cy="999460"/>
          </a:xfrm>
          <a:prstGeom prst="upArrow">
            <a:avLst/>
          </a:prstGeom>
          <a:solidFill>
            <a:srgbClr val="00688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Arrow: Up 20">
            <a:extLst>
              <a:ext uri="{FF2B5EF4-FFF2-40B4-BE49-F238E27FC236}">
                <a16:creationId xmlns:a16="http://schemas.microsoft.com/office/drawing/2014/main" id="{9E9AB693-3A1A-4951-BCCC-97CCD701A803}"/>
              </a:ext>
            </a:extLst>
          </p:cNvPr>
          <p:cNvSpPr/>
          <p:nvPr/>
        </p:nvSpPr>
        <p:spPr>
          <a:xfrm rot="10800000">
            <a:off x="7722467" y="3142050"/>
            <a:ext cx="1238752" cy="999460"/>
          </a:xfrm>
          <a:prstGeom prst="upArrow">
            <a:avLst/>
          </a:prstGeom>
          <a:solidFill>
            <a:srgbClr val="D5511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2" name="Arrow: Up 21">
            <a:extLst>
              <a:ext uri="{FF2B5EF4-FFF2-40B4-BE49-F238E27FC236}">
                <a16:creationId xmlns:a16="http://schemas.microsoft.com/office/drawing/2014/main" id="{7641BFCF-F746-41AC-A134-DCAA3B274640}"/>
              </a:ext>
            </a:extLst>
          </p:cNvPr>
          <p:cNvSpPr/>
          <p:nvPr/>
        </p:nvSpPr>
        <p:spPr>
          <a:xfrm>
            <a:off x="9159479" y="3138993"/>
            <a:ext cx="1238752" cy="999460"/>
          </a:xfrm>
          <a:prstGeom prst="upArrow">
            <a:avLst/>
          </a:prstGeom>
          <a:solidFill>
            <a:srgbClr val="00688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Arrow: Up 22">
            <a:extLst>
              <a:ext uri="{FF2B5EF4-FFF2-40B4-BE49-F238E27FC236}">
                <a16:creationId xmlns:a16="http://schemas.microsoft.com/office/drawing/2014/main" id="{433CBA5F-9CA3-47DB-BF1C-8F5E11A7BE49}"/>
              </a:ext>
            </a:extLst>
          </p:cNvPr>
          <p:cNvSpPr/>
          <p:nvPr/>
        </p:nvSpPr>
        <p:spPr>
          <a:xfrm>
            <a:off x="10529860" y="3134379"/>
            <a:ext cx="1238752" cy="999460"/>
          </a:xfrm>
          <a:prstGeom prst="upArrow">
            <a:avLst/>
          </a:prstGeom>
          <a:solidFill>
            <a:srgbClr val="00688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4">
            <a:extLst>
              <a:ext uri="{FF2B5EF4-FFF2-40B4-BE49-F238E27FC236}">
                <a16:creationId xmlns:a16="http://schemas.microsoft.com/office/drawing/2014/main" id="{ACFEA099-0787-439B-9581-D1742EE58FF0}"/>
              </a:ext>
            </a:extLst>
          </p:cNvPr>
          <p:cNvSpPr txBox="1"/>
          <p:nvPr/>
        </p:nvSpPr>
        <p:spPr>
          <a:xfrm>
            <a:off x="276694" y="4320000"/>
            <a:ext cx="1469653"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Secure base</a:t>
            </a:r>
          </a:p>
          <a:p>
            <a:pPr algn="ctr"/>
            <a:r>
              <a:rPr lang="en-GB" sz="1400" dirty="0">
                <a:solidFill>
                  <a:srgbClr val="7D7875"/>
                </a:solidFill>
                <a:latin typeface="Arial" panose="020B0604020202020204" pitchFamily="34" charset="0"/>
                <a:cs typeface="Arial" panose="020B0604020202020204" pitchFamily="34" charset="0"/>
              </a:rPr>
              <a:t>Travelling alone</a:t>
            </a:r>
          </a:p>
          <a:p>
            <a:pPr algn="ctr"/>
            <a:r>
              <a:rPr lang="en-GB" sz="1400" dirty="0">
                <a:solidFill>
                  <a:srgbClr val="7D7875"/>
                </a:solidFill>
                <a:latin typeface="Arial" panose="020B0604020202020204" pitchFamily="34" charset="0"/>
                <a:cs typeface="Arial" panose="020B0604020202020204" pitchFamily="34" charset="0"/>
              </a:rPr>
              <a:t>Feeling good</a:t>
            </a:r>
          </a:p>
        </p:txBody>
      </p:sp>
      <p:sp>
        <p:nvSpPr>
          <p:cNvPr id="25" name="TextBox 32">
            <a:extLst>
              <a:ext uri="{FF2B5EF4-FFF2-40B4-BE49-F238E27FC236}">
                <a16:creationId xmlns:a16="http://schemas.microsoft.com/office/drawing/2014/main" id="{95E1F813-C0C5-4406-AD25-5EA6332B3765}"/>
              </a:ext>
            </a:extLst>
          </p:cNvPr>
          <p:cNvSpPr txBox="1"/>
          <p:nvPr/>
        </p:nvSpPr>
        <p:spPr>
          <a:xfrm>
            <a:off x="1835948" y="4320000"/>
            <a:ext cx="1469653"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Loss of Choice</a:t>
            </a:r>
          </a:p>
          <a:p>
            <a:pPr algn="ctr"/>
            <a:r>
              <a:rPr lang="en-GB" sz="1400" dirty="0">
                <a:solidFill>
                  <a:srgbClr val="7D7875"/>
                </a:solidFill>
                <a:latin typeface="Arial" panose="020B0604020202020204" pitchFamily="34" charset="0"/>
                <a:cs typeface="Arial" panose="020B0604020202020204" pitchFamily="34" charset="0"/>
              </a:rPr>
              <a:t>Anxiety</a:t>
            </a:r>
          </a:p>
          <a:p>
            <a:pPr algn="ctr"/>
            <a:r>
              <a:rPr lang="en-GB" sz="1400" dirty="0">
                <a:solidFill>
                  <a:srgbClr val="7D7875"/>
                </a:solidFill>
                <a:latin typeface="Arial" panose="020B0604020202020204" pitchFamily="34" charset="0"/>
                <a:cs typeface="Arial" panose="020B0604020202020204" pitchFamily="34" charset="0"/>
              </a:rPr>
              <a:t>Not ready</a:t>
            </a:r>
          </a:p>
        </p:txBody>
      </p:sp>
      <p:sp>
        <p:nvSpPr>
          <p:cNvPr id="26" name="TextBox 33">
            <a:extLst>
              <a:ext uri="{FF2B5EF4-FFF2-40B4-BE49-F238E27FC236}">
                <a16:creationId xmlns:a16="http://schemas.microsoft.com/office/drawing/2014/main" id="{1769651F-2B59-46C4-B638-BC599614D23F}"/>
              </a:ext>
            </a:extLst>
          </p:cNvPr>
          <p:cNvSpPr txBox="1"/>
          <p:nvPr/>
        </p:nvSpPr>
        <p:spPr>
          <a:xfrm>
            <a:off x="3409377" y="4320000"/>
            <a:ext cx="1469653"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More Control</a:t>
            </a:r>
          </a:p>
          <a:p>
            <a:pPr algn="ctr"/>
            <a:r>
              <a:rPr lang="en-GB" sz="1400" dirty="0">
                <a:solidFill>
                  <a:srgbClr val="7D7875"/>
                </a:solidFill>
                <a:latin typeface="Arial" panose="020B0604020202020204" pitchFamily="34" charset="0"/>
                <a:cs typeface="Arial" panose="020B0604020202020204" pitchFamily="34" charset="0"/>
              </a:rPr>
              <a:t>Building Identity</a:t>
            </a:r>
          </a:p>
          <a:p>
            <a:pPr algn="ctr"/>
            <a:r>
              <a:rPr lang="en-GB" sz="1400" dirty="0">
                <a:solidFill>
                  <a:srgbClr val="7D7875"/>
                </a:solidFill>
                <a:latin typeface="Arial" panose="020B0604020202020204" pitchFamily="34" charset="0"/>
                <a:cs typeface="Arial" panose="020B0604020202020204" pitchFamily="34" charset="0"/>
              </a:rPr>
              <a:t>Making Choices</a:t>
            </a:r>
          </a:p>
        </p:txBody>
      </p:sp>
      <p:sp>
        <p:nvSpPr>
          <p:cNvPr id="27" name="TextBox 34">
            <a:extLst>
              <a:ext uri="{FF2B5EF4-FFF2-40B4-BE49-F238E27FC236}">
                <a16:creationId xmlns:a16="http://schemas.microsoft.com/office/drawing/2014/main" id="{D005558A-6B96-4766-B561-67FA8D7E1073}"/>
              </a:ext>
            </a:extLst>
          </p:cNvPr>
          <p:cNvSpPr txBox="1"/>
          <p:nvPr/>
        </p:nvSpPr>
        <p:spPr>
          <a:xfrm>
            <a:off x="4842579" y="4320000"/>
            <a:ext cx="1469653"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Exercising Choice &amp; Control </a:t>
            </a:r>
          </a:p>
          <a:p>
            <a:pPr algn="ctr"/>
            <a:endParaRPr lang="en-GB" sz="1400" dirty="0">
              <a:solidFill>
                <a:srgbClr val="7D7875"/>
              </a:solidFill>
              <a:latin typeface="Arial" panose="020B0604020202020204" pitchFamily="34" charset="0"/>
              <a:cs typeface="Arial" panose="020B0604020202020204" pitchFamily="34" charset="0"/>
            </a:endParaRPr>
          </a:p>
          <a:p>
            <a:pPr algn="ctr"/>
            <a:r>
              <a:rPr lang="en-GB" sz="1400" dirty="0">
                <a:solidFill>
                  <a:srgbClr val="7D7875"/>
                </a:solidFill>
                <a:latin typeface="Arial" panose="020B0604020202020204" pitchFamily="34" charset="0"/>
                <a:cs typeface="Arial" panose="020B0604020202020204" pitchFamily="34" charset="0"/>
              </a:rPr>
              <a:t>BUT</a:t>
            </a:r>
          </a:p>
          <a:p>
            <a:pPr algn="ctr"/>
            <a:r>
              <a:rPr lang="en-GB" sz="1400" dirty="0">
                <a:solidFill>
                  <a:srgbClr val="7D7875"/>
                </a:solidFill>
                <a:latin typeface="Arial" panose="020B0604020202020204" pitchFamily="34" charset="0"/>
                <a:cs typeface="Arial" panose="020B0604020202020204" pitchFamily="34" charset="0"/>
              </a:rPr>
              <a:t>Unable to cope emotionally with the consequences</a:t>
            </a:r>
          </a:p>
          <a:p>
            <a:pPr algn="ctr"/>
            <a:endParaRPr lang="en-GB" sz="1400" dirty="0">
              <a:solidFill>
                <a:srgbClr val="7D7875"/>
              </a:solidFill>
              <a:latin typeface="Arial" panose="020B0604020202020204" pitchFamily="34" charset="0"/>
              <a:cs typeface="Arial" panose="020B0604020202020204" pitchFamily="34" charset="0"/>
            </a:endParaRPr>
          </a:p>
        </p:txBody>
      </p:sp>
      <p:sp>
        <p:nvSpPr>
          <p:cNvPr id="28" name="TextBox 35">
            <a:extLst>
              <a:ext uri="{FF2B5EF4-FFF2-40B4-BE49-F238E27FC236}">
                <a16:creationId xmlns:a16="http://schemas.microsoft.com/office/drawing/2014/main" id="{1942C7ED-3812-42FA-9F81-3DFD55D62A41}"/>
              </a:ext>
            </a:extLst>
          </p:cNvPr>
          <p:cNvSpPr txBox="1"/>
          <p:nvPr/>
        </p:nvSpPr>
        <p:spPr>
          <a:xfrm>
            <a:off x="6246066" y="4320000"/>
            <a:ext cx="14696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Seeking Advice</a:t>
            </a:r>
          </a:p>
          <a:p>
            <a:pPr algn="ctr"/>
            <a:r>
              <a:rPr lang="en-GB" sz="1400" dirty="0">
                <a:solidFill>
                  <a:srgbClr val="7D7875"/>
                </a:solidFill>
                <a:latin typeface="Arial" panose="020B0604020202020204" pitchFamily="34" charset="0"/>
                <a:cs typeface="Arial" panose="020B0604020202020204" pitchFamily="34" charset="0"/>
              </a:rPr>
              <a:t>Acting on it</a:t>
            </a:r>
          </a:p>
        </p:txBody>
      </p:sp>
      <p:sp>
        <p:nvSpPr>
          <p:cNvPr id="29" name="TextBox 36">
            <a:extLst>
              <a:ext uri="{FF2B5EF4-FFF2-40B4-BE49-F238E27FC236}">
                <a16:creationId xmlns:a16="http://schemas.microsoft.com/office/drawing/2014/main" id="{C1A5861C-A1E4-4779-8BBE-D09FB4FBF906}"/>
              </a:ext>
            </a:extLst>
          </p:cNvPr>
          <p:cNvSpPr txBox="1"/>
          <p:nvPr/>
        </p:nvSpPr>
        <p:spPr>
          <a:xfrm>
            <a:off x="7613102" y="4320000"/>
            <a:ext cx="1469653"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Feeling vulnerable</a:t>
            </a:r>
          </a:p>
          <a:p>
            <a:pPr algn="ctr"/>
            <a:r>
              <a:rPr lang="en-GB" sz="1400" dirty="0">
                <a:solidFill>
                  <a:srgbClr val="7D7875"/>
                </a:solidFill>
                <a:latin typeface="Arial" panose="020B0604020202020204" pitchFamily="34" charset="0"/>
                <a:cs typeface="Arial" panose="020B0604020202020204" pitchFamily="34" charset="0"/>
              </a:rPr>
              <a:t>Needing support</a:t>
            </a:r>
          </a:p>
        </p:txBody>
      </p:sp>
      <p:sp>
        <p:nvSpPr>
          <p:cNvPr id="30" name="TextBox 37">
            <a:extLst>
              <a:ext uri="{FF2B5EF4-FFF2-40B4-BE49-F238E27FC236}">
                <a16:creationId xmlns:a16="http://schemas.microsoft.com/office/drawing/2014/main" id="{99EB503B-C81A-4B48-AE33-F3585C55ECDE}"/>
              </a:ext>
            </a:extLst>
          </p:cNvPr>
          <p:cNvSpPr txBox="1"/>
          <p:nvPr/>
        </p:nvSpPr>
        <p:spPr>
          <a:xfrm>
            <a:off x="9027815" y="4320000"/>
            <a:ext cx="1469653"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New routine </a:t>
            </a:r>
          </a:p>
          <a:p>
            <a:pPr algn="ctr"/>
            <a:r>
              <a:rPr lang="en-GB" sz="1400" dirty="0">
                <a:solidFill>
                  <a:srgbClr val="7D7875"/>
                </a:solidFill>
                <a:latin typeface="Arial" panose="020B0604020202020204" pitchFamily="34" charset="0"/>
                <a:cs typeface="Arial" panose="020B0604020202020204" pitchFamily="34" charset="0"/>
              </a:rPr>
              <a:t>Building confidence</a:t>
            </a:r>
          </a:p>
          <a:p>
            <a:pPr algn="ctr"/>
            <a:r>
              <a:rPr lang="en-GB" sz="1400" dirty="0">
                <a:solidFill>
                  <a:srgbClr val="7D7875"/>
                </a:solidFill>
                <a:latin typeface="Arial" panose="020B0604020202020204" pitchFamily="34" charset="0"/>
                <a:cs typeface="Arial" panose="020B0604020202020204" pitchFamily="34" charset="0"/>
              </a:rPr>
              <a:t>More control </a:t>
            </a:r>
          </a:p>
        </p:txBody>
      </p:sp>
      <p:sp>
        <p:nvSpPr>
          <p:cNvPr id="31" name="TextBox 38">
            <a:extLst>
              <a:ext uri="{FF2B5EF4-FFF2-40B4-BE49-F238E27FC236}">
                <a16:creationId xmlns:a16="http://schemas.microsoft.com/office/drawing/2014/main" id="{68413462-A81F-4503-9203-0BBE18A71EE9}"/>
              </a:ext>
            </a:extLst>
          </p:cNvPr>
          <p:cNvSpPr txBox="1"/>
          <p:nvPr/>
        </p:nvSpPr>
        <p:spPr>
          <a:xfrm>
            <a:off x="10408012" y="4320000"/>
            <a:ext cx="1469653"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solidFill>
                  <a:srgbClr val="7D7875"/>
                </a:solidFill>
                <a:latin typeface="Arial" panose="020B0604020202020204" pitchFamily="34" charset="0"/>
                <a:cs typeface="Arial" panose="020B0604020202020204" pitchFamily="34" charset="0"/>
              </a:rPr>
              <a:t>Making Choices</a:t>
            </a:r>
          </a:p>
          <a:p>
            <a:pPr algn="ctr"/>
            <a:r>
              <a:rPr lang="en-GB" sz="1400" dirty="0">
                <a:solidFill>
                  <a:srgbClr val="7D7875"/>
                </a:solidFill>
                <a:latin typeface="Arial" panose="020B0604020202020204" pitchFamily="34" charset="0"/>
                <a:cs typeface="Arial" panose="020B0604020202020204" pitchFamily="34" charset="0"/>
              </a:rPr>
              <a:t>Enjoying Positive Consequences</a:t>
            </a:r>
          </a:p>
          <a:p>
            <a:pPr algn="ctr"/>
            <a:endParaRPr lang="en-GB" sz="1400" dirty="0">
              <a:solidFill>
                <a:srgbClr val="7D78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0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ppt_x"/>
                                          </p:val>
                                        </p:tav>
                                        <p:tav tm="100000">
                                          <p:val>
                                            <p:strVal val="#ppt_x"/>
                                          </p:val>
                                        </p:tav>
                                      </p:tavLst>
                                    </p:anim>
                                    <p:anim calcmode="lin" valueType="num">
                                      <p:cBhvr additive="base">
                                        <p:cTn id="77" dur="50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1"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fill="hold"/>
                                        <p:tgtEl>
                                          <p:spTgt spid="23"/>
                                        </p:tgtEl>
                                        <p:attrNameLst>
                                          <p:attrName>ppt_x</p:attrName>
                                        </p:attrNameLst>
                                      </p:cBhvr>
                                      <p:tavLst>
                                        <p:tav tm="0">
                                          <p:val>
                                            <p:strVal val="#ppt_x"/>
                                          </p:val>
                                        </p:tav>
                                        <p:tav tm="100000">
                                          <p:val>
                                            <p:strVal val="#ppt_x"/>
                                          </p:val>
                                        </p:tav>
                                      </p:tavLst>
                                    </p:anim>
                                    <p:anim calcmode="lin" valueType="num">
                                      <p:cBhvr additive="base">
                                        <p:cTn id="103" dur="500" fill="hold"/>
                                        <p:tgtEl>
                                          <p:spTgt spid="23"/>
                                        </p:tgtEl>
                                        <p:attrNameLst>
                                          <p:attrName>ppt_y</p:attrName>
                                        </p:attrNameLst>
                                      </p:cBhvr>
                                      <p:tavLst>
                                        <p:tav tm="0">
                                          <p:val>
                                            <p:strVal val="1+#ppt_h/2"/>
                                          </p:val>
                                        </p:tav>
                                        <p:tav tm="100000">
                                          <p:val>
                                            <p:strVal val="#ppt_y"/>
                                          </p:val>
                                        </p:tav>
                                      </p:tavLst>
                                    </p:anim>
                                  </p:childTnLst>
                                </p:cTn>
                              </p:par>
                            </p:childTnLst>
                          </p:cTn>
                        </p:par>
                        <p:par>
                          <p:cTn id="104" fill="hold">
                            <p:stCondLst>
                              <p:cond delay="500"/>
                            </p:stCondLst>
                            <p:childTnLst>
                              <p:par>
                                <p:cTn id="105" presetID="1"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B2722489D715408DE71D7973CE58D2" ma:contentTypeVersion="15" ma:contentTypeDescription="Create a new document." ma:contentTypeScope="" ma:versionID="cbf272710bee694918cf77cf6052644e">
  <xsd:schema xmlns:xsd="http://www.w3.org/2001/XMLSchema" xmlns:xs="http://www.w3.org/2001/XMLSchema" xmlns:p="http://schemas.microsoft.com/office/2006/metadata/properties" xmlns:ns3="a651f1c2-4269-4a6d-a8cf-05d0e7e8fd08" xmlns:ns4="c10c6e59-db66-4121-8214-d2bc082f23e1" targetNamespace="http://schemas.microsoft.com/office/2006/metadata/properties" ma:root="true" ma:fieldsID="d95b70cf05430d35ed5d78aff82f2a38" ns3:_="" ns4:_="">
    <xsd:import namespace="a651f1c2-4269-4a6d-a8cf-05d0e7e8fd08"/>
    <xsd:import namespace="c10c6e59-db66-4121-8214-d2bc082f23e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f1c2-4269-4a6d-a8cf-05d0e7e8fd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0c6e59-db66-4121-8214-d2bc082f23e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69F14B-ADF3-49B6-B0CB-6AB1B66C7F7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820A71A-DE8C-425B-AAD6-A4C210900D6D}">
  <ds:schemaRefs>
    <ds:schemaRef ds:uri="http://schemas.microsoft.com/sharepoint/v3/contenttype/forms"/>
  </ds:schemaRefs>
</ds:datastoreItem>
</file>

<file path=customXml/itemProps3.xml><?xml version="1.0" encoding="utf-8"?>
<ds:datastoreItem xmlns:ds="http://schemas.openxmlformats.org/officeDocument/2006/customXml" ds:itemID="{70CB73FA-7F34-488E-B0B2-B0917BACC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f1c2-4269-4a6d-a8cf-05d0e7e8fd08"/>
    <ds:schemaRef ds:uri="c10c6e59-db66-4121-8214-d2bc082f2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227</TotalTime>
  <Words>3457</Words>
  <Application>Microsoft Office PowerPoint</Application>
  <PresentationFormat>Widescreen</PresentationFormat>
  <Paragraphs>216</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Franklin Gothic Demi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Miles</dc:creator>
  <cp:lastModifiedBy>Simon Miles</cp:lastModifiedBy>
  <cp:revision>24</cp:revision>
  <dcterms:created xsi:type="dcterms:W3CDTF">2020-01-24T13:52:17Z</dcterms:created>
  <dcterms:modified xsi:type="dcterms:W3CDTF">2020-10-21T11:14:12Z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0x010100B8B2722489D715408DE71D7973CE58D2</vt:lpwstr>
  </property>
</Properties>
</file>