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56" r:id="rId5"/>
    <p:sldId id="260" r:id="rId6"/>
    <p:sldId id="261" r:id="rId7"/>
    <p:sldId id="262" r:id="rId8"/>
    <p:sldId id="269" r:id="rId9"/>
    <p:sldId id="271" r:id="rId10"/>
    <p:sldId id="285" r:id="rId11"/>
    <p:sldId id="286" r:id="rId12"/>
    <p:sldId id="288" r:id="rId13"/>
    <p:sldId id="287" r:id="rId14"/>
    <p:sldId id="289" r:id="rId15"/>
    <p:sldId id="290" r:id="rId16"/>
    <p:sldId id="291" r:id="rId17"/>
    <p:sldId id="28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7875"/>
    <a:srgbClr val="423A35"/>
    <a:srgbClr val="006886"/>
    <a:srgbClr val="A3C5E9"/>
    <a:srgbClr val="F69F19"/>
    <a:srgbClr val="494441"/>
    <a:srgbClr val="D551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55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51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4962" y="1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E756A3-14BD-40E5-A4E2-A15C42608D1E}" type="datetimeFigureOut">
              <a:rPr lang="en-GB" smtClean="0"/>
              <a:t>22/12/2020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25A7C9-C937-408C-8E3F-35A3D5B95C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941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4F10CB9C-0789-4D97-B630-658479A00914}"/>
              </a:ext>
            </a:extLst>
          </p:cNvPr>
          <p:cNvSpPr txBox="1"/>
          <p:nvPr userDrawn="1"/>
        </p:nvSpPr>
        <p:spPr>
          <a:xfrm>
            <a:off x="6348045" y="6510608"/>
            <a:ext cx="571500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200" b="0" dirty="0">
                <a:solidFill>
                  <a:srgbClr val="7D787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Copyright© 2020. Informing Futures, a 1625 Independent People project.</a:t>
            </a:r>
            <a:endParaRPr lang="en-GB" sz="1200" b="0" dirty="0">
              <a:solidFill>
                <a:srgbClr val="7D7875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F778EF7-1BE7-4F2D-9248-B22917070A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5869" y="817318"/>
            <a:ext cx="987424" cy="2008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78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A167820-D73D-4A5C-9E3A-8D6927ACDFD0}"/>
              </a:ext>
            </a:extLst>
          </p:cNvPr>
          <p:cNvSpPr txBox="1"/>
          <p:nvPr userDrawn="1"/>
        </p:nvSpPr>
        <p:spPr>
          <a:xfrm>
            <a:off x="6348045" y="6510608"/>
            <a:ext cx="571500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200" b="0" dirty="0">
                <a:solidFill>
                  <a:srgbClr val="7D787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Copyright© 2020. Informing Futures, a 1625 Independent People project.</a:t>
            </a:r>
            <a:endParaRPr lang="en-GB" sz="1200" b="0" dirty="0">
              <a:solidFill>
                <a:srgbClr val="7D7875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5626F4E-1EE8-44FB-A4C2-A351F947D6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5869" y="819565"/>
            <a:ext cx="987424" cy="2003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771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5462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enquiries@1625ip.co.uk" TargetMode="External"/><Relationship Id="rId4" Type="http://schemas.openxmlformats.org/officeDocument/2006/relationships/hyperlink" Target="http://www.informingfutures.co.uk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oup of people in a dark room&#10;&#10;Description automatically generated">
            <a:extLst>
              <a:ext uri="{FF2B5EF4-FFF2-40B4-BE49-F238E27FC236}">
                <a16:creationId xmlns:a16="http://schemas.microsoft.com/office/drawing/2014/main" id="{BD318693-6CB1-4FD6-848E-11E1BA86F9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542E565-4B2E-4280-8B47-D9A137AF40DB}"/>
              </a:ext>
            </a:extLst>
          </p:cNvPr>
          <p:cNvSpPr txBox="1"/>
          <p:nvPr/>
        </p:nvSpPr>
        <p:spPr>
          <a:xfrm>
            <a:off x="2499954" y="1749200"/>
            <a:ext cx="8949117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000" dirty="0">
                <a:solidFill>
                  <a:srgbClr val="D5511A"/>
                </a:solidFill>
                <a:latin typeface="Franklin Gothic Demi Cond" panose="020B0706030402020204" pitchFamily="34" charset="0"/>
              </a:rPr>
              <a:t>INTRODUCING RELECTIVE PRACTICE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661F04-6F8E-4757-923D-E90C8CDE76E1}"/>
              </a:ext>
            </a:extLst>
          </p:cNvPr>
          <p:cNvCxnSpPr/>
          <p:nvPr/>
        </p:nvCxnSpPr>
        <p:spPr>
          <a:xfrm>
            <a:off x="2493938" y="1712606"/>
            <a:ext cx="7931425" cy="0"/>
          </a:xfrm>
          <a:prstGeom prst="line">
            <a:avLst/>
          </a:prstGeom>
          <a:ln w="28575">
            <a:solidFill>
              <a:srgbClr val="F69F19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4295037C-FE02-4C25-8B68-CFBE858C5646}"/>
              </a:ext>
            </a:extLst>
          </p:cNvPr>
          <p:cNvSpPr txBox="1"/>
          <p:nvPr/>
        </p:nvSpPr>
        <p:spPr>
          <a:xfrm>
            <a:off x="6348045" y="6510608"/>
            <a:ext cx="571500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200" b="0" dirty="0">
                <a:solidFill>
                  <a:srgbClr val="7D787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Copyright© 2020. Informing Futures, a 1625 Independent People project.</a:t>
            </a:r>
            <a:endParaRPr lang="en-GB" sz="1200" b="0" dirty="0">
              <a:solidFill>
                <a:srgbClr val="7D7875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2829497-E177-4F8B-A7BE-571F13FB63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5869" y="819565"/>
            <a:ext cx="987424" cy="200356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7C730B1-E16B-4A6A-86C7-1CB31FD69E1F}"/>
              </a:ext>
            </a:extLst>
          </p:cNvPr>
          <p:cNvSpPr txBox="1"/>
          <p:nvPr/>
        </p:nvSpPr>
        <p:spPr>
          <a:xfrm>
            <a:off x="2493938" y="5021762"/>
            <a:ext cx="79314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This resource is part of the Informing Futures toolkit </a:t>
            </a:r>
            <a:r>
              <a:rPr lang="en-GB" sz="1200" u="sng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www.informingfutures.co.uk</a:t>
            </a:r>
            <a:r>
              <a:rPr lang="en-GB" sz="12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a free online resource for professionals seeking to understand and support care and custody experienced young people. </a:t>
            </a:r>
          </a:p>
          <a:p>
            <a:endParaRPr lang="en-GB" sz="1200" dirty="0">
              <a:solidFill>
                <a:schemeClr val="bg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2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For more information or queries on any of the topics covered in this toolkit, or to find out about training and consultancy we can offer please contact </a:t>
            </a:r>
            <a:r>
              <a:rPr lang="en-GB" sz="1200" u="sng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enquiries@1625ip.co.uk</a:t>
            </a:r>
            <a:endParaRPr lang="en-GB" sz="1200" dirty="0">
              <a:solidFill>
                <a:schemeClr val="bg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6424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2AC601-66F1-427D-9F45-6DD57BA02435}"/>
              </a:ext>
            </a:extLst>
          </p:cNvPr>
          <p:cNvSpPr txBox="1"/>
          <p:nvPr/>
        </p:nvSpPr>
        <p:spPr>
          <a:xfrm>
            <a:off x="2499954" y="765661"/>
            <a:ext cx="486222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200" dirty="0">
                <a:solidFill>
                  <a:srgbClr val="D5511A"/>
                </a:solidFill>
                <a:latin typeface="Bebas Neue Bold" panose="020B0606020202050201" pitchFamily="34" charset="0"/>
              </a:rPr>
              <a:t>Group Reflective Practice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8CDE3F8-589A-4B22-94B0-FE44BA929EDE}"/>
              </a:ext>
            </a:extLst>
          </p:cNvPr>
          <p:cNvCxnSpPr/>
          <p:nvPr/>
        </p:nvCxnSpPr>
        <p:spPr>
          <a:xfrm>
            <a:off x="2493938" y="729067"/>
            <a:ext cx="7931425" cy="0"/>
          </a:xfrm>
          <a:prstGeom prst="line">
            <a:avLst/>
          </a:prstGeom>
          <a:ln w="28575">
            <a:solidFill>
              <a:srgbClr val="F69F19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20667B14-5E26-4DC7-B330-0408CCFAA184}"/>
              </a:ext>
            </a:extLst>
          </p:cNvPr>
          <p:cNvSpPr txBox="1"/>
          <p:nvPr/>
        </p:nvSpPr>
        <p:spPr>
          <a:xfrm>
            <a:off x="2502567" y="3448141"/>
            <a:ext cx="539014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Clear purpose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Safety and confidentiality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Ownership of the process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41B1123-D413-4884-94CB-36EE5A9CA2CD}"/>
              </a:ext>
            </a:extLst>
          </p:cNvPr>
          <p:cNvSpPr txBox="1"/>
          <p:nvPr/>
        </p:nvSpPr>
        <p:spPr>
          <a:xfrm>
            <a:off x="2499953" y="1869796"/>
            <a:ext cx="669705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GB" sz="2200" dirty="0">
                <a:solidFill>
                  <a:srgbClr val="F69F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safe environment in which practitioners can honestly assess their practice without fear of judgement or reprisal</a:t>
            </a:r>
          </a:p>
        </p:txBody>
      </p:sp>
    </p:spTree>
    <p:extLst>
      <p:ext uri="{BB962C8B-B14F-4D97-AF65-F5344CB8AC3E}">
        <p14:creationId xmlns:p14="http://schemas.microsoft.com/office/powerpoint/2010/main" val="3057645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2AC601-66F1-427D-9F45-6DD57BA02435}"/>
              </a:ext>
            </a:extLst>
          </p:cNvPr>
          <p:cNvSpPr txBox="1"/>
          <p:nvPr/>
        </p:nvSpPr>
        <p:spPr>
          <a:xfrm>
            <a:off x="2499954" y="765661"/>
            <a:ext cx="375455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200" dirty="0">
                <a:solidFill>
                  <a:srgbClr val="D5511A"/>
                </a:solidFill>
                <a:latin typeface="Bebas Neue Bold" panose="020B0606020202050201" pitchFamily="34" charset="0"/>
              </a:rPr>
              <a:t>Group Development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8CDE3F8-589A-4B22-94B0-FE44BA929EDE}"/>
              </a:ext>
            </a:extLst>
          </p:cNvPr>
          <p:cNvCxnSpPr/>
          <p:nvPr/>
        </p:nvCxnSpPr>
        <p:spPr>
          <a:xfrm>
            <a:off x="2493938" y="729067"/>
            <a:ext cx="7931425" cy="0"/>
          </a:xfrm>
          <a:prstGeom prst="line">
            <a:avLst/>
          </a:prstGeom>
          <a:ln w="28575">
            <a:solidFill>
              <a:srgbClr val="F69F19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743F55E3-C0ED-45A8-BC67-5D1355B1F4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2226" y="1729740"/>
            <a:ext cx="4494848" cy="4494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275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23A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2AC601-66F1-427D-9F45-6DD57BA02435}"/>
              </a:ext>
            </a:extLst>
          </p:cNvPr>
          <p:cNvSpPr txBox="1"/>
          <p:nvPr/>
        </p:nvSpPr>
        <p:spPr>
          <a:xfrm>
            <a:off x="2499954" y="765661"/>
            <a:ext cx="208101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200" dirty="0">
                <a:solidFill>
                  <a:srgbClr val="D5511A"/>
                </a:solidFill>
                <a:latin typeface="Bebas Neue Bold" panose="020B0606020202050201" pitchFamily="34" charset="0"/>
              </a:rPr>
              <a:t>Discussion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8CDE3F8-589A-4B22-94B0-FE44BA929EDE}"/>
              </a:ext>
            </a:extLst>
          </p:cNvPr>
          <p:cNvCxnSpPr/>
          <p:nvPr/>
        </p:nvCxnSpPr>
        <p:spPr>
          <a:xfrm>
            <a:off x="2493938" y="729067"/>
            <a:ext cx="7931425" cy="0"/>
          </a:xfrm>
          <a:prstGeom prst="line">
            <a:avLst/>
          </a:prstGeom>
          <a:ln w="28575">
            <a:solidFill>
              <a:srgbClr val="F69F19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2C122F07-3F6A-45F8-8663-248029BFC601}"/>
              </a:ext>
            </a:extLst>
          </p:cNvPr>
          <p:cNvSpPr txBox="1"/>
          <p:nvPr/>
        </p:nvSpPr>
        <p:spPr>
          <a:xfrm>
            <a:off x="2502567" y="2905436"/>
            <a:ext cx="539014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you have experience of belonging to a group or team which worked well together?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you identify with the stages of forming, storming, norming and performing?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5134E1-C458-42C0-9CCE-BB8C82D7BB89}"/>
              </a:ext>
            </a:extLst>
          </p:cNvPr>
          <p:cNvSpPr txBox="1"/>
          <p:nvPr/>
        </p:nvSpPr>
        <p:spPr>
          <a:xfrm>
            <a:off x="2499953" y="1869796"/>
            <a:ext cx="69554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rgbClr val="F69F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pairs or small groups, discuss: </a:t>
            </a: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D285217B-3A3F-4104-B2E3-468D5ABDAE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0664" y="2820672"/>
            <a:ext cx="3157538" cy="3473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214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2AC601-66F1-427D-9F45-6DD57BA02435}"/>
              </a:ext>
            </a:extLst>
          </p:cNvPr>
          <p:cNvSpPr txBox="1"/>
          <p:nvPr/>
        </p:nvSpPr>
        <p:spPr>
          <a:xfrm>
            <a:off x="2499954" y="765661"/>
            <a:ext cx="430117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200" dirty="0">
                <a:solidFill>
                  <a:srgbClr val="D5511A"/>
                </a:solidFill>
                <a:latin typeface="Bebas Neue Bold" panose="020B0606020202050201" pitchFamily="34" charset="0"/>
              </a:rPr>
              <a:t>The Role Of Facilitator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8CDE3F8-589A-4B22-94B0-FE44BA929EDE}"/>
              </a:ext>
            </a:extLst>
          </p:cNvPr>
          <p:cNvCxnSpPr/>
          <p:nvPr/>
        </p:nvCxnSpPr>
        <p:spPr>
          <a:xfrm>
            <a:off x="2493938" y="729067"/>
            <a:ext cx="7931425" cy="0"/>
          </a:xfrm>
          <a:prstGeom prst="line">
            <a:avLst/>
          </a:prstGeom>
          <a:ln w="28575">
            <a:solidFill>
              <a:srgbClr val="F69F19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20667B14-5E26-4DC7-B330-0408CCFAA184}"/>
              </a:ext>
            </a:extLst>
          </p:cNvPr>
          <p:cNvSpPr txBox="1"/>
          <p:nvPr/>
        </p:nvSpPr>
        <p:spPr>
          <a:xfrm>
            <a:off x="2502567" y="1983766"/>
            <a:ext cx="5390149" cy="5673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 up the room and welcome the group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Enable all members of the group to take an active part in reflection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Prompt with questions where appropriate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 time, assist the group to become self managing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 the group keep to time</a:t>
            </a: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4B983188-F242-45A7-B00B-F526E26F1C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2716" y="2788920"/>
            <a:ext cx="3467100" cy="346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1560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oup of people in a dark room&#10;&#10;Description automatically generated">
            <a:extLst>
              <a:ext uri="{FF2B5EF4-FFF2-40B4-BE49-F238E27FC236}">
                <a16:creationId xmlns:a16="http://schemas.microsoft.com/office/drawing/2014/main" id="{BD318693-6CB1-4FD6-848E-11E1BA86F9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542E565-4B2E-4280-8B47-D9A137AF40DB}"/>
              </a:ext>
            </a:extLst>
          </p:cNvPr>
          <p:cNvSpPr txBox="1"/>
          <p:nvPr/>
        </p:nvSpPr>
        <p:spPr>
          <a:xfrm>
            <a:off x="2499954" y="1749200"/>
            <a:ext cx="334546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000" dirty="0">
                <a:solidFill>
                  <a:srgbClr val="D5511A"/>
                </a:solidFill>
                <a:latin typeface="Franklin Gothic Demi Cond" panose="020B0706030402020204" pitchFamily="34" charset="0"/>
              </a:rPr>
              <a:t>QUESTIONS?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661F04-6F8E-4757-923D-E90C8CDE76E1}"/>
              </a:ext>
            </a:extLst>
          </p:cNvPr>
          <p:cNvCxnSpPr/>
          <p:nvPr/>
        </p:nvCxnSpPr>
        <p:spPr>
          <a:xfrm>
            <a:off x="2493938" y="1712606"/>
            <a:ext cx="7931425" cy="0"/>
          </a:xfrm>
          <a:prstGeom prst="line">
            <a:avLst/>
          </a:prstGeom>
          <a:ln w="28575">
            <a:solidFill>
              <a:srgbClr val="F69F19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3FE25FE1-4545-49AF-94FA-827A95F965ED}"/>
              </a:ext>
            </a:extLst>
          </p:cNvPr>
          <p:cNvSpPr txBox="1"/>
          <p:nvPr/>
        </p:nvSpPr>
        <p:spPr>
          <a:xfrm>
            <a:off x="2502567" y="2939274"/>
            <a:ext cx="26340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solidFill>
                  <a:srgbClr val="F69F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Thanks for listening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D838F6-1AF7-4617-B7FC-6E0561DE39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5869" y="819565"/>
            <a:ext cx="987424" cy="200356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CE9A662-76CE-43DE-AF99-269A31F157AD}"/>
              </a:ext>
            </a:extLst>
          </p:cNvPr>
          <p:cNvSpPr txBox="1"/>
          <p:nvPr/>
        </p:nvSpPr>
        <p:spPr>
          <a:xfrm>
            <a:off x="735869" y="5145394"/>
            <a:ext cx="109862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b="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Copyright© 2020. Informing Futures is a 1625 Independent People project. 1625 Independent People is a charity and a registered society (Co-operative and Community Benefit Societies Act 2014, reg: 23964R exempt from registration with the Charity Commission). Registered office: Kingsley Hall, 59 Old Market Street, Bristol, BS2 0ER.</a:t>
            </a:r>
          </a:p>
          <a:p>
            <a:pPr algn="r"/>
            <a:endParaRPr lang="en-GB" sz="1200" b="0" dirty="0">
              <a:solidFill>
                <a:schemeClr val="bg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200" b="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This resource was funded by The National Lottery Community Fund and is offered free for information, educational and professional development purposes • You may not sell this work, nor may it be used as supporting content for any commercial product or service • All copies of this work must clearly display the original copyright notice and Informing Futures website address • Any on-line reproduction must also provide a link to the Informing Futures website.</a:t>
            </a:r>
          </a:p>
        </p:txBody>
      </p:sp>
    </p:spTree>
    <p:extLst>
      <p:ext uri="{BB962C8B-B14F-4D97-AF65-F5344CB8AC3E}">
        <p14:creationId xmlns:p14="http://schemas.microsoft.com/office/powerpoint/2010/main" val="724918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2AC601-66F1-427D-9F45-6DD57BA02435}"/>
              </a:ext>
            </a:extLst>
          </p:cNvPr>
          <p:cNvSpPr txBox="1"/>
          <p:nvPr/>
        </p:nvSpPr>
        <p:spPr>
          <a:xfrm>
            <a:off x="2499954" y="765661"/>
            <a:ext cx="258596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200" dirty="0">
                <a:solidFill>
                  <a:srgbClr val="D5511A"/>
                </a:solidFill>
                <a:latin typeface="Bebas Neue Bold" panose="020B0606020202050201" pitchFamily="34" charset="0"/>
              </a:rPr>
              <a:t>Training Aims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8CDE3F8-589A-4B22-94B0-FE44BA929EDE}"/>
              </a:ext>
            </a:extLst>
          </p:cNvPr>
          <p:cNvCxnSpPr/>
          <p:nvPr/>
        </p:nvCxnSpPr>
        <p:spPr>
          <a:xfrm>
            <a:off x="2493938" y="729067"/>
            <a:ext cx="7931425" cy="0"/>
          </a:xfrm>
          <a:prstGeom prst="line">
            <a:avLst/>
          </a:prstGeom>
          <a:ln w="28575">
            <a:solidFill>
              <a:srgbClr val="F69F19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815E026-B77A-42F4-BC34-1351D29A703B}"/>
              </a:ext>
            </a:extLst>
          </p:cNvPr>
          <p:cNvSpPr txBox="1"/>
          <p:nvPr/>
        </p:nvSpPr>
        <p:spPr>
          <a:xfrm>
            <a:off x="2502567" y="1995842"/>
            <a:ext cx="647578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a common understanding of Reflective Practice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 the benefits of Reflective Practice in the context of our work </a:t>
            </a:r>
          </a:p>
        </p:txBody>
      </p:sp>
    </p:spTree>
    <p:extLst>
      <p:ext uri="{BB962C8B-B14F-4D97-AF65-F5344CB8AC3E}">
        <p14:creationId xmlns:p14="http://schemas.microsoft.com/office/powerpoint/2010/main" val="1832031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23A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2AC601-66F1-427D-9F45-6DD57BA02435}"/>
              </a:ext>
            </a:extLst>
          </p:cNvPr>
          <p:cNvSpPr txBox="1"/>
          <p:nvPr/>
        </p:nvSpPr>
        <p:spPr>
          <a:xfrm>
            <a:off x="2499954" y="765661"/>
            <a:ext cx="479009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200" dirty="0">
                <a:solidFill>
                  <a:srgbClr val="D5511A"/>
                </a:solidFill>
                <a:latin typeface="Bebas Neue Bold" panose="020B0606020202050201" pitchFamily="34" charset="0"/>
              </a:rPr>
              <a:t>Who Is in the room today?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8CDE3F8-589A-4B22-94B0-FE44BA929EDE}"/>
              </a:ext>
            </a:extLst>
          </p:cNvPr>
          <p:cNvCxnSpPr/>
          <p:nvPr/>
        </p:nvCxnSpPr>
        <p:spPr>
          <a:xfrm>
            <a:off x="2493938" y="729067"/>
            <a:ext cx="7931425" cy="0"/>
          </a:xfrm>
          <a:prstGeom prst="line">
            <a:avLst/>
          </a:prstGeom>
          <a:ln w="28575">
            <a:solidFill>
              <a:srgbClr val="F69F19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5" name="Picture 4" descr="A picture containing drawing, window&#10;&#10;Description automatically generated">
            <a:extLst>
              <a:ext uri="{FF2B5EF4-FFF2-40B4-BE49-F238E27FC236}">
                <a16:creationId xmlns:a16="http://schemas.microsoft.com/office/drawing/2014/main" id="{B45F01BD-ED49-4595-B1D0-A0043DAEC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3620" y="2175950"/>
            <a:ext cx="5052060" cy="3640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610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2AC601-66F1-427D-9F45-6DD57BA02435}"/>
              </a:ext>
            </a:extLst>
          </p:cNvPr>
          <p:cNvSpPr txBox="1"/>
          <p:nvPr/>
        </p:nvSpPr>
        <p:spPr>
          <a:xfrm>
            <a:off x="2499954" y="765661"/>
            <a:ext cx="533030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200" dirty="0">
                <a:solidFill>
                  <a:srgbClr val="D5511A"/>
                </a:solidFill>
                <a:latin typeface="Bebas Neue Bold" panose="020B0606020202050201" pitchFamily="34" charset="0"/>
              </a:rPr>
              <a:t>WHAT is Reflective Practice?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8CDE3F8-589A-4B22-94B0-FE44BA929EDE}"/>
              </a:ext>
            </a:extLst>
          </p:cNvPr>
          <p:cNvCxnSpPr/>
          <p:nvPr/>
        </p:nvCxnSpPr>
        <p:spPr>
          <a:xfrm>
            <a:off x="2493938" y="729067"/>
            <a:ext cx="7931425" cy="0"/>
          </a:xfrm>
          <a:prstGeom prst="line">
            <a:avLst/>
          </a:prstGeom>
          <a:ln w="28575">
            <a:solidFill>
              <a:srgbClr val="F69F19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F81054D2-BF54-4614-AA38-D74F3A322F21}"/>
              </a:ext>
            </a:extLst>
          </p:cNvPr>
          <p:cNvSpPr txBox="1"/>
          <p:nvPr/>
        </p:nvSpPr>
        <p:spPr>
          <a:xfrm>
            <a:off x="2502567" y="1995842"/>
            <a:ext cx="64757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Reflective practice is the process of examining one’s own experiences to see what can be learned from them. </a:t>
            </a:r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AD7647A1-C996-49C4-8F51-C0C23DCC4F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1526" y="2940366"/>
            <a:ext cx="2854166" cy="3250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498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23A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2AC601-66F1-427D-9F45-6DD57BA02435}"/>
              </a:ext>
            </a:extLst>
          </p:cNvPr>
          <p:cNvSpPr txBox="1"/>
          <p:nvPr/>
        </p:nvSpPr>
        <p:spPr>
          <a:xfrm>
            <a:off x="2499954" y="765661"/>
            <a:ext cx="208101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200" dirty="0">
                <a:solidFill>
                  <a:srgbClr val="D5511A"/>
                </a:solidFill>
                <a:latin typeface="Bebas Neue Bold" panose="020B0606020202050201" pitchFamily="34" charset="0"/>
              </a:rPr>
              <a:t>Discussion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8CDE3F8-589A-4B22-94B0-FE44BA929EDE}"/>
              </a:ext>
            </a:extLst>
          </p:cNvPr>
          <p:cNvCxnSpPr/>
          <p:nvPr/>
        </p:nvCxnSpPr>
        <p:spPr>
          <a:xfrm>
            <a:off x="2493938" y="729067"/>
            <a:ext cx="7931425" cy="0"/>
          </a:xfrm>
          <a:prstGeom prst="line">
            <a:avLst/>
          </a:prstGeom>
          <a:ln w="28575">
            <a:solidFill>
              <a:srgbClr val="F69F19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2C122F07-3F6A-45F8-8663-248029BFC601}"/>
              </a:ext>
            </a:extLst>
          </p:cNvPr>
          <p:cNvSpPr txBox="1"/>
          <p:nvPr/>
        </p:nvSpPr>
        <p:spPr>
          <a:xfrm>
            <a:off x="2502567" y="2905436"/>
            <a:ext cx="53901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does reflection mean to you?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When, where and how do you use reflection in your life currently?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5134E1-C458-42C0-9CCE-BB8C82D7BB89}"/>
              </a:ext>
            </a:extLst>
          </p:cNvPr>
          <p:cNvSpPr txBox="1"/>
          <p:nvPr/>
        </p:nvSpPr>
        <p:spPr>
          <a:xfrm>
            <a:off x="2499953" y="1869796"/>
            <a:ext cx="69554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rgbClr val="F69F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pairs or threes: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7D0E5662-0752-4BCC-BE12-B8970142AA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0664" y="2820672"/>
            <a:ext cx="3157538" cy="3473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582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2AC601-66F1-427D-9F45-6DD57BA02435}"/>
              </a:ext>
            </a:extLst>
          </p:cNvPr>
          <p:cNvSpPr txBox="1"/>
          <p:nvPr/>
        </p:nvSpPr>
        <p:spPr>
          <a:xfrm>
            <a:off x="2499954" y="765661"/>
            <a:ext cx="428995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200" dirty="0">
                <a:solidFill>
                  <a:srgbClr val="D5511A"/>
                </a:solidFill>
                <a:latin typeface="Bebas Neue Bold" panose="020B0606020202050201" pitchFamily="34" charset="0"/>
              </a:rPr>
              <a:t>Reflection as Learning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8CDE3F8-589A-4B22-94B0-FE44BA929EDE}"/>
              </a:ext>
            </a:extLst>
          </p:cNvPr>
          <p:cNvCxnSpPr/>
          <p:nvPr/>
        </p:nvCxnSpPr>
        <p:spPr>
          <a:xfrm>
            <a:off x="2493938" y="729067"/>
            <a:ext cx="7931425" cy="0"/>
          </a:xfrm>
          <a:prstGeom prst="line">
            <a:avLst/>
          </a:prstGeom>
          <a:ln w="28575">
            <a:solidFill>
              <a:srgbClr val="F69F19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2C122F07-3F6A-45F8-8663-248029BFC601}"/>
              </a:ext>
            </a:extLst>
          </p:cNvPr>
          <p:cNvSpPr txBox="1"/>
          <p:nvPr/>
        </p:nvSpPr>
        <p:spPr>
          <a:xfrm>
            <a:off x="2502567" y="1995842"/>
            <a:ext cx="64757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Reflection is a valuable way that we learn, and an important tool for recognising when things need to change. </a:t>
            </a:r>
          </a:p>
        </p:txBody>
      </p:sp>
      <p:pic>
        <p:nvPicPr>
          <p:cNvPr id="6" name="Picture 5" descr="A picture containing plate&#10;&#10;Description automatically generated">
            <a:extLst>
              <a:ext uri="{FF2B5EF4-FFF2-40B4-BE49-F238E27FC236}">
                <a16:creationId xmlns:a16="http://schemas.microsoft.com/office/drawing/2014/main" id="{FB620206-C16A-472B-825E-63D14B2F5A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2567" y="3295651"/>
            <a:ext cx="2414588" cy="2649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583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2AC601-66F1-427D-9F45-6DD57BA02435}"/>
              </a:ext>
            </a:extLst>
          </p:cNvPr>
          <p:cNvSpPr txBox="1"/>
          <p:nvPr/>
        </p:nvSpPr>
        <p:spPr>
          <a:xfrm>
            <a:off x="2499954" y="765661"/>
            <a:ext cx="302839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200" dirty="0">
                <a:solidFill>
                  <a:srgbClr val="D5511A"/>
                </a:solidFill>
                <a:latin typeface="Bebas Neue Bold" panose="020B0606020202050201" pitchFamily="34" charset="0"/>
              </a:rPr>
              <a:t>The Gibbs Model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8CDE3F8-589A-4B22-94B0-FE44BA929EDE}"/>
              </a:ext>
            </a:extLst>
          </p:cNvPr>
          <p:cNvCxnSpPr/>
          <p:nvPr/>
        </p:nvCxnSpPr>
        <p:spPr>
          <a:xfrm>
            <a:off x="2493938" y="729067"/>
            <a:ext cx="7931425" cy="0"/>
          </a:xfrm>
          <a:prstGeom prst="line">
            <a:avLst/>
          </a:prstGeom>
          <a:ln w="28575">
            <a:solidFill>
              <a:srgbClr val="F69F19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9845F8E5-47AF-46CF-9622-5C98FB3142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5662" y="2147959"/>
            <a:ext cx="6667976" cy="3980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325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2AC601-66F1-427D-9F45-6DD57BA02435}"/>
              </a:ext>
            </a:extLst>
          </p:cNvPr>
          <p:cNvSpPr txBox="1"/>
          <p:nvPr/>
        </p:nvSpPr>
        <p:spPr>
          <a:xfrm>
            <a:off x="2499954" y="765661"/>
            <a:ext cx="460254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200" dirty="0">
                <a:solidFill>
                  <a:srgbClr val="D5511A"/>
                </a:solidFill>
                <a:latin typeface="Bebas Neue Bold" panose="020B0606020202050201" pitchFamily="34" charset="0"/>
              </a:rPr>
              <a:t>Three Question Summary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8CDE3F8-589A-4B22-94B0-FE44BA929EDE}"/>
              </a:ext>
            </a:extLst>
          </p:cNvPr>
          <p:cNvCxnSpPr/>
          <p:nvPr/>
        </p:nvCxnSpPr>
        <p:spPr>
          <a:xfrm>
            <a:off x="2493938" y="729067"/>
            <a:ext cx="7931425" cy="0"/>
          </a:xfrm>
          <a:prstGeom prst="line">
            <a:avLst/>
          </a:prstGeom>
          <a:ln w="28575">
            <a:solidFill>
              <a:srgbClr val="F69F19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20667B14-5E26-4DC7-B330-0408CCFAA184}"/>
              </a:ext>
            </a:extLst>
          </p:cNvPr>
          <p:cNvSpPr txBox="1"/>
          <p:nvPr/>
        </p:nvSpPr>
        <p:spPr>
          <a:xfrm>
            <a:off x="2502567" y="2213890"/>
            <a:ext cx="539014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What?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 What?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Now What?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GB" dirty="0">
              <a:solidFill>
                <a:srgbClr val="7D787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6094FB5D-F31D-4691-9B52-53B81AAE43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2106" y="3194280"/>
            <a:ext cx="2934653" cy="293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681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23A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2AC601-66F1-427D-9F45-6DD57BA02435}"/>
              </a:ext>
            </a:extLst>
          </p:cNvPr>
          <p:cNvSpPr txBox="1"/>
          <p:nvPr/>
        </p:nvSpPr>
        <p:spPr>
          <a:xfrm>
            <a:off x="2499954" y="765661"/>
            <a:ext cx="174118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200" dirty="0">
                <a:solidFill>
                  <a:srgbClr val="D5511A"/>
                </a:solidFill>
                <a:latin typeface="Bebas Neue Bold" panose="020B0606020202050201" pitchFamily="34" charset="0"/>
              </a:rPr>
              <a:t>Exercise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8CDE3F8-589A-4B22-94B0-FE44BA929EDE}"/>
              </a:ext>
            </a:extLst>
          </p:cNvPr>
          <p:cNvCxnSpPr/>
          <p:nvPr/>
        </p:nvCxnSpPr>
        <p:spPr>
          <a:xfrm>
            <a:off x="2493938" y="729067"/>
            <a:ext cx="7931425" cy="0"/>
          </a:xfrm>
          <a:prstGeom prst="line">
            <a:avLst/>
          </a:prstGeom>
          <a:ln w="28575">
            <a:solidFill>
              <a:srgbClr val="F69F19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2C122F07-3F6A-45F8-8663-248029BFC601}"/>
              </a:ext>
            </a:extLst>
          </p:cNvPr>
          <p:cNvSpPr txBox="1"/>
          <p:nvPr/>
        </p:nvSpPr>
        <p:spPr>
          <a:xfrm>
            <a:off x="2502567" y="2905436"/>
            <a:ext cx="539014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 1 : think of something that happened to you this week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 2: ask Person 1 each of the questions in the Gibbs Model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 3: (optional) Listen and feedback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5134E1-C458-42C0-9CCE-BB8C82D7BB89}"/>
              </a:ext>
            </a:extLst>
          </p:cNvPr>
          <p:cNvSpPr txBox="1"/>
          <p:nvPr/>
        </p:nvSpPr>
        <p:spPr>
          <a:xfrm>
            <a:off x="2499953" y="1869796"/>
            <a:ext cx="69554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rgbClr val="F69F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pairs or threes:</a:t>
            </a:r>
          </a:p>
        </p:txBody>
      </p:sp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19B8652C-331D-4900-82D4-C777BADDFB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6714" y="2254516"/>
            <a:ext cx="4651091" cy="5176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102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B2722489D715408DE71D7973CE58D2" ma:contentTypeVersion="15" ma:contentTypeDescription="Create a new document." ma:contentTypeScope="" ma:versionID="cbf272710bee694918cf77cf6052644e">
  <xsd:schema xmlns:xsd="http://www.w3.org/2001/XMLSchema" xmlns:xs="http://www.w3.org/2001/XMLSchema" xmlns:p="http://schemas.microsoft.com/office/2006/metadata/properties" xmlns:ns3="a651f1c2-4269-4a6d-a8cf-05d0e7e8fd08" xmlns:ns4="c10c6e59-db66-4121-8214-d2bc082f23e1" targetNamespace="http://schemas.microsoft.com/office/2006/metadata/properties" ma:root="true" ma:fieldsID="d95b70cf05430d35ed5d78aff82f2a38" ns3:_="" ns4:_="">
    <xsd:import namespace="a651f1c2-4269-4a6d-a8cf-05d0e7e8fd08"/>
    <xsd:import namespace="c10c6e59-db66-4121-8214-d2bc082f23e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51f1c2-4269-4a6d-a8cf-05d0e7e8fd0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0c6e59-db66-4121-8214-d2bc082f23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69F14B-ADF3-49B6-B0CB-6AB1B66C7F7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820A71A-DE8C-425B-AAD6-A4C210900D6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0CB73FA-7F34-488E-B0B2-B0917BACCA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51f1c2-4269-4a6d-a8cf-05d0e7e8fd08"/>
    <ds:schemaRef ds:uri="c10c6e59-db66-4121-8214-d2bc082f23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502</Words>
  <Application>Microsoft Office PowerPoint</Application>
  <PresentationFormat>Widescreen</PresentationFormat>
  <Paragraphs>48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Bebas Neue Bold</vt:lpstr>
      <vt:lpstr>Calibri</vt:lpstr>
      <vt:lpstr>Franklin Gothic Demi Cond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Simon Miles</dc:creator>
  <cp:lastModifiedBy>Simon Miles</cp:lastModifiedBy>
  <cp:revision>12</cp:revision>
  <dcterms:created xsi:type="dcterms:W3CDTF">2020-01-24T13:52:17Z</dcterms:created>
  <dcterms:modified xsi:type="dcterms:W3CDTF">2020-12-22T12:53:19Z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0x010100B8B2722489D715408DE71D7973CE58D2</vt:lpwstr>
  </property>
</Properties>
</file>