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7" r:id="rId2"/>
    <p:sldId id="315" r:id="rId3"/>
    <p:sldId id="258" r:id="rId4"/>
    <p:sldId id="293" r:id="rId5"/>
    <p:sldId id="259" r:id="rId6"/>
    <p:sldId id="308" r:id="rId7"/>
    <p:sldId id="260" r:id="rId8"/>
    <p:sldId id="277" r:id="rId9"/>
    <p:sldId id="270" r:id="rId10"/>
    <p:sldId id="271" r:id="rId11"/>
    <p:sldId id="296" r:id="rId12"/>
    <p:sldId id="297" r:id="rId13"/>
    <p:sldId id="298" r:id="rId14"/>
    <p:sldId id="317" r:id="rId15"/>
    <p:sldId id="316" r:id="rId16"/>
    <p:sldId id="278" r:id="rId17"/>
    <p:sldId id="281" r:id="rId18"/>
    <p:sldId id="280" r:id="rId19"/>
    <p:sldId id="283" r:id="rId20"/>
    <p:sldId id="282" r:id="rId21"/>
    <p:sldId id="311" r:id="rId22"/>
    <p:sldId id="261" r:id="rId23"/>
    <p:sldId id="262" r:id="rId24"/>
    <p:sldId id="290" r:id="rId25"/>
    <p:sldId id="304" r:id="rId26"/>
    <p:sldId id="307" r:id="rId27"/>
    <p:sldId id="306" r:id="rId28"/>
    <p:sldId id="291" r:id="rId29"/>
    <p:sldId id="264" r:id="rId30"/>
    <p:sldId id="303" r:id="rId31"/>
    <p:sldId id="305" r:id="rId32"/>
    <p:sldId id="273" r:id="rId33"/>
    <p:sldId id="276" r:id="rId34"/>
    <p:sldId id="275" r:id="rId35"/>
    <p:sldId id="284" r:id="rId36"/>
    <p:sldId id="285" r:id="rId37"/>
    <p:sldId id="300" r:id="rId38"/>
    <p:sldId id="310" r:id="rId39"/>
    <p:sldId id="292" r:id="rId40"/>
    <p:sldId id="318" r:id="rId41"/>
    <p:sldId id="286" r:id="rId42"/>
    <p:sldId id="289" r:id="rId43"/>
    <p:sldId id="313" r:id="rId44"/>
    <p:sldId id="287" r:id="rId45"/>
    <p:sldId id="314" r:id="rId46"/>
    <p:sldId id="288" r:id="rId47"/>
    <p:sldId id="266" r:id="rId48"/>
    <p:sldId id="267" r:id="rId49"/>
    <p:sldId id="299" r:id="rId50"/>
    <p:sldId id="268" r:id="rId51"/>
  </p:sldIdLst>
  <p:sldSz cx="18288000" cy="10287000"/>
  <p:notesSz cx="18288000" cy="10287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C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64" autoAdjust="0"/>
    <p:restoredTop sz="73346" autoAdjust="0"/>
  </p:normalViewPr>
  <p:slideViewPr>
    <p:cSldViewPr>
      <p:cViewPr varScale="1">
        <p:scale>
          <a:sx n="54" d="100"/>
          <a:sy n="54" d="100"/>
        </p:scale>
        <p:origin x="876" y="96"/>
      </p:cViewPr>
      <p:guideLst>
        <p:guide orient="horz" pos="2880"/>
        <p:guide pos="2160"/>
      </p:guideLst>
    </p:cSldViewPr>
  </p:slideViewPr>
  <p:outlineViewPr>
    <p:cViewPr>
      <p:scale>
        <a:sx n="33" d="100"/>
        <a:sy n="33" d="100"/>
      </p:scale>
      <p:origin x="0" y="-18688"/>
    </p:cViewPr>
  </p:outlineViewPr>
  <p:notesTextViewPr>
    <p:cViewPr>
      <p:scale>
        <a:sx n="3" d="2"/>
        <a:sy n="3" d="2"/>
      </p:scale>
      <p:origin x="0" y="0"/>
    </p:cViewPr>
  </p:notesTextViewPr>
  <p:sorterViewPr>
    <p:cViewPr>
      <p:scale>
        <a:sx n="110" d="100"/>
        <a:sy n="110" d="100"/>
      </p:scale>
      <p:origin x="0" y="-332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a:t>Most common TFA experiences in young people </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Someone has shared photos without your consent </c:v>
                </c:pt>
                <c:pt idx="1">
                  <c:v>You have been harassed or threatened via social media</c:v>
                </c:pt>
                <c:pt idx="2">
                  <c:v>You have been harassed or threatened via text/phone call/email</c:v>
                </c:pt>
                <c:pt idx="3">
                  <c:v>You have been cyberstalked</c:v>
                </c:pt>
                <c:pt idx="4">
                  <c:v>You have recevied notification of an unauthorised log in</c:v>
                </c:pt>
                <c:pt idx="5">
                  <c:v>Someone has accessed your phone/social media without asking</c:v>
                </c:pt>
              </c:strCache>
            </c:strRef>
          </c:cat>
          <c:val>
            <c:numRef>
              <c:f>Sheet1!$B$2:$B$7</c:f>
              <c:numCache>
                <c:formatCode>General</c:formatCode>
                <c:ptCount val="6"/>
                <c:pt idx="0">
                  <c:v>58.33</c:v>
                </c:pt>
                <c:pt idx="1">
                  <c:v>58.33</c:v>
                </c:pt>
                <c:pt idx="2">
                  <c:v>54.1</c:v>
                </c:pt>
                <c:pt idx="3">
                  <c:v>37.5</c:v>
                </c:pt>
                <c:pt idx="4">
                  <c:v>50</c:v>
                </c:pt>
                <c:pt idx="5">
                  <c:v>37.5</c:v>
                </c:pt>
              </c:numCache>
            </c:numRef>
          </c:val>
          <c:extLst>
            <c:ext xmlns:c16="http://schemas.microsoft.com/office/drawing/2014/chart" uri="{C3380CC4-5D6E-409C-BE32-E72D297353CC}">
              <c16:uniqueId val="{00000000-1ACE-41CD-AF11-5BDA9F600F0A}"/>
            </c:ext>
          </c:extLst>
        </c:ser>
        <c:dLbls>
          <c:dLblPos val="inEnd"/>
          <c:showLegendKey val="0"/>
          <c:showVal val="1"/>
          <c:showCatName val="0"/>
          <c:showSerName val="0"/>
          <c:showPercent val="0"/>
          <c:showBubbleSize val="0"/>
        </c:dLbls>
        <c:gapWidth val="65"/>
        <c:axId val="1359135456"/>
        <c:axId val="1359137376"/>
      </c:barChart>
      <c:catAx>
        <c:axId val="13591354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1" i="0" u="none" strike="noStrike" kern="1200" cap="all" baseline="0">
                <a:solidFill>
                  <a:schemeClr val="dk1">
                    <a:lumMod val="75000"/>
                    <a:lumOff val="25000"/>
                  </a:schemeClr>
                </a:solidFill>
                <a:latin typeface="+mn-lt"/>
                <a:ea typeface="+mn-ea"/>
                <a:cs typeface="+mn-cs"/>
              </a:defRPr>
            </a:pPr>
            <a:endParaRPr lang="en-US"/>
          </a:p>
        </c:txPr>
        <c:crossAx val="1359137376"/>
        <c:crosses val="autoZero"/>
        <c:auto val="1"/>
        <c:lblAlgn val="ctr"/>
        <c:lblOffset val="100"/>
        <c:noMultiLvlLbl val="0"/>
      </c:catAx>
      <c:valAx>
        <c:axId val="1359137376"/>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crossAx val="1359135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sz="2000" b="1" i="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a:t>What measures do you use to protect yourself online? </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Change passwords regularly </c:v>
                </c:pt>
                <c:pt idx="1">
                  <c:v>Block someone online or on your phone</c:v>
                </c:pt>
                <c:pt idx="2">
                  <c:v>Enable two step verification for logins</c:v>
                </c:pt>
                <c:pt idx="3">
                  <c:v>Report abuse via platform </c:v>
                </c:pt>
                <c:pt idx="4">
                  <c:v>Report fake accounts </c:v>
                </c:pt>
                <c:pt idx="5">
                  <c:v>Set accounts to private </c:v>
                </c:pt>
                <c:pt idx="6">
                  <c:v>Limit location sharing</c:v>
                </c:pt>
              </c:strCache>
            </c:strRef>
          </c:cat>
          <c:val>
            <c:numRef>
              <c:f>Sheet1!$B$2:$B$8</c:f>
              <c:numCache>
                <c:formatCode>General</c:formatCode>
                <c:ptCount val="7"/>
                <c:pt idx="0">
                  <c:v>48.15</c:v>
                </c:pt>
                <c:pt idx="1">
                  <c:v>59.26</c:v>
                </c:pt>
                <c:pt idx="2">
                  <c:v>60</c:v>
                </c:pt>
                <c:pt idx="3">
                  <c:v>44</c:v>
                </c:pt>
                <c:pt idx="4">
                  <c:v>51.85</c:v>
                </c:pt>
                <c:pt idx="5">
                  <c:v>40.74</c:v>
                </c:pt>
                <c:pt idx="6">
                  <c:v>33</c:v>
                </c:pt>
              </c:numCache>
            </c:numRef>
          </c:val>
          <c:extLst>
            <c:ext xmlns:c16="http://schemas.microsoft.com/office/drawing/2014/chart" uri="{C3380CC4-5D6E-409C-BE32-E72D297353CC}">
              <c16:uniqueId val="{00000000-1DA6-4961-9A4C-981702B4F036}"/>
            </c:ext>
          </c:extLst>
        </c:ser>
        <c:dLbls>
          <c:dLblPos val="inEnd"/>
          <c:showLegendKey val="0"/>
          <c:showVal val="1"/>
          <c:showCatName val="0"/>
          <c:showSerName val="0"/>
          <c:showPercent val="0"/>
          <c:showBubbleSize val="0"/>
        </c:dLbls>
        <c:gapWidth val="65"/>
        <c:axId val="162990960"/>
        <c:axId val="221007168"/>
      </c:barChart>
      <c:catAx>
        <c:axId val="16299096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1" i="0" u="none" strike="noStrike" kern="1200" cap="all" baseline="0">
                <a:solidFill>
                  <a:schemeClr val="dk1">
                    <a:lumMod val="75000"/>
                    <a:lumOff val="25000"/>
                  </a:schemeClr>
                </a:solidFill>
                <a:latin typeface="+mn-lt"/>
                <a:ea typeface="+mn-ea"/>
                <a:cs typeface="+mn-cs"/>
              </a:defRPr>
            </a:pPr>
            <a:endParaRPr lang="en-US"/>
          </a:p>
        </c:txPr>
        <c:crossAx val="221007168"/>
        <c:crosses val="autoZero"/>
        <c:auto val="1"/>
        <c:lblAlgn val="ctr"/>
        <c:lblOffset val="100"/>
        <c:noMultiLvlLbl val="0"/>
      </c:catAx>
      <c:valAx>
        <c:axId val="22100716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crossAx val="16299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sz="2000" b="1" i="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00EE88AD-2955-47E1-A921-0AF3CF219DE7}" type="datetimeFigureOut">
              <a:rPr lang="en-GB" smtClean="0"/>
              <a:t>19/02/2025</a:t>
            </a:fld>
            <a:endParaRPr lang="en-GB"/>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06D813FB-9F89-4B84-A6B6-B6011141E263}" type="slidenum">
              <a:rPr lang="en-GB" smtClean="0"/>
              <a:t>‹#›</a:t>
            </a:fld>
            <a:endParaRPr lang="en-GB"/>
          </a:p>
        </p:txBody>
      </p:sp>
    </p:spTree>
    <p:extLst>
      <p:ext uri="{BB962C8B-B14F-4D97-AF65-F5344CB8AC3E}">
        <p14:creationId xmlns:p14="http://schemas.microsoft.com/office/powerpoint/2010/main" val="391353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a:t>
            </a:fld>
            <a:endParaRPr lang="en-GB"/>
          </a:p>
        </p:txBody>
      </p:sp>
    </p:spTree>
    <p:extLst>
      <p:ext uri="{BB962C8B-B14F-4D97-AF65-F5344CB8AC3E}">
        <p14:creationId xmlns:p14="http://schemas.microsoft.com/office/powerpoint/2010/main" val="197869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12</a:t>
            </a:fld>
            <a:endParaRPr lang="en-GB"/>
          </a:p>
        </p:txBody>
      </p:sp>
    </p:spTree>
    <p:extLst>
      <p:ext uri="{BB962C8B-B14F-4D97-AF65-F5344CB8AC3E}">
        <p14:creationId xmlns:p14="http://schemas.microsoft.com/office/powerpoint/2010/main" val="611790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13</a:t>
            </a:fld>
            <a:endParaRPr lang="en-GB"/>
          </a:p>
        </p:txBody>
      </p:sp>
    </p:spTree>
    <p:extLst>
      <p:ext uri="{BB962C8B-B14F-4D97-AF65-F5344CB8AC3E}">
        <p14:creationId xmlns:p14="http://schemas.microsoft.com/office/powerpoint/2010/main" val="190486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14</a:t>
            </a:fld>
            <a:endParaRPr lang="en-GB"/>
          </a:p>
        </p:txBody>
      </p:sp>
    </p:spTree>
    <p:extLst>
      <p:ext uri="{BB962C8B-B14F-4D97-AF65-F5344CB8AC3E}">
        <p14:creationId xmlns:p14="http://schemas.microsoft.com/office/powerpoint/2010/main" val="4268527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600" kern="100" dirty="0">
                <a:solidFill>
                  <a:schemeClr val="bg1"/>
                </a:solidFill>
                <a:effectLst/>
                <a:latin typeface="DM Sans" pitchFamily="2" charset="0"/>
                <a:ea typeface="Calibri" panose="020F0502020204030204" pitchFamily="34" charset="0"/>
                <a:cs typeface="Times New Roman" panose="02020603050405020304" pitchFamily="18" charset="0"/>
              </a:rPr>
              <a:t> </a:t>
            </a:r>
            <a:r>
              <a:rPr lang="en-GB" sz="1200" kern="100" dirty="0">
                <a:solidFill>
                  <a:schemeClr val="bg1"/>
                </a:solidFill>
                <a:effectLst/>
                <a:latin typeface="DM Sans" pitchFamily="2" charset="0"/>
                <a:ea typeface="Calibri" panose="020F0502020204030204" pitchFamily="34" charset="0"/>
                <a:cs typeface="Times New Roman" panose="02020603050405020304" pitchFamily="18" charset="0"/>
              </a:rPr>
              <a:t>(Supporting Safer Digital Spaces: Dunn, Vaillancourt &amp; Brittain)</a:t>
            </a:r>
          </a:p>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15</a:t>
            </a:fld>
            <a:endParaRPr lang="en-GB"/>
          </a:p>
        </p:txBody>
      </p:sp>
    </p:spTree>
    <p:extLst>
      <p:ext uri="{BB962C8B-B14F-4D97-AF65-F5344CB8AC3E}">
        <p14:creationId xmlns:p14="http://schemas.microsoft.com/office/powerpoint/2010/main" val="299384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16</a:t>
            </a:fld>
            <a:endParaRPr lang="en-GB"/>
          </a:p>
        </p:txBody>
      </p:sp>
    </p:spTree>
    <p:extLst>
      <p:ext uri="{BB962C8B-B14F-4D97-AF65-F5344CB8AC3E}">
        <p14:creationId xmlns:p14="http://schemas.microsoft.com/office/powerpoint/2010/main" val="243069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Figures refer to a survey of young people carried out by 1625 Independent People during 2024/25</a:t>
            </a:r>
          </a:p>
        </p:txBody>
      </p:sp>
      <p:sp>
        <p:nvSpPr>
          <p:cNvPr id="4" name="Slide Number Placeholder 3"/>
          <p:cNvSpPr>
            <a:spLocks noGrp="1"/>
          </p:cNvSpPr>
          <p:nvPr>
            <p:ph type="sldNum" sz="quarter" idx="5"/>
          </p:nvPr>
        </p:nvSpPr>
        <p:spPr/>
        <p:txBody>
          <a:bodyPr/>
          <a:lstStyle/>
          <a:p>
            <a:fld id="{06D813FB-9F89-4B84-A6B6-B6011141E263}" type="slidenum">
              <a:rPr lang="en-GB" smtClean="0"/>
              <a:t>17</a:t>
            </a:fld>
            <a:endParaRPr lang="en-GB"/>
          </a:p>
        </p:txBody>
      </p:sp>
    </p:spTree>
    <p:extLst>
      <p:ext uri="{BB962C8B-B14F-4D97-AF65-F5344CB8AC3E}">
        <p14:creationId xmlns:p14="http://schemas.microsoft.com/office/powerpoint/2010/main" val="4208122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Figures refer to a survey of young people carried out by 1625 Independent People during 2024/25</a:t>
            </a:r>
          </a:p>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18</a:t>
            </a:fld>
            <a:endParaRPr lang="en-GB"/>
          </a:p>
        </p:txBody>
      </p:sp>
    </p:spTree>
    <p:extLst>
      <p:ext uri="{BB962C8B-B14F-4D97-AF65-F5344CB8AC3E}">
        <p14:creationId xmlns:p14="http://schemas.microsoft.com/office/powerpoint/2010/main" val="2191764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Quotes from a survey of young people carried out by 1625 Independent People during 2024/25</a:t>
            </a:r>
          </a:p>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19</a:t>
            </a:fld>
            <a:endParaRPr lang="en-GB"/>
          </a:p>
        </p:txBody>
      </p:sp>
    </p:spTree>
    <p:extLst>
      <p:ext uri="{BB962C8B-B14F-4D97-AF65-F5344CB8AC3E}">
        <p14:creationId xmlns:p14="http://schemas.microsoft.com/office/powerpoint/2010/main" val="3277176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Figures refer to a survey of young people carried out by 1625 Independent People during 2024/25</a:t>
            </a:r>
          </a:p>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20</a:t>
            </a:fld>
            <a:endParaRPr lang="en-GB"/>
          </a:p>
        </p:txBody>
      </p:sp>
    </p:spTree>
    <p:extLst>
      <p:ext uri="{BB962C8B-B14F-4D97-AF65-F5344CB8AC3E}">
        <p14:creationId xmlns:p14="http://schemas.microsoft.com/office/powerpoint/2010/main" val="66641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21</a:t>
            </a:fld>
            <a:endParaRPr lang="en-GB"/>
          </a:p>
        </p:txBody>
      </p:sp>
    </p:spTree>
    <p:extLst>
      <p:ext uri="{BB962C8B-B14F-4D97-AF65-F5344CB8AC3E}">
        <p14:creationId xmlns:p14="http://schemas.microsoft.com/office/powerpoint/2010/main" val="427245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a:t>
            </a:fld>
            <a:endParaRPr lang="en-GB"/>
          </a:p>
        </p:txBody>
      </p:sp>
    </p:spTree>
    <p:extLst>
      <p:ext uri="{BB962C8B-B14F-4D97-AF65-F5344CB8AC3E}">
        <p14:creationId xmlns:p14="http://schemas.microsoft.com/office/powerpoint/2010/main" val="274920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22</a:t>
            </a:fld>
            <a:endParaRPr lang="en-GB"/>
          </a:p>
        </p:txBody>
      </p:sp>
    </p:spTree>
    <p:extLst>
      <p:ext uri="{BB962C8B-B14F-4D97-AF65-F5344CB8AC3E}">
        <p14:creationId xmlns:p14="http://schemas.microsoft.com/office/powerpoint/2010/main" val="142834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23</a:t>
            </a:fld>
            <a:endParaRPr lang="en-GB"/>
          </a:p>
        </p:txBody>
      </p:sp>
    </p:spTree>
    <p:extLst>
      <p:ext uri="{BB962C8B-B14F-4D97-AF65-F5344CB8AC3E}">
        <p14:creationId xmlns:p14="http://schemas.microsoft.com/office/powerpoint/2010/main" val="2817872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24</a:t>
            </a:fld>
            <a:endParaRPr lang="en-GB"/>
          </a:p>
        </p:txBody>
      </p:sp>
    </p:spTree>
    <p:extLst>
      <p:ext uri="{BB962C8B-B14F-4D97-AF65-F5344CB8AC3E}">
        <p14:creationId xmlns:p14="http://schemas.microsoft.com/office/powerpoint/2010/main" val="252071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25</a:t>
            </a:fld>
            <a:endParaRPr lang="en-GB"/>
          </a:p>
        </p:txBody>
      </p:sp>
    </p:spTree>
    <p:extLst>
      <p:ext uri="{BB962C8B-B14F-4D97-AF65-F5344CB8AC3E}">
        <p14:creationId xmlns:p14="http://schemas.microsoft.com/office/powerpoint/2010/main" val="3232161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26</a:t>
            </a:fld>
            <a:endParaRPr lang="en-GB"/>
          </a:p>
        </p:txBody>
      </p:sp>
    </p:spTree>
    <p:extLst>
      <p:ext uri="{BB962C8B-B14F-4D97-AF65-F5344CB8AC3E}">
        <p14:creationId xmlns:p14="http://schemas.microsoft.com/office/powerpoint/2010/main" val="2551054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27</a:t>
            </a:fld>
            <a:endParaRPr lang="en-GB"/>
          </a:p>
        </p:txBody>
      </p:sp>
    </p:spTree>
    <p:extLst>
      <p:ext uri="{BB962C8B-B14F-4D97-AF65-F5344CB8AC3E}">
        <p14:creationId xmlns:p14="http://schemas.microsoft.com/office/powerpoint/2010/main" val="2774595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29</a:t>
            </a:fld>
            <a:endParaRPr lang="en-GB"/>
          </a:p>
        </p:txBody>
      </p:sp>
    </p:spTree>
    <p:extLst>
      <p:ext uri="{BB962C8B-B14F-4D97-AF65-F5344CB8AC3E}">
        <p14:creationId xmlns:p14="http://schemas.microsoft.com/office/powerpoint/2010/main" val="405131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30</a:t>
            </a:fld>
            <a:endParaRPr lang="en-GB"/>
          </a:p>
        </p:txBody>
      </p:sp>
    </p:spTree>
    <p:extLst>
      <p:ext uri="{BB962C8B-B14F-4D97-AF65-F5344CB8AC3E}">
        <p14:creationId xmlns:p14="http://schemas.microsoft.com/office/powerpoint/2010/main" val="174348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31</a:t>
            </a:fld>
            <a:endParaRPr lang="en-GB"/>
          </a:p>
        </p:txBody>
      </p:sp>
    </p:spTree>
    <p:extLst>
      <p:ext uri="{BB962C8B-B14F-4D97-AF65-F5344CB8AC3E}">
        <p14:creationId xmlns:p14="http://schemas.microsoft.com/office/powerpoint/2010/main" val="420950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32</a:t>
            </a:fld>
            <a:endParaRPr lang="en-GB"/>
          </a:p>
        </p:txBody>
      </p:sp>
    </p:spTree>
    <p:extLst>
      <p:ext uri="{BB962C8B-B14F-4D97-AF65-F5344CB8AC3E}">
        <p14:creationId xmlns:p14="http://schemas.microsoft.com/office/powerpoint/2010/main" val="128701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a:t>
            </a:fld>
            <a:endParaRPr lang="en-GB"/>
          </a:p>
        </p:txBody>
      </p:sp>
    </p:spTree>
    <p:extLst>
      <p:ext uri="{BB962C8B-B14F-4D97-AF65-F5344CB8AC3E}">
        <p14:creationId xmlns:p14="http://schemas.microsoft.com/office/powerpoint/2010/main" val="1483639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33</a:t>
            </a:fld>
            <a:endParaRPr lang="en-GB"/>
          </a:p>
        </p:txBody>
      </p:sp>
    </p:spTree>
    <p:extLst>
      <p:ext uri="{BB962C8B-B14F-4D97-AF65-F5344CB8AC3E}">
        <p14:creationId xmlns:p14="http://schemas.microsoft.com/office/powerpoint/2010/main" val="1151289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35</a:t>
            </a:fld>
            <a:endParaRPr lang="en-GB"/>
          </a:p>
        </p:txBody>
      </p:sp>
    </p:spTree>
    <p:extLst>
      <p:ext uri="{BB962C8B-B14F-4D97-AF65-F5344CB8AC3E}">
        <p14:creationId xmlns:p14="http://schemas.microsoft.com/office/powerpoint/2010/main" val="1379673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36</a:t>
            </a:fld>
            <a:endParaRPr lang="en-GB"/>
          </a:p>
        </p:txBody>
      </p:sp>
    </p:spTree>
    <p:extLst>
      <p:ext uri="{BB962C8B-B14F-4D97-AF65-F5344CB8AC3E}">
        <p14:creationId xmlns:p14="http://schemas.microsoft.com/office/powerpoint/2010/main" val="2579333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37</a:t>
            </a:fld>
            <a:endParaRPr lang="en-GB"/>
          </a:p>
        </p:txBody>
      </p:sp>
    </p:spTree>
    <p:extLst>
      <p:ext uri="{BB962C8B-B14F-4D97-AF65-F5344CB8AC3E}">
        <p14:creationId xmlns:p14="http://schemas.microsoft.com/office/powerpoint/2010/main" val="3491265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38</a:t>
            </a:fld>
            <a:endParaRPr lang="en-GB"/>
          </a:p>
        </p:txBody>
      </p:sp>
    </p:spTree>
    <p:extLst>
      <p:ext uri="{BB962C8B-B14F-4D97-AF65-F5344CB8AC3E}">
        <p14:creationId xmlns:p14="http://schemas.microsoft.com/office/powerpoint/2010/main" val="509856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39</a:t>
            </a:fld>
            <a:endParaRPr lang="en-GB"/>
          </a:p>
        </p:txBody>
      </p:sp>
    </p:spTree>
    <p:extLst>
      <p:ext uri="{BB962C8B-B14F-4D97-AF65-F5344CB8AC3E}">
        <p14:creationId xmlns:p14="http://schemas.microsoft.com/office/powerpoint/2010/main" val="1235052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40</a:t>
            </a:fld>
            <a:endParaRPr lang="en-GB"/>
          </a:p>
        </p:txBody>
      </p:sp>
    </p:spTree>
    <p:extLst>
      <p:ext uri="{BB962C8B-B14F-4D97-AF65-F5344CB8AC3E}">
        <p14:creationId xmlns:p14="http://schemas.microsoft.com/office/powerpoint/2010/main" val="3366851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41</a:t>
            </a:fld>
            <a:endParaRPr lang="en-GB"/>
          </a:p>
        </p:txBody>
      </p:sp>
    </p:spTree>
    <p:extLst>
      <p:ext uri="{BB962C8B-B14F-4D97-AF65-F5344CB8AC3E}">
        <p14:creationId xmlns:p14="http://schemas.microsoft.com/office/powerpoint/2010/main" val="2435467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The exact offences depend on circumstances and the ages of those involved – but could include: </a:t>
            </a:r>
          </a:p>
          <a:p>
            <a:r>
              <a:rPr lang="en-GB" dirty="0"/>
              <a:t>Unauthorised access to computer material </a:t>
            </a:r>
          </a:p>
          <a:p>
            <a:r>
              <a:rPr lang="en-GB" dirty="0"/>
              <a:t>Unauthorised access with intent to commit an offence</a:t>
            </a:r>
          </a:p>
          <a:p>
            <a:r>
              <a:rPr lang="en-GB" dirty="0"/>
              <a:t>‘Sextortion’ (online blackmail) </a:t>
            </a:r>
          </a:p>
          <a:p>
            <a:r>
              <a:rPr lang="en-GB" dirty="0"/>
              <a:t>Creating/sharing child sexual abuse material</a:t>
            </a:r>
          </a:p>
          <a:p>
            <a:r>
              <a:rPr lang="en-GB" dirty="0"/>
              <a:t>Child sexual exploitation</a:t>
            </a:r>
          </a:p>
          <a:p>
            <a:r>
              <a:rPr lang="en-GB" dirty="0"/>
              <a:t>Harassment</a:t>
            </a:r>
          </a:p>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42</a:t>
            </a:fld>
            <a:endParaRPr lang="en-GB"/>
          </a:p>
        </p:txBody>
      </p:sp>
    </p:spTree>
    <p:extLst>
      <p:ext uri="{BB962C8B-B14F-4D97-AF65-F5344CB8AC3E}">
        <p14:creationId xmlns:p14="http://schemas.microsoft.com/office/powerpoint/2010/main" val="137232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provided by Avon &amp; Somerset Constabulary </a:t>
            </a:r>
          </a:p>
        </p:txBody>
      </p:sp>
      <p:sp>
        <p:nvSpPr>
          <p:cNvPr id="4" name="Slide Number Placeholder 3"/>
          <p:cNvSpPr>
            <a:spLocks noGrp="1"/>
          </p:cNvSpPr>
          <p:nvPr>
            <p:ph type="sldNum" sz="quarter" idx="5"/>
          </p:nvPr>
        </p:nvSpPr>
        <p:spPr/>
        <p:txBody>
          <a:bodyPr/>
          <a:lstStyle/>
          <a:p>
            <a:fld id="{06D813FB-9F89-4B84-A6B6-B6011141E263}" type="slidenum">
              <a:rPr lang="en-GB" smtClean="0"/>
              <a:t>43</a:t>
            </a:fld>
            <a:endParaRPr lang="en-GB"/>
          </a:p>
        </p:txBody>
      </p:sp>
    </p:spTree>
    <p:extLst>
      <p:ext uri="{BB962C8B-B14F-4D97-AF65-F5344CB8AC3E}">
        <p14:creationId xmlns:p14="http://schemas.microsoft.com/office/powerpoint/2010/main" val="225068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a:t>
            </a:fld>
            <a:endParaRPr lang="en-GB"/>
          </a:p>
        </p:txBody>
      </p:sp>
    </p:spTree>
    <p:extLst>
      <p:ext uri="{BB962C8B-B14F-4D97-AF65-F5344CB8AC3E}">
        <p14:creationId xmlns:p14="http://schemas.microsoft.com/office/powerpoint/2010/main" val="4084917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44</a:t>
            </a:fld>
            <a:endParaRPr lang="en-GB"/>
          </a:p>
        </p:txBody>
      </p:sp>
    </p:spTree>
    <p:extLst>
      <p:ext uri="{BB962C8B-B14F-4D97-AF65-F5344CB8AC3E}">
        <p14:creationId xmlns:p14="http://schemas.microsoft.com/office/powerpoint/2010/main" val="2608330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45</a:t>
            </a:fld>
            <a:endParaRPr lang="en-GB"/>
          </a:p>
        </p:txBody>
      </p:sp>
    </p:spTree>
    <p:extLst>
      <p:ext uri="{BB962C8B-B14F-4D97-AF65-F5344CB8AC3E}">
        <p14:creationId xmlns:p14="http://schemas.microsoft.com/office/powerpoint/2010/main" val="1109841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46</a:t>
            </a:fld>
            <a:endParaRPr lang="en-GB"/>
          </a:p>
        </p:txBody>
      </p:sp>
    </p:spTree>
    <p:extLst>
      <p:ext uri="{BB962C8B-B14F-4D97-AF65-F5344CB8AC3E}">
        <p14:creationId xmlns:p14="http://schemas.microsoft.com/office/powerpoint/2010/main" val="239207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47</a:t>
            </a:fld>
            <a:endParaRPr lang="en-GB"/>
          </a:p>
        </p:txBody>
      </p:sp>
    </p:spTree>
    <p:extLst>
      <p:ext uri="{BB962C8B-B14F-4D97-AF65-F5344CB8AC3E}">
        <p14:creationId xmlns:p14="http://schemas.microsoft.com/office/powerpoint/2010/main" val="44355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48</a:t>
            </a:fld>
            <a:endParaRPr lang="en-GB"/>
          </a:p>
        </p:txBody>
      </p:sp>
    </p:spTree>
    <p:extLst>
      <p:ext uri="{BB962C8B-B14F-4D97-AF65-F5344CB8AC3E}">
        <p14:creationId xmlns:p14="http://schemas.microsoft.com/office/powerpoint/2010/main" val="1465371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49</a:t>
            </a:fld>
            <a:endParaRPr lang="en-GB"/>
          </a:p>
        </p:txBody>
      </p:sp>
    </p:spTree>
    <p:extLst>
      <p:ext uri="{BB962C8B-B14F-4D97-AF65-F5344CB8AC3E}">
        <p14:creationId xmlns:p14="http://schemas.microsoft.com/office/powerpoint/2010/main" val="98263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7</a:t>
            </a:fld>
            <a:endParaRPr lang="en-GB"/>
          </a:p>
        </p:txBody>
      </p:sp>
    </p:spTree>
    <p:extLst>
      <p:ext uri="{BB962C8B-B14F-4D97-AF65-F5344CB8AC3E}">
        <p14:creationId xmlns:p14="http://schemas.microsoft.com/office/powerpoint/2010/main" val="312564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8</a:t>
            </a:fld>
            <a:endParaRPr lang="en-GB"/>
          </a:p>
        </p:txBody>
      </p:sp>
    </p:spTree>
    <p:extLst>
      <p:ext uri="{BB962C8B-B14F-4D97-AF65-F5344CB8AC3E}">
        <p14:creationId xmlns:p14="http://schemas.microsoft.com/office/powerpoint/2010/main" val="346000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9</a:t>
            </a:fld>
            <a:endParaRPr lang="en-GB"/>
          </a:p>
        </p:txBody>
      </p:sp>
    </p:spTree>
    <p:extLst>
      <p:ext uri="{BB962C8B-B14F-4D97-AF65-F5344CB8AC3E}">
        <p14:creationId xmlns:p14="http://schemas.microsoft.com/office/powerpoint/2010/main" val="113322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10</a:t>
            </a:fld>
            <a:endParaRPr lang="en-GB"/>
          </a:p>
        </p:txBody>
      </p:sp>
    </p:spTree>
    <p:extLst>
      <p:ext uri="{BB962C8B-B14F-4D97-AF65-F5344CB8AC3E}">
        <p14:creationId xmlns:p14="http://schemas.microsoft.com/office/powerpoint/2010/main" val="398771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D813FB-9F89-4B84-A6B6-B6011141E263}" type="slidenum">
              <a:rPr lang="en-GB" smtClean="0"/>
              <a:t>11</a:t>
            </a:fld>
            <a:endParaRPr lang="en-GB"/>
          </a:p>
        </p:txBody>
      </p:sp>
    </p:spTree>
    <p:extLst>
      <p:ext uri="{BB962C8B-B14F-4D97-AF65-F5344CB8AC3E}">
        <p14:creationId xmlns:p14="http://schemas.microsoft.com/office/powerpoint/2010/main" val="168613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96939" y="261946"/>
            <a:ext cx="15494120" cy="103060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800" b="0" i="0">
                <a:solidFill>
                  <a:srgbClr val="F5F6F6"/>
                </a:solidFill>
                <a:latin typeface="DM Sans"/>
                <a:cs typeface="DM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C63E15-2D8A-F347-1623-F197291A7C35}"/>
              </a:ext>
            </a:extLst>
          </p:cNvPr>
          <p:cNvSpPr>
            <a:spLocks noGrp="1"/>
          </p:cNvSpPr>
          <p:nvPr>
            <p:ph type="ftr" sz="quarter" idx="10"/>
          </p:nvPr>
        </p:nvSpPr>
        <p:spPr/>
        <p:txBody>
          <a:bodyPr/>
          <a:lstStyle/>
          <a:p>
            <a:endParaRPr lang="en-GB"/>
          </a:p>
        </p:txBody>
      </p:sp>
      <p:sp>
        <p:nvSpPr>
          <p:cNvPr id="3" name="Date Placeholder 2">
            <a:extLst>
              <a:ext uri="{FF2B5EF4-FFF2-40B4-BE49-F238E27FC236}">
                <a16:creationId xmlns:a16="http://schemas.microsoft.com/office/drawing/2014/main" id="{D68035FC-6145-880F-2137-6EC8CE1DF0B3}"/>
              </a:ext>
            </a:extLst>
          </p:cNvPr>
          <p:cNvSpPr>
            <a:spLocks noGrp="1"/>
          </p:cNvSpPr>
          <p:nvPr>
            <p:ph type="dt" sz="half" idx="11"/>
          </p:nvPr>
        </p:nvSpPr>
        <p:spPr/>
        <p:txBody>
          <a:bodyPr/>
          <a:lstStyle/>
          <a:p>
            <a:fld id="{1D8BD707-D9CF-40AE-B4C6-C98DA3205C09}" type="datetimeFigureOut">
              <a:rPr lang="en-US" smtClean="0"/>
              <a:t>2/19/2025</a:t>
            </a:fld>
            <a:endParaRPr lang="en-US"/>
          </a:p>
        </p:txBody>
      </p:sp>
      <p:sp>
        <p:nvSpPr>
          <p:cNvPr id="4" name="Slide Number Placeholder 3">
            <a:extLst>
              <a:ext uri="{FF2B5EF4-FFF2-40B4-BE49-F238E27FC236}">
                <a16:creationId xmlns:a16="http://schemas.microsoft.com/office/drawing/2014/main" id="{E4466E40-D771-D4BE-070C-DBA258CA388C}"/>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41864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02/19/2025</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1257300" y="2697480"/>
            <a:ext cx="15773400" cy="6644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40973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334E"/>
          </a:solidFill>
        </p:spPr>
        <p:txBody>
          <a:bodyPr wrap="square" lIns="0" tIns="0" rIns="0" bIns="0" rtlCol="0"/>
          <a:lstStyle/>
          <a:p>
            <a:endParaRPr/>
          </a:p>
        </p:txBody>
      </p:sp>
      <p:sp>
        <p:nvSpPr>
          <p:cNvPr id="2" name="Holder 2"/>
          <p:cNvSpPr>
            <a:spLocks noGrp="1"/>
          </p:cNvSpPr>
          <p:nvPr>
            <p:ph type="title"/>
          </p:nvPr>
        </p:nvSpPr>
        <p:spPr>
          <a:xfrm>
            <a:off x="1396939" y="261943"/>
            <a:ext cx="15494120" cy="1030605"/>
          </a:xfrm>
          <a:prstGeom prst="rect">
            <a:avLst/>
          </a:prstGeom>
        </p:spPr>
        <p:txBody>
          <a:bodyPr wrap="square" lIns="0" tIns="0" rIns="0" bIns="0">
            <a:spAutoFit/>
          </a:bodyPr>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a:xfrm>
            <a:off x="718867" y="4567477"/>
            <a:ext cx="16850265" cy="3987800"/>
          </a:xfrm>
          <a:prstGeom prst="rect">
            <a:avLst/>
          </a:prstGeom>
        </p:spPr>
        <p:txBody>
          <a:bodyPr wrap="square" lIns="0" tIns="0" rIns="0" bIns="0">
            <a:spAutoFit/>
          </a:bodyPr>
          <a:lstStyle>
            <a:lvl1pPr>
              <a:defRPr sz="2800" b="0" i="0">
                <a:solidFill>
                  <a:srgbClr val="F5F6F6"/>
                </a:solidFill>
                <a:latin typeface="DM Sans"/>
                <a:cs typeface="DM Sans"/>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2/19/2025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nquiries@1625ip.co.uk"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uksaysnomore.org/safespace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apple.com/en-gb/guide/personal-safety/ips3dbc70436/web"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support.google.com/android/answer/3467281?hl=en-GB"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reportharmfulcontent.com/?lang=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oursafetycentre.co.uk/" TargetMode="External"/><Relationship Id="rId4" Type="http://schemas.openxmlformats.org/officeDocument/2006/relationships/hyperlink" Target="https://refugetechsafety.org/tech-safety-too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hyperlink" Target="https://www.paladinservice.co.uk/dash-risk-assessment" TargetMode="External"/><Relationship Id="rId3" Type="http://schemas.openxmlformats.org/officeDocument/2006/relationships/image" Target="../media/image44.jpeg"/><Relationship Id="rId7" Type="http://schemas.openxmlformats.org/officeDocument/2006/relationships/hyperlink" Target="https://www.hestia.org/brightsky"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paladinservice.co.uk/get-support" TargetMode="External"/><Relationship Id="rId5" Type="http://schemas.openxmlformats.org/officeDocument/2006/relationships/hyperlink" Target="https://www.paladinservice.co.uk/" TargetMode="External"/><Relationship Id="rId4" Type="http://schemas.openxmlformats.org/officeDocument/2006/relationships/hyperlink" Target="https://www.suzylamplugh.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police.uk/pu/contact-the-police/report-a-crime-inciden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46.xml.rels><?xml version="1.0" encoding="UTF-8" standalone="yes"?>
<Relationships xmlns="http://schemas.openxmlformats.org/package/2006/relationships"><Relationship Id="rId3" Type="http://schemas.openxmlformats.org/officeDocument/2006/relationships/hyperlink" Target="https://www.itv.com/watch/revenge-porn-georgia-vs-bear/10a2232"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stopncii.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youngminds.org.uk/young-person/coping-with-life/social-media-and-mental-health/" TargetMode="Externa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hyperlink" Target="https://reportharmfulcontent.com/?lang=en" TargetMode="External"/><Relationship Id="rId13" Type="http://schemas.openxmlformats.org/officeDocument/2006/relationships/hyperlink" Target="https://www.actionfraud.police.uk/" TargetMode="External"/><Relationship Id="rId3" Type="http://schemas.openxmlformats.org/officeDocument/2006/relationships/image" Target="../media/image52.png"/><Relationship Id="rId7" Type="http://schemas.openxmlformats.org/officeDocument/2006/relationships/hyperlink" Target="https://oursafetycentre.co.uk/" TargetMode="External"/><Relationship Id="rId12" Type="http://schemas.openxmlformats.org/officeDocument/2006/relationships/hyperlink" Target="https://www.thecyberhelpline.com/guides-2"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getsafeonline.org/personal/article-category/protecting-yourself" TargetMode="External"/><Relationship Id="rId11" Type="http://schemas.openxmlformats.org/officeDocument/2006/relationships/hyperlink" Target="https://criminalinjurieshelpline.co.uk/blog/securing-your-devices-after-you-leave-an-abusive-relationship" TargetMode="External"/><Relationship Id="rId5" Type="http://schemas.openxmlformats.org/officeDocument/2006/relationships/hyperlink" Target="https://refugetechsafety.org/secure-your-tech/" TargetMode="External"/><Relationship Id="rId10" Type="http://schemas.openxmlformats.org/officeDocument/2006/relationships/hyperlink" Target="https://swgfl.org.uk/helplines/professionals-online-safety-helpline/" TargetMode="External"/><Relationship Id="rId4" Type="http://schemas.openxmlformats.org/officeDocument/2006/relationships/image" Target="../media/image53.png"/><Relationship Id="rId9" Type="http://schemas.openxmlformats.org/officeDocument/2006/relationships/hyperlink" Target="https://reportharmfulcontent.com/advice/other/further-advice/faqs/" TargetMode="External"/><Relationship Id="rId1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hyperlink" Target="https://www.youngminds.org.uk/young-person/coping-with-life/social-media-and-mental-health/" TargetMode="External"/><Relationship Id="rId13" Type="http://schemas.openxmlformats.org/officeDocument/2006/relationships/hyperlink" Target="https://drive.google.com/drive/folders/1B_teUIoCPPdBxYH66trKp2iQz_Q4xJ5i?usp=sharing" TargetMode="External"/><Relationship Id="rId3" Type="http://schemas.openxmlformats.org/officeDocument/2006/relationships/hyperlink" Target="https://stopncii.org/" TargetMode="External"/><Relationship Id="rId7" Type="http://schemas.openxmlformats.org/officeDocument/2006/relationships/hyperlink" Target="https://socialmediavictims.org/cyberbullying/types/flaming/" TargetMode="External"/><Relationship Id="rId12" Type="http://schemas.openxmlformats.org/officeDocument/2006/relationships/hyperlink" Target="https://help.snapchat.com/hc/en-us/requests/new?lang=en-GB&amp;start=5153567363039232"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refugetechsafety.org/guide-social-media-basics/" TargetMode="External"/><Relationship Id="rId11" Type="http://schemas.openxmlformats.org/officeDocument/2006/relationships/hyperlink" Target="https://en-gb.facebook.com/help/443357099140264/?helpref=popular_articles" TargetMode="External"/><Relationship Id="rId5" Type="http://schemas.openxmlformats.org/officeDocument/2006/relationships/hyperlink" Target="https://www.avonandsomerset.police.uk/victims-witnesses-and-offenders/support-for-victims-of-sextortion/" TargetMode="External"/><Relationship Id="rId10" Type="http://schemas.openxmlformats.org/officeDocument/2006/relationships/hyperlink" Target="https://about.instagram.com/safety" TargetMode="External"/><Relationship Id="rId4" Type="http://schemas.openxmlformats.org/officeDocument/2006/relationships/hyperlink" Target="https://revengepornhelpline.org.uk/" TargetMode="External"/><Relationship Id="rId9" Type="http://schemas.openxmlformats.org/officeDocument/2006/relationships/hyperlink" Target="https://support.tiktok.com/en/safety-hc"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player.vimeo.com/video/547466080?app_id=122963" TargetMode="Externa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2967175" y="8248725"/>
            <a:ext cx="4877435" cy="2032000"/>
          </a:xfrm>
          <a:custGeom>
            <a:avLst/>
            <a:gdLst/>
            <a:ahLst/>
            <a:cxnLst/>
            <a:rect l="l" t="t" r="r" b="b"/>
            <a:pathLst>
              <a:path w="4877434" h="2032000">
                <a:moveTo>
                  <a:pt x="2740561" y="12700"/>
                </a:moveTo>
                <a:lnTo>
                  <a:pt x="2136423" y="12700"/>
                </a:lnTo>
                <a:lnTo>
                  <a:pt x="2186278" y="0"/>
                </a:lnTo>
                <a:lnTo>
                  <a:pt x="2690705" y="0"/>
                </a:lnTo>
                <a:lnTo>
                  <a:pt x="2740561" y="12700"/>
                </a:lnTo>
                <a:close/>
              </a:path>
              <a:path w="4877434" h="2032000">
                <a:moveTo>
                  <a:pt x="2888742" y="38100"/>
                </a:moveTo>
                <a:lnTo>
                  <a:pt x="1988242" y="38100"/>
                </a:lnTo>
                <a:lnTo>
                  <a:pt x="2086790" y="12700"/>
                </a:lnTo>
                <a:lnTo>
                  <a:pt x="2790193" y="12700"/>
                </a:lnTo>
                <a:lnTo>
                  <a:pt x="2888742" y="38100"/>
                </a:lnTo>
                <a:close/>
              </a:path>
              <a:path w="4877434" h="2032000">
                <a:moveTo>
                  <a:pt x="151079" y="2032000"/>
                </a:moveTo>
                <a:lnTo>
                  <a:pt x="0" y="2032000"/>
                </a:lnTo>
                <a:lnTo>
                  <a:pt x="1971" y="2019300"/>
                </a:lnTo>
                <a:lnTo>
                  <a:pt x="11405" y="1968500"/>
                </a:lnTo>
                <a:lnTo>
                  <a:pt x="21807" y="1917700"/>
                </a:lnTo>
                <a:lnTo>
                  <a:pt x="33173" y="1879600"/>
                </a:lnTo>
                <a:lnTo>
                  <a:pt x="45498" y="1828800"/>
                </a:lnTo>
                <a:lnTo>
                  <a:pt x="58777" y="1778000"/>
                </a:lnTo>
                <a:lnTo>
                  <a:pt x="73006" y="1727200"/>
                </a:lnTo>
                <a:lnTo>
                  <a:pt x="88179" y="1689100"/>
                </a:lnTo>
                <a:lnTo>
                  <a:pt x="104293" y="1638300"/>
                </a:lnTo>
                <a:lnTo>
                  <a:pt x="121342" y="1587500"/>
                </a:lnTo>
                <a:lnTo>
                  <a:pt x="139321" y="1549400"/>
                </a:lnTo>
                <a:lnTo>
                  <a:pt x="158227" y="1498600"/>
                </a:lnTo>
                <a:lnTo>
                  <a:pt x="178054" y="1460500"/>
                </a:lnTo>
                <a:lnTo>
                  <a:pt x="198798" y="1409700"/>
                </a:lnTo>
                <a:lnTo>
                  <a:pt x="220453" y="1358900"/>
                </a:lnTo>
                <a:lnTo>
                  <a:pt x="243016" y="1320800"/>
                </a:lnTo>
                <a:lnTo>
                  <a:pt x="266481" y="1282700"/>
                </a:lnTo>
                <a:lnTo>
                  <a:pt x="290844" y="1231900"/>
                </a:lnTo>
                <a:lnTo>
                  <a:pt x="316100" y="1193800"/>
                </a:lnTo>
                <a:lnTo>
                  <a:pt x="342244" y="1143000"/>
                </a:lnTo>
                <a:lnTo>
                  <a:pt x="369272" y="1104900"/>
                </a:lnTo>
                <a:lnTo>
                  <a:pt x="397179" y="1066800"/>
                </a:lnTo>
                <a:lnTo>
                  <a:pt x="425960" y="1028700"/>
                </a:lnTo>
                <a:lnTo>
                  <a:pt x="455610" y="990600"/>
                </a:lnTo>
                <a:lnTo>
                  <a:pt x="486126" y="939800"/>
                </a:lnTo>
                <a:lnTo>
                  <a:pt x="517501" y="901700"/>
                </a:lnTo>
                <a:lnTo>
                  <a:pt x="549732" y="863600"/>
                </a:lnTo>
                <a:lnTo>
                  <a:pt x="582814" y="825500"/>
                </a:lnTo>
                <a:lnTo>
                  <a:pt x="616741" y="787400"/>
                </a:lnTo>
                <a:lnTo>
                  <a:pt x="651510" y="749300"/>
                </a:lnTo>
                <a:lnTo>
                  <a:pt x="687115" y="723900"/>
                </a:lnTo>
                <a:lnTo>
                  <a:pt x="723366" y="685800"/>
                </a:lnTo>
                <a:lnTo>
                  <a:pt x="760218" y="647700"/>
                </a:lnTo>
                <a:lnTo>
                  <a:pt x="797659" y="609600"/>
                </a:lnTo>
                <a:lnTo>
                  <a:pt x="835679" y="584200"/>
                </a:lnTo>
                <a:lnTo>
                  <a:pt x="874264" y="546100"/>
                </a:lnTo>
                <a:lnTo>
                  <a:pt x="913403" y="520700"/>
                </a:lnTo>
                <a:lnTo>
                  <a:pt x="953084" y="482600"/>
                </a:lnTo>
                <a:lnTo>
                  <a:pt x="993296" y="457200"/>
                </a:lnTo>
                <a:lnTo>
                  <a:pt x="1075264" y="406400"/>
                </a:lnTo>
                <a:lnTo>
                  <a:pt x="1116996" y="368300"/>
                </a:lnTo>
                <a:lnTo>
                  <a:pt x="1201898" y="317500"/>
                </a:lnTo>
                <a:lnTo>
                  <a:pt x="1245045" y="304800"/>
                </a:lnTo>
                <a:lnTo>
                  <a:pt x="1377123" y="228600"/>
                </a:lnTo>
                <a:lnTo>
                  <a:pt x="1421989" y="215900"/>
                </a:lnTo>
                <a:lnTo>
                  <a:pt x="1467256" y="190500"/>
                </a:lnTo>
                <a:lnTo>
                  <a:pt x="1512911" y="177800"/>
                </a:lnTo>
                <a:lnTo>
                  <a:pt x="1558944" y="152400"/>
                </a:lnTo>
                <a:lnTo>
                  <a:pt x="1605341" y="139700"/>
                </a:lnTo>
                <a:lnTo>
                  <a:pt x="1652091" y="114300"/>
                </a:lnTo>
                <a:lnTo>
                  <a:pt x="1939350" y="38100"/>
                </a:lnTo>
                <a:lnTo>
                  <a:pt x="2937634" y="38100"/>
                </a:lnTo>
                <a:lnTo>
                  <a:pt x="3224892" y="114300"/>
                </a:lnTo>
                <a:lnTo>
                  <a:pt x="3271642" y="139700"/>
                </a:lnTo>
                <a:lnTo>
                  <a:pt x="2338007" y="139700"/>
                </a:lnTo>
                <a:lnTo>
                  <a:pt x="2288037" y="152400"/>
                </a:lnTo>
                <a:lnTo>
                  <a:pt x="2188709" y="152400"/>
                </a:lnTo>
                <a:lnTo>
                  <a:pt x="2139376" y="165100"/>
                </a:lnTo>
                <a:lnTo>
                  <a:pt x="2090281" y="165100"/>
                </a:lnTo>
                <a:lnTo>
                  <a:pt x="1992856" y="190500"/>
                </a:lnTo>
                <a:lnTo>
                  <a:pt x="1944553" y="190500"/>
                </a:lnTo>
                <a:lnTo>
                  <a:pt x="1707635" y="254000"/>
                </a:lnTo>
                <a:lnTo>
                  <a:pt x="1661262" y="279400"/>
                </a:lnTo>
                <a:lnTo>
                  <a:pt x="1569629" y="304800"/>
                </a:lnTo>
                <a:lnTo>
                  <a:pt x="1524396" y="330200"/>
                </a:lnTo>
                <a:lnTo>
                  <a:pt x="1479568" y="342900"/>
                </a:lnTo>
                <a:lnTo>
                  <a:pt x="1391181" y="393700"/>
                </a:lnTo>
                <a:lnTo>
                  <a:pt x="1347648" y="406400"/>
                </a:lnTo>
                <a:lnTo>
                  <a:pt x="1261965" y="457200"/>
                </a:lnTo>
                <a:lnTo>
                  <a:pt x="1178215" y="508000"/>
                </a:lnTo>
                <a:lnTo>
                  <a:pt x="1137097" y="533400"/>
                </a:lnTo>
                <a:lnTo>
                  <a:pt x="1096500" y="571500"/>
                </a:lnTo>
                <a:lnTo>
                  <a:pt x="1016924" y="622300"/>
                </a:lnTo>
                <a:lnTo>
                  <a:pt x="977970" y="660400"/>
                </a:lnTo>
                <a:lnTo>
                  <a:pt x="939590" y="685800"/>
                </a:lnTo>
                <a:lnTo>
                  <a:pt x="901796" y="723900"/>
                </a:lnTo>
                <a:lnTo>
                  <a:pt x="864600" y="749300"/>
                </a:lnTo>
                <a:lnTo>
                  <a:pt x="828017" y="787400"/>
                </a:lnTo>
                <a:lnTo>
                  <a:pt x="792059" y="825500"/>
                </a:lnTo>
                <a:lnTo>
                  <a:pt x="756851" y="863600"/>
                </a:lnTo>
                <a:lnTo>
                  <a:pt x="722511" y="901700"/>
                </a:lnTo>
                <a:lnTo>
                  <a:pt x="689045" y="939800"/>
                </a:lnTo>
                <a:lnTo>
                  <a:pt x="656459" y="977900"/>
                </a:lnTo>
                <a:lnTo>
                  <a:pt x="624758" y="1016000"/>
                </a:lnTo>
                <a:lnTo>
                  <a:pt x="593948" y="1054100"/>
                </a:lnTo>
                <a:lnTo>
                  <a:pt x="564034" y="1092200"/>
                </a:lnTo>
                <a:lnTo>
                  <a:pt x="535020" y="1130300"/>
                </a:lnTo>
                <a:lnTo>
                  <a:pt x="506914" y="1168400"/>
                </a:lnTo>
                <a:lnTo>
                  <a:pt x="479719" y="1206500"/>
                </a:lnTo>
                <a:lnTo>
                  <a:pt x="453442" y="1257300"/>
                </a:lnTo>
                <a:lnTo>
                  <a:pt x="428087" y="1295400"/>
                </a:lnTo>
                <a:lnTo>
                  <a:pt x="403661" y="1333500"/>
                </a:lnTo>
                <a:lnTo>
                  <a:pt x="380169" y="1384300"/>
                </a:lnTo>
                <a:lnTo>
                  <a:pt x="357615" y="1422400"/>
                </a:lnTo>
                <a:lnTo>
                  <a:pt x="336006" y="1473200"/>
                </a:lnTo>
                <a:lnTo>
                  <a:pt x="315347" y="1511300"/>
                </a:lnTo>
                <a:lnTo>
                  <a:pt x="295642" y="1562100"/>
                </a:lnTo>
                <a:lnTo>
                  <a:pt x="276899" y="1600200"/>
                </a:lnTo>
                <a:lnTo>
                  <a:pt x="259121" y="1651000"/>
                </a:lnTo>
                <a:lnTo>
                  <a:pt x="242315" y="1689100"/>
                </a:lnTo>
                <a:lnTo>
                  <a:pt x="226485" y="1739900"/>
                </a:lnTo>
                <a:lnTo>
                  <a:pt x="211638" y="1790700"/>
                </a:lnTo>
                <a:lnTo>
                  <a:pt x="197778" y="1828800"/>
                </a:lnTo>
                <a:lnTo>
                  <a:pt x="184912" y="1879600"/>
                </a:lnTo>
                <a:lnTo>
                  <a:pt x="173043" y="1930400"/>
                </a:lnTo>
                <a:lnTo>
                  <a:pt x="162178" y="1981200"/>
                </a:lnTo>
                <a:lnTo>
                  <a:pt x="152323" y="2019300"/>
                </a:lnTo>
                <a:lnTo>
                  <a:pt x="151079" y="2032000"/>
                </a:lnTo>
                <a:close/>
              </a:path>
              <a:path w="4877434" h="2032000">
                <a:moveTo>
                  <a:pt x="4876963" y="2032000"/>
                </a:moveTo>
                <a:lnTo>
                  <a:pt x="4725905" y="2032000"/>
                </a:lnTo>
                <a:lnTo>
                  <a:pt x="4724661" y="2019300"/>
                </a:lnTo>
                <a:lnTo>
                  <a:pt x="4714805" y="1981200"/>
                </a:lnTo>
                <a:lnTo>
                  <a:pt x="4703940" y="1930400"/>
                </a:lnTo>
                <a:lnTo>
                  <a:pt x="4692072" y="1879600"/>
                </a:lnTo>
                <a:lnTo>
                  <a:pt x="4679205" y="1828800"/>
                </a:lnTo>
                <a:lnTo>
                  <a:pt x="4665345" y="1790700"/>
                </a:lnTo>
                <a:lnTo>
                  <a:pt x="4650498" y="1739900"/>
                </a:lnTo>
                <a:lnTo>
                  <a:pt x="4634668" y="1689100"/>
                </a:lnTo>
                <a:lnTo>
                  <a:pt x="4617862" y="1651000"/>
                </a:lnTo>
                <a:lnTo>
                  <a:pt x="4600085" y="1600200"/>
                </a:lnTo>
                <a:lnTo>
                  <a:pt x="4581341" y="1562100"/>
                </a:lnTo>
                <a:lnTo>
                  <a:pt x="4561637" y="1511300"/>
                </a:lnTo>
                <a:lnTo>
                  <a:pt x="4540977" y="1473200"/>
                </a:lnTo>
                <a:lnTo>
                  <a:pt x="4519368" y="1422400"/>
                </a:lnTo>
                <a:lnTo>
                  <a:pt x="4496815" y="1384300"/>
                </a:lnTo>
                <a:lnTo>
                  <a:pt x="4473322" y="1333500"/>
                </a:lnTo>
                <a:lnTo>
                  <a:pt x="4448896" y="1295400"/>
                </a:lnTo>
                <a:lnTo>
                  <a:pt x="4423542" y="1257300"/>
                </a:lnTo>
                <a:lnTo>
                  <a:pt x="4397264" y="1206500"/>
                </a:lnTo>
                <a:lnTo>
                  <a:pt x="4370070" y="1168400"/>
                </a:lnTo>
                <a:lnTo>
                  <a:pt x="4341963" y="1130300"/>
                </a:lnTo>
                <a:lnTo>
                  <a:pt x="4312950" y="1092200"/>
                </a:lnTo>
                <a:lnTo>
                  <a:pt x="4283035" y="1054100"/>
                </a:lnTo>
                <a:lnTo>
                  <a:pt x="4252225" y="1016000"/>
                </a:lnTo>
                <a:lnTo>
                  <a:pt x="4220524" y="977900"/>
                </a:lnTo>
                <a:lnTo>
                  <a:pt x="4187938" y="939800"/>
                </a:lnTo>
                <a:lnTo>
                  <a:pt x="4154473" y="901700"/>
                </a:lnTo>
                <a:lnTo>
                  <a:pt x="4120133" y="863600"/>
                </a:lnTo>
                <a:lnTo>
                  <a:pt x="4084924" y="825500"/>
                </a:lnTo>
                <a:lnTo>
                  <a:pt x="4048966" y="787400"/>
                </a:lnTo>
                <a:lnTo>
                  <a:pt x="4012383" y="749300"/>
                </a:lnTo>
                <a:lnTo>
                  <a:pt x="3975188" y="723900"/>
                </a:lnTo>
                <a:lnTo>
                  <a:pt x="3937394" y="685800"/>
                </a:lnTo>
                <a:lnTo>
                  <a:pt x="3899013" y="660400"/>
                </a:lnTo>
                <a:lnTo>
                  <a:pt x="3860059" y="622300"/>
                </a:lnTo>
                <a:lnTo>
                  <a:pt x="3780483" y="571500"/>
                </a:lnTo>
                <a:lnTo>
                  <a:pt x="3739886" y="533400"/>
                </a:lnTo>
                <a:lnTo>
                  <a:pt x="3698768" y="508000"/>
                </a:lnTo>
                <a:lnTo>
                  <a:pt x="3615018" y="457200"/>
                </a:lnTo>
                <a:lnTo>
                  <a:pt x="3529336" y="406400"/>
                </a:lnTo>
                <a:lnTo>
                  <a:pt x="3485802" y="393700"/>
                </a:lnTo>
                <a:lnTo>
                  <a:pt x="3397415" y="342900"/>
                </a:lnTo>
                <a:lnTo>
                  <a:pt x="3352587" y="330200"/>
                </a:lnTo>
                <a:lnTo>
                  <a:pt x="3307354" y="304800"/>
                </a:lnTo>
                <a:lnTo>
                  <a:pt x="3215722" y="279400"/>
                </a:lnTo>
                <a:lnTo>
                  <a:pt x="3169349" y="254000"/>
                </a:lnTo>
                <a:lnTo>
                  <a:pt x="2932431" y="190500"/>
                </a:lnTo>
                <a:lnTo>
                  <a:pt x="2884127" y="190500"/>
                </a:lnTo>
                <a:lnTo>
                  <a:pt x="2786702" y="165100"/>
                </a:lnTo>
                <a:lnTo>
                  <a:pt x="2737607" y="165100"/>
                </a:lnTo>
                <a:lnTo>
                  <a:pt x="2688274" y="152400"/>
                </a:lnTo>
                <a:lnTo>
                  <a:pt x="2588946" y="152400"/>
                </a:lnTo>
                <a:lnTo>
                  <a:pt x="2538977" y="139700"/>
                </a:lnTo>
                <a:lnTo>
                  <a:pt x="3271642" y="139700"/>
                </a:lnTo>
                <a:lnTo>
                  <a:pt x="3318040" y="152400"/>
                </a:lnTo>
                <a:lnTo>
                  <a:pt x="3364072" y="177800"/>
                </a:lnTo>
                <a:lnTo>
                  <a:pt x="3409727" y="190500"/>
                </a:lnTo>
                <a:lnTo>
                  <a:pt x="3454994" y="215900"/>
                </a:lnTo>
                <a:lnTo>
                  <a:pt x="3499861" y="228600"/>
                </a:lnTo>
                <a:lnTo>
                  <a:pt x="3631939" y="304800"/>
                </a:lnTo>
                <a:lnTo>
                  <a:pt x="3675085" y="317500"/>
                </a:lnTo>
                <a:lnTo>
                  <a:pt x="3759987" y="368300"/>
                </a:lnTo>
                <a:lnTo>
                  <a:pt x="3801720" y="406400"/>
                </a:lnTo>
                <a:lnTo>
                  <a:pt x="3883687" y="457200"/>
                </a:lnTo>
                <a:lnTo>
                  <a:pt x="3923899" y="482600"/>
                </a:lnTo>
                <a:lnTo>
                  <a:pt x="3963581" y="520700"/>
                </a:lnTo>
                <a:lnTo>
                  <a:pt x="4002720" y="546100"/>
                </a:lnTo>
                <a:lnTo>
                  <a:pt x="4041305" y="584200"/>
                </a:lnTo>
                <a:lnTo>
                  <a:pt x="4079324" y="609600"/>
                </a:lnTo>
                <a:lnTo>
                  <a:pt x="4116765" y="647700"/>
                </a:lnTo>
                <a:lnTo>
                  <a:pt x="4153617" y="685800"/>
                </a:lnTo>
                <a:lnTo>
                  <a:pt x="4189868" y="723900"/>
                </a:lnTo>
                <a:lnTo>
                  <a:pt x="4225473" y="762000"/>
                </a:lnTo>
                <a:lnTo>
                  <a:pt x="4260242" y="787400"/>
                </a:lnTo>
                <a:lnTo>
                  <a:pt x="4294170" y="825500"/>
                </a:lnTo>
                <a:lnTo>
                  <a:pt x="4327251" y="863600"/>
                </a:lnTo>
                <a:lnTo>
                  <a:pt x="4359482" y="901700"/>
                </a:lnTo>
                <a:lnTo>
                  <a:pt x="4390858" y="939800"/>
                </a:lnTo>
                <a:lnTo>
                  <a:pt x="4421373" y="990600"/>
                </a:lnTo>
                <a:lnTo>
                  <a:pt x="4451023" y="1028700"/>
                </a:lnTo>
                <a:lnTo>
                  <a:pt x="4479805" y="1066800"/>
                </a:lnTo>
                <a:lnTo>
                  <a:pt x="4507711" y="1104900"/>
                </a:lnTo>
                <a:lnTo>
                  <a:pt x="4534739" y="1155700"/>
                </a:lnTo>
                <a:lnTo>
                  <a:pt x="4560883" y="1193800"/>
                </a:lnTo>
                <a:lnTo>
                  <a:pt x="4586139" y="1231900"/>
                </a:lnTo>
                <a:lnTo>
                  <a:pt x="4610502" y="1282700"/>
                </a:lnTo>
                <a:lnTo>
                  <a:pt x="4633967" y="1320800"/>
                </a:lnTo>
                <a:lnTo>
                  <a:pt x="4656530" y="1371600"/>
                </a:lnTo>
                <a:lnTo>
                  <a:pt x="4678185" y="1409700"/>
                </a:lnTo>
                <a:lnTo>
                  <a:pt x="4698929" y="1460500"/>
                </a:lnTo>
                <a:lnTo>
                  <a:pt x="4718756" y="1498600"/>
                </a:lnTo>
                <a:lnTo>
                  <a:pt x="4737662" y="1549400"/>
                </a:lnTo>
                <a:lnTo>
                  <a:pt x="4755641" y="1587500"/>
                </a:lnTo>
                <a:lnTo>
                  <a:pt x="4772690" y="1638300"/>
                </a:lnTo>
                <a:lnTo>
                  <a:pt x="4788804" y="1689100"/>
                </a:lnTo>
                <a:lnTo>
                  <a:pt x="4803978" y="1727200"/>
                </a:lnTo>
                <a:lnTo>
                  <a:pt x="4818206" y="1778000"/>
                </a:lnTo>
                <a:lnTo>
                  <a:pt x="4831485" y="1828800"/>
                </a:lnTo>
                <a:lnTo>
                  <a:pt x="4843810" y="1879600"/>
                </a:lnTo>
                <a:lnTo>
                  <a:pt x="4855176" y="1917700"/>
                </a:lnTo>
                <a:lnTo>
                  <a:pt x="4865578" y="1968500"/>
                </a:lnTo>
                <a:lnTo>
                  <a:pt x="4875012" y="2019300"/>
                </a:lnTo>
                <a:lnTo>
                  <a:pt x="4876963" y="2032000"/>
                </a:lnTo>
                <a:close/>
              </a:path>
            </a:pathLst>
          </a:custGeom>
          <a:solidFill>
            <a:srgbClr val="BEDA00"/>
          </a:solidFill>
        </p:spPr>
        <p:txBody>
          <a:bodyPr wrap="square" lIns="0" tIns="0" rIns="0" bIns="0" rtlCol="0"/>
          <a:lstStyle/>
          <a:p>
            <a:endParaRPr/>
          </a:p>
        </p:txBody>
      </p:sp>
      <p:sp>
        <p:nvSpPr>
          <p:cNvPr id="12" name="object 12"/>
          <p:cNvSpPr/>
          <p:nvPr/>
        </p:nvSpPr>
        <p:spPr>
          <a:xfrm>
            <a:off x="7362812" y="0"/>
            <a:ext cx="4785995" cy="1841500"/>
          </a:xfrm>
          <a:custGeom>
            <a:avLst/>
            <a:gdLst/>
            <a:ahLst/>
            <a:cxnLst/>
            <a:rect l="l" t="t" r="r" b="b"/>
            <a:pathLst>
              <a:path w="4785995" h="1841500">
                <a:moveTo>
                  <a:pt x="2843243" y="1803400"/>
                </a:moveTo>
                <a:lnTo>
                  <a:pt x="1942744" y="1803400"/>
                </a:lnTo>
                <a:lnTo>
                  <a:pt x="1559843" y="1701800"/>
                </a:lnTo>
                <a:lnTo>
                  <a:pt x="1513445" y="1676400"/>
                </a:lnTo>
                <a:lnTo>
                  <a:pt x="1467413" y="1663700"/>
                </a:lnTo>
                <a:lnTo>
                  <a:pt x="1421758" y="1638300"/>
                </a:lnTo>
                <a:lnTo>
                  <a:pt x="1376491" y="1625600"/>
                </a:lnTo>
                <a:lnTo>
                  <a:pt x="1287170" y="1574800"/>
                </a:lnTo>
                <a:lnTo>
                  <a:pt x="1243140" y="1562100"/>
                </a:lnTo>
                <a:lnTo>
                  <a:pt x="1113713" y="1485900"/>
                </a:lnTo>
                <a:lnTo>
                  <a:pt x="1029765" y="1435100"/>
                </a:lnTo>
                <a:lnTo>
                  <a:pt x="988528" y="1397000"/>
                </a:lnTo>
                <a:lnTo>
                  <a:pt x="907586" y="1346200"/>
                </a:lnTo>
                <a:lnTo>
                  <a:pt x="867904" y="1308100"/>
                </a:lnTo>
                <a:lnTo>
                  <a:pt x="828765" y="1282700"/>
                </a:lnTo>
                <a:lnTo>
                  <a:pt x="790180" y="1244600"/>
                </a:lnTo>
                <a:lnTo>
                  <a:pt x="752161" y="1219200"/>
                </a:lnTo>
                <a:lnTo>
                  <a:pt x="714720" y="1181100"/>
                </a:lnTo>
                <a:lnTo>
                  <a:pt x="677868" y="1143000"/>
                </a:lnTo>
                <a:lnTo>
                  <a:pt x="641617" y="1117600"/>
                </a:lnTo>
                <a:lnTo>
                  <a:pt x="606012" y="1079500"/>
                </a:lnTo>
                <a:lnTo>
                  <a:pt x="571243" y="1041400"/>
                </a:lnTo>
                <a:lnTo>
                  <a:pt x="537315" y="1003300"/>
                </a:lnTo>
                <a:lnTo>
                  <a:pt x="504234" y="965200"/>
                </a:lnTo>
                <a:lnTo>
                  <a:pt x="472003" y="927100"/>
                </a:lnTo>
                <a:lnTo>
                  <a:pt x="440627" y="889000"/>
                </a:lnTo>
                <a:lnTo>
                  <a:pt x="410112" y="850900"/>
                </a:lnTo>
                <a:lnTo>
                  <a:pt x="380461" y="812800"/>
                </a:lnTo>
                <a:lnTo>
                  <a:pt x="351680" y="762000"/>
                </a:lnTo>
                <a:lnTo>
                  <a:pt x="323774" y="723900"/>
                </a:lnTo>
                <a:lnTo>
                  <a:pt x="296746" y="685800"/>
                </a:lnTo>
                <a:lnTo>
                  <a:pt x="270601" y="635000"/>
                </a:lnTo>
                <a:lnTo>
                  <a:pt x="245345" y="596900"/>
                </a:lnTo>
                <a:lnTo>
                  <a:pt x="220983" y="558800"/>
                </a:lnTo>
                <a:lnTo>
                  <a:pt x="197518" y="508000"/>
                </a:lnTo>
                <a:lnTo>
                  <a:pt x="174955" y="469900"/>
                </a:lnTo>
                <a:lnTo>
                  <a:pt x="153299" y="419100"/>
                </a:lnTo>
                <a:lnTo>
                  <a:pt x="132556" y="381000"/>
                </a:lnTo>
                <a:lnTo>
                  <a:pt x="112729" y="330200"/>
                </a:lnTo>
                <a:lnTo>
                  <a:pt x="93823" y="292100"/>
                </a:lnTo>
                <a:lnTo>
                  <a:pt x="75843" y="241300"/>
                </a:lnTo>
                <a:lnTo>
                  <a:pt x="58794" y="190500"/>
                </a:lnTo>
                <a:lnTo>
                  <a:pt x="42681" y="152400"/>
                </a:lnTo>
                <a:lnTo>
                  <a:pt x="27507" y="101600"/>
                </a:lnTo>
                <a:lnTo>
                  <a:pt x="13279" y="50800"/>
                </a:lnTo>
                <a:lnTo>
                  <a:pt x="0" y="0"/>
                </a:lnTo>
                <a:lnTo>
                  <a:pt x="152280" y="0"/>
                </a:lnTo>
                <a:lnTo>
                  <a:pt x="166140" y="50800"/>
                </a:lnTo>
                <a:lnTo>
                  <a:pt x="180987" y="88900"/>
                </a:lnTo>
                <a:lnTo>
                  <a:pt x="196817" y="139700"/>
                </a:lnTo>
                <a:lnTo>
                  <a:pt x="213623" y="190500"/>
                </a:lnTo>
                <a:lnTo>
                  <a:pt x="231401" y="228600"/>
                </a:lnTo>
                <a:lnTo>
                  <a:pt x="250144" y="279400"/>
                </a:lnTo>
                <a:lnTo>
                  <a:pt x="269848" y="317500"/>
                </a:lnTo>
                <a:lnTo>
                  <a:pt x="290508" y="368300"/>
                </a:lnTo>
                <a:lnTo>
                  <a:pt x="312117" y="406400"/>
                </a:lnTo>
                <a:lnTo>
                  <a:pt x="334670" y="457200"/>
                </a:lnTo>
                <a:lnTo>
                  <a:pt x="358163" y="495300"/>
                </a:lnTo>
                <a:lnTo>
                  <a:pt x="382589" y="533400"/>
                </a:lnTo>
                <a:lnTo>
                  <a:pt x="407944" y="584200"/>
                </a:lnTo>
                <a:lnTo>
                  <a:pt x="434221" y="622300"/>
                </a:lnTo>
                <a:lnTo>
                  <a:pt x="461415" y="660400"/>
                </a:lnTo>
                <a:lnTo>
                  <a:pt x="489522" y="698500"/>
                </a:lnTo>
                <a:lnTo>
                  <a:pt x="518535" y="749300"/>
                </a:lnTo>
                <a:lnTo>
                  <a:pt x="548450" y="787400"/>
                </a:lnTo>
                <a:lnTo>
                  <a:pt x="579260" y="825500"/>
                </a:lnTo>
                <a:lnTo>
                  <a:pt x="610961" y="863600"/>
                </a:lnTo>
                <a:lnTo>
                  <a:pt x="643547" y="901700"/>
                </a:lnTo>
                <a:lnTo>
                  <a:pt x="677013" y="939800"/>
                </a:lnTo>
                <a:lnTo>
                  <a:pt x="711352" y="977900"/>
                </a:lnTo>
                <a:lnTo>
                  <a:pt x="746561" y="1003300"/>
                </a:lnTo>
                <a:lnTo>
                  <a:pt x="782519" y="1041400"/>
                </a:lnTo>
                <a:lnTo>
                  <a:pt x="819102" y="1079500"/>
                </a:lnTo>
                <a:lnTo>
                  <a:pt x="856297" y="1117600"/>
                </a:lnTo>
                <a:lnTo>
                  <a:pt x="894092" y="1143000"/>
                </a:lnTo>
                <a:lnTo>
                  <a:pt x="932472" y="1181100"/>
                </a:lnTo>
                <a:lnTo>
                  <a:pt x="1010940" y="1231900"/>
                </a:lnTo>
                <a:lnTo>
                  <a:pt x="1051002" y="1270000"/>
                </a:lnTo>
                <a:lnTo>
                  <a:pt x="1132717" y="1320800"/>
                </a:lnTo>
                <a:lnTo>
                  <a:pt x="1216467" y="1371600"/>
                </a:lnTo>
                <a:lnTo>
                  <a:pt x="1345683" y="1447800"/>
                </a:lnTo>
                <a:lnTo>
                  <a:pt x="1389661" y="1460500"/>
                </a:lnTo>
                <a:lnTo>
                  <a:pt x="1434070" y="1485900"/>
                </a:lnTo>
                <a:lnTo>
                  <a:pt x="1478898" y="1498600"/>
                </a:lnTo>
                <a:lnTo>
                  <a:pt x="1524131" y="1524000"/>
                </a:lnTo>
                <a:lnTo>
                  <a:pt x="1569758" y="1536700"/>
                </a:lnTo>
                <a:lnTo>
                  <a:pt x="1615764" y="1562100"/>
                </a:lnTo>
                <a:lnTo>
                  <a:pt x="1947358" y="1651000"/>
                </a:lnTo>
                <a:lnTo>
                  <a:pt x="1995939" y="1651000"/>
                </a:lnTo>
                <a:lnTo>
                  <a:pt x="2093878" y="1676400"/>
                </a:lnTo>
                <a:lnTo>
                  <a:pt x="2192769" y="1676400"/>
                </a:lnTo>
                <a:lnTo>
                  <a:pt x="2242539" y="1689100"/>
                </a:lnTo>
                <a:lnTo>
                  <a:pt x="3249343" y="1689100"/>
                </a:lnTo>
                <a:lnTo>
                  <a:pt x="3226144" y="1701800"/>
                </a:lnTo>
                <a:lnTo>
                  <a:pt x="2843243" y="1803400"/>
                </a:lnTo>
                <a:close/>
              </a:path>
              <a:path w="4785995" h="1841500">
                <a:moveTo>
                  <a:pt x="3249343" y="1689100"/>
                </a:moveTo>
                <a:lnTo>
                  <a:pt x="2543448" y="1689100"/>
                </a:lnTo>
                <a:lnTo>
                  <a:pt x="2593218" y="1676400"/>
                </a:lnTo>
                <a:lnTo>
                  <a:pt x="2692109" y="1676400"/>
                </a:lnTo>
                <a:lnTo>
                  <a:pt x="2790048" y="1651000"/>
                </a:lnTo>
                <a:lnTo>
                  <a:pt x="2838629" y="1651000"/>
                </a:lnTo>
                <a:lnTo>
                  <a:pt x="3170223" y="1562100"/>
                </a:lnTo>
                <a:lnTo>
                  <a:pt x="3216230" y="1536700"/>
                </a:lnTo>
                <a:lnTo>
                  <a:pt x="3261856" y="1524000"/>
                </a:lnTo>
                <a:lnTo>
                  <a:pt x="3307089" y="1498600"/>
                </a:lnTo>
                <a:lnTo>
                  <a:pt x="3351917" y="1485900"/>
                </a:lnTo>
                <a:lnTo>
                  <a:pt x="3396326" y="1460500"/>
                </a:lnTo>
                <a:lnTo>
                  <a:pt x="3440304" y="1447800"/>
                </a:lnTo>
                <a:lnTo>
                  <a:pt x="3569520" y="1371600"/>
                </a:lnTo>
                <a:lnTo>
                  <a:pt x="3653270" y="1320800"/>
                </a:lnTo>
                <a:lnTo>
                  <a:pt x="3734985" y="1270000"/>
                </a:lnTo>
                <a:lnTo>
                  <a:pt x="3775047" y="1231900"/>
                </a:lnTo>
                <a:lnTo>
                  <a:pt x="3853515" y="1181100"/>
                </a:lnTo>
                <a:lnTo>
                  <a:pt x="3891895" y="1143000"/>
                </a:lnTo>
                <a:lnTo>
                  <a:pt x="3929690" y="1117600"/>
                </a:lnTo>
                <a:lnTo>
                  <a:pt x="3966885" y="1079500"/>
                </a:lnTo>
                <a:lnTo>
                  <a:pt x="4003468" y="1041400"/>
                </a:lnTo>
                <a:lnTo>
                  <a:pt x="4039426" y="1003300"/>
                </a:lnTo>
                <a:lnTo>
                  <a:pt x="4074635" y="977900"/>
                </a:lnTo>
                <a:lnTo>
                  <a:pt x="4108974" y="939800"/>
                </a:lnTo>
                <a:lnTo>
                  <a:pt x="4142440" y="901700"/>
                </a:lnTo>
                <a:lnTo>
                  <a:pt x="4175026" y="863600"/>
                </a:lnTo>
                <a:lnTo>
                  <a:pt x="4206727" y="825500"/>
                </a:lnTo>
                <a:lnTo>
                  <a:pt x="4237537" y="787400"/>
                </a:lnTo>
                <a:lnTo>
                  <a:pt x="4267452" y="749300"/>
                </a:lnTo>
                <a:lnTo>
                  <a:pt x="4296465" y="698500"/>
                </a:lnTo>
                <a:lnTo>
                  <a:pt x="4324572" y="660400"/>
                </a:lnTo>
                <a:lnTo>
                  <a:pt x="4351766" y="622300"/>
                </a:lnTo>
                <a:lnTo>
                  <a:pt x="4378043" y="584200"/>
                </a:lnTo>
                <a:lnTo>
                  <a:pt x="4403398" y="533400"/>
                </a:lnTo>
                <a:lnTo>
                  <a:pt x="4427824" y="495300"/>
                </a:lnTo>
                <a:lnTo>
                  <a:pt x="4451316" y="457200"/>
                </a:lnTo>
                <a:lnTo>
                  <a:pt x="4473870" y="406400"/>
                </a:lnTo>
                <a:lnTo>
                  <a:pt x="4495479" y="368300"/>
                </a:lnTo>
                <a:lnTo>
                  <a:pt x="4516139" y="317500"/>
                </a:lnTo>
                <a:lnTo>
                  <a:pt x="4535843" y="279400"/>
                </a:lnTo>
                <a:lnTo>
                  <a:pt x="4554586" y="228600"/>
                </a:lnTo>
                <a:lnTo>
                  <a:pt x="4572364" y="190500"/>
                </a:lnTo>
                <a:lnTo>
                  <a:pt x="4589170" y="139700"/>
                </a:lnTo>
                <a:lnTo>
                  <a:pt x="4605000" y="88900"/>
                </a:lnTo>
                <a:lnTo>
                  <a:pt x="4619847" y="50800"/>
                </a:lnTo>
                <a:lnTo>
                  <a:pt x="4633707" y="0"/>
                </a:lnTo>
                <a:lnTo>
                  <a:pt x="4785987" y="0"/>
                </a:lnTo>
                <a:lnTo>
                  <a:pt x="4772708" y="50800"/>
                </a:lnTo>
                <a:lnTo>
                  <a:pt x="4758479" y="101600"/>
                </a:lnTo>
                <a:lnTo>
                  <a:pt x="4743306" y="152400"/>
                </a:lnTo>
                <a:lnTo>
                  <a:pt x="4727192" y="190500"/>
                </a:lnTo>
                <a:lnTo>
                  <a:pt x="4710143" y="241300"/>
                </a:lnTo>
                <a:lnTo>
                  <a:pt x="4692163" y="292100"/>
                </a:lnTo>
                <a:lnTo>
                  <a:pt x="4673258" y="330200"/>
                </a:lnTo>
                <a:lnTo>
                  <a:pt x="4653431" y="381000"/>
                </a:lnTo>
                <a:lnTo>
                  <a:pt x="4632687" y="419100"/>
                </a:lnTo>
                <a:lnTo>
                  <a:pt x="4611032" y="469900"/>
                </a:lnTo>
                <a:lnTo>
                  <a:pt x="4588469" y="508000"/>
                </a:lnTo>
                <a:lnTo>
                  <a:pt x="4565004" y="558800"/>
                </a:lnTo>
                <a:lnTo>
                  <a:pt x="4540641" y="596900"/>
                </a:lnTo>
                <a:lnTo>
                  <a:pt x="4515385" y="635000"/>
                </a:lnTo>
                <a:lnTo>
                  <a:pt x="4489241" y="685800"/>
                </a:lnTo>
                <a:lnTo>
                  <a:pt x="4462213" y="723900"/>
                </a:lnTo>
                <a:lnTo>
                  <a:pt x="4434306" y="762000"/>
                </a:lnTo>
                <a:lnTo>
                  <a:pt x="4405525" y="812800"/>
                </a:lnTo>
                <a:lnTo>
                  <a:pt x="4375875" y="850900"/>
                </a:lnTo>
                <a:lnTo>
                  <a:pt x="4345359" y="889000"/>
                </a:lnTo>
                <a:lnTo>
                  <a:pt x="4313984" y="927100"/>
                </a:lnTo>
                <a:lnTo>
                  <a:pt x="4281753" y="965200"/>
                </a:lnTo>
                <a:lnTo>
                  <a:pt x="4248671" y="1003300"/>
                </a:lnTo>
                <a:lnTo>
                  <a:pt x="4214744" y="1041400"/>
                </a:lnTo>
                <a:lnTo>
                  <a:pt x="4179975" y="1079500"/>
                </a:lnTo>
                <a:lnTo>
                  <a:pt x="4144370" y="1117600"/>
                </a:lnTo>
                <a:lnTo>
                  <a:pt x="4108119" y="1143000"/>
                </a:lnTo>
                <a:lnTo>
                  <a:pt x="4071267" y="1181100"/>
                </a:lnTo>
                <a:lnTo>
                  <a:pt x="4033826" y="1219200"/>
                </a:lnTo>
                <a:lnTo>
                  <a:pt x="3995806" y="1244600"/>
                </a:lnTo>
                <a:lnTo>
                  <a:pt x="3957221" y="1282700"/>
                </a:lnTo>
                <a:lnTo>
                  <a:pt x="3918082" y="1308100"/>
                </a:lnTo>
                <a:lnTo>
                  <a:pt x="3878401" y="1346200"/>
                </a:lnTo>
                <a:lnTo>
                  <a:pt x="3797458" y="1397000"/>
                </a:lnTo>
                <a:lnTo>
                  <a:pt x="3756221" y="1435100"/>
                </a:lnTo>
                <a:lnTo>
                  <a:pt x="3672273" y="1485900"/>
                </a:lnTo>
                <a:lnTo>
                  <a:pt x="3542846" y="1562100"/>
                </a:lnTo>
                <a:lnTo>
                  <a:pt x="3498816" y="1574800"/>
                </a:lnTo>
                <a:lnTo>
                  <a:pt x="3409496" y="1625600"/>
                </a:lnTo>
                <a:lnTo>
                  <a:pt x="3364229" y="1638300"/>
                </a:lnTo>
                <a:lnTo>
                  <a:pt x="3318574" y="1663700"/>
                </a:lnTo>
                <a:lnTo>
                  <a:pt x="3272541" y="1676400"/>
                </a:lnTo>
                <a:lnTo>
                  <a:pt x="3249343" y="1689100"/>
                </a:lnTo>
                <a:close/>
              </a:path>
              <a:path w="4785995" h="1841500">
                <a:moveTo>
                  <a:pt x="2744695" y="1816100"/>
                </a:moveTo>
                <a:lnTo>
                  <a:pt x="2041292" y="1816100"/>
                </a:lnTo>
                <a:lnTo>
                  <a:pt x="1991894" y="1803400"/>
                </a:lnTo>
                <a:lnTo>
                  <a:pt x="2794092" y="1803400"/>
                </a:lnTo>
                <a:lnTo>
                  <a:pt x="2744695" y="1816100"/>
                </a:lnTo>
                <a:close/>
              </a:path>
              <a:path w="4785995" h="1841500">
                <a:moveTo>
                  <a:pt x="2645207" y="1828800"/>
                </a:moveTo>
                <a:lnTo>
                  <a:pt x="2140780" y="1828800"/>
                </a:lnTo>
                <a:lnTo>
                  <a:pt x="2090924" y="1816100"/>
                </a:lnTo>
                <a:lnTo>
                  <a:pt x="2695062" y="1816100"/>
                </a:lnTo>
                <a:lnTo>
                  <a:pt x="2645207" y="1828800"/>
                </a:lnTo>
                <a:close/>
              </a:path>
              <a:path w="4785995" h="1841500">
                <a:moveTo>
                  <a:pt x="2494418" y="1841500"/>
                </a:moveTo>
                <a:lnTo>
                  <a:pt x="2291568" y="1841500"/>
                </a:lnTo>
                <a:lnTo>
                  <a:pt x="2241114" y="1828800"/>
                </a:lnTo>
                <a:lnTo>
                  <a:pt x="2544873" y="1828800"/>
                </a:lnTo>
                <a:lnTo>
                  <a:pt x="2494418" y="1841500"/>
                </a:lnTo>
                <a:close/>
              </a:path>
            </a:pathLst>
          </a:custGeom>
          <a:solidFill>
            <a:srgbClr val="FF5800"/>
          </a:solidFill>
        </p:spPr>
        <p:txBody>
          <a:bodyPr wrap="square" lIns="0" tIns="0" rIns="0" bIns="0" rtlCol="0"/>
          <a:lstStyle/>
          <a:p>
            <a:endParaRPr/>
          </a:p>
        </p:txBody>
      </p:sp>
      <p:sp>
        <p:nvSpPr>
          <p:cNvPr id="13" name="object 2">
            <a:extLst>
              <a:ext uri="{FF2B5EF4-FFF2-40B4-BE49-F238E27FC236}">
                <a16:creationId xmlns:a16="http://schemas.microsoft.com/office/drawing/2014/main" id="{F81BB463-27DE-4B7F-8CA2-49A7E111DF2C}"/>
              </a:ext>
            </a:extLst>
          </p:cNvPr>
          <p:cNvSpPr txBox="1"/>
          <p:nvPr/>
        </p:nvSpPr>
        <p:spPr>
          <a:xfrm>
            <a:off x="1016000" y="2078495"/>
            <a:ext cx="12852400" cy="2968761"/>
          </a:xfrm>
          <a:prstGeom prst="rect">
            <a:avLst/>
          </a:prstGeom>
        </p:spPr>
        <p:txBody>
          <a:bodyPr vert="horz" wrap="square" lIns="0" tIns="16510" rIns="0" bIns="0" rtlCol="0">
            <a:spAutoFit/>
          </a:bodyPr>
          <a:lstStyle/>
          <a:p>
            <a:pPr marL="12700">
              <a:spcBef>
                <a:spcPts val="130"/>
              </a:spcBef>
            </a:pPr>
            <a:r>
              <a:rPr lang="en-GB" sz="9550" b="1" spc="-150" dirty="0">
                <a:solidFill>
                  <a:srgbClr val="F5F6F6"/>
                </a:solidFill>
                <a:latin typeface="Barlow Condensed SemiBold" panose="00000706000000000000" pitchFamily="2" charset="0"/>
                <a:cs typeface="Tahoma"/>
              </a:rPr>
              <a:t>Technology Facilitated Abuse</a:t>
            </a:r>
          </a:p>
          <a:p>
            <a:pPr marL="12700">
              <a:spcBef>
                <a:spcPts val="130"/>
              </a:spcBef>
            </a:pPr>
            <a:r>
              <a:rPr lang="en-GB" sz="9550" b="1" spc="-150" dirty="0">
                <a:solidFill>
                  <a:srgbClr val="F5F6F6"/>
                </a:solidFill>
                <a:latin typeface="Barlow Condensed SemiBold" panose="00000706000000000000" pitchFamily="2" charset="0"/>
                <a:cs typeface="Tahoma"/>
              </a:rPr>
              <a:t>&amp;Young People </a:t>
            </a:r>
            <a:endParaRPr lang="en-GB" sz="9550" spc="-150" dirty="0">
              <a:latin typeface="Barlow Condensed SemiBold" panose="00000706000000000000" pitchFamily="2" charset="0"/>
              <a:cs typeface="Tahoma"/>
            </a:endParaRPr>
          </a:p>
        </p:txBody>
      </p:sp>
      <p:sp>
        <p:nvSpPr>
          <p:cNvPr id="14" name="object 3">
            <a:extLst>
              <a:ext uri="{FF2B5EF4-FFF2-40B4-BE49-F238E27FC236}">
                <a16:creationId xmlns:a16="http://schemas.microsoft.com/office/drawing/2014/main" id="{00B6CC0B-38EC-4BC2-B0E5-B7DED1E69304}"/>
              </a:ext>
            </a:extLst>
          </p:cNvPr>
          <p:cNvSpPr txBox="1"/>
          <p:nvPr/>
        </p:nvSpPr>
        <p:spPr>
          <a:xfrm>
            <a:off x="1016000" y="5239745"/>
            <a:ext cx="16662400" cy="4548233"/>
          </a:xfrm>
          <a:prstGeom prst="rect">
            <a:avLst/>
          </a:prstGeom>
        </p:spPr>
        <p:txBody>
          <a:bodyPr vert="horz" wrap="square" lIns="0" tIns="59690" rIns="0" bIns="0" rtlCol="0">
            <a:spAutoFit/>
          </a:bodyPr>
          <a:lstStyle/>
          <a:p>
            <a:pPr marL="12700" marR="659130">
              <a:lnSpc>
                <a:spcPts val="4280"/>
              </a:lnSpc>
              <a:spcBef>
                <a:spcPts val="470"/>
              </a:spcBef>
            </a:pPr>
            <a:r>
              <a:rPr lang="en-GB" sz="2800" spc="55" dirty="0">
                <a:solidFill>
                  <a:srgbClr val="FFFFFF"/>
                </a:solidFill>
                <a:latin typeface="DM Sans" pitchFamily="2" charset="0"/>
                <a:cs typeface="Calibri"/>
              </a:rPr>
              <a:t>Written by </a:t>
            </a:r>
          </a:p>
          <a:p>
            <a:pPr marL="12700" marR="659130">
              <a:lnSpc>
                <a:spcPts val="4280"/>
              </a:lnSpc>
              <a:spcBef>
                <a:spcPts val="470"/>
              </a:spcBef>
            </a:pPr>
            <a:r>
              <a:rPr lang="en-GB" sz="2800" spc="55" dirty="0">
                <a:solidFill>
                  <a:srgbClr val="FFFFFF"/>
                </a:solidFill>
                <a:latin typeface="DM Sans" pitchFamily="2" charset="0"/>
                <a:cs typeface="Calibri"/>
              </a:rPr>
              <a:t>Clare Birch &amp; Alice Williams</a:t>
            </a:r>
          </a:p>
          <a:p>
            <a:pPr marL="12700" marR="659130">
              <a:lnSpc>
                <a:spcPts val="4280"/>
              </a:lnSpc>
              <a:spcBef>
                <a:spcPts val="470"/>
              </a:spcBef>
            </a:pPr>
            <a:r>
              <a:rPr lang="en-GB" sz="2000" spc="55" dirty="0">
                <a:solidFill>
                  <a:schemeClr val="bg1"/>
                </a:solidFill>
                <a:latin typeface="DM Sans" pitchFamily="2" charset="0"/>
                <a:cs typeface="Calibri"/>
              </a:rPr>
              <a:t>If you would like to discuss having our trainers deliver this session for your organisation, please contact </a:t>
            </a:r>
            <a:r>
              <a:rPr lang="en-GB" sz="2000" spc="55" dirty="0">
                <a:solidFill>
                  <a:schemeClr val="bg1"/>
                </a:solidFill>
                <a:latin typeface="DM Sans" pitchFamily="2" charset="0"/>
                <a:cs typeface="Calibri"/>
                <a:hlinkClick r:id="rId3">
                  <a:extLst>
                    <a:ext uri="{A12FA001-AC4F-418D-AE19-62706E023703}">
                      <ahyp:hlinkClr xmlns:ahyp="http://schemas.microsoft.com/office/drawing/2018/hyperlinkcolor" val="tx"/>
                    </a:ext>
                  </a:extLst>
                </a:hlinkClick>
              </a:rPr>
              <a:t>enquiries@1625ip.co.uk</a:t>
            </a:r>
            <a:r>
              <a:rPr lang="en-GB" sz="2000" spc="55" dirty="0">
                <a:solidFill>
                  <a:schemeClr val="bg1"/>
                </a:solidFill>
                <a:latin typeface="DM Sans" pitchFamily="2" charset="0"/>
                <a:cs typeface="Calibri"/>
              </a:rPr>
              <a:t> </a:t>
            </a:r>
          </a:p>
          <a:p>
            <a:r>
              <a:rPr lang="en-GB" sz="2000" b="0" dirty="0">
                <a:solidFill>
                  <a:schemeClr val="bg1">
                    <a:lumMod val="75000"/>
                  </a:schemeClr>
                </a:solidFill>
                <a:effectLst/>
                <a:latin typeface="Calibri" panose="020F0502020204030204" pitchFamily="34" charset="0"/>
                <a:ea typeface="Calibri" panose="020F0502020204030204" pitchFamily="34" charset="0"/>
              </a:rPr>
              <a:t>Copyright© 2025. Informing Futures is a 1625 Independent People project. 1625 Independent People is a charity and a registered society (Co-operative and Community Benefit Societies Act 2014, reg: 23964R exempt from registration with the Charity Commission). Registered office: Kingsley Hall, 59 Old Market Street, Bristol, BS2 0ER.</a:t>
            </a:r>
          </a:p>
          <a:p>
            <a:pPr algn="r"/>
            <a:endParaRPr lang="en-GB" sz="2000" b="0" dirty="0">
              <a:solidFill>
                <a:schemeClr val="bg1">
                  <a:lumMod val="75000"/>
                </a:schemeClr>
              </a:solidFill>
              <a:effectLst/>
              <a:latin typeface="Calibri" panose="020F0502020204030204" pitchFamily="34" charset="0"/>
              <a:ea typeface="Calibri" panose="020F0502020204030204" pitchFamily="34" charset="0"/>
            </a:endParaRPr>
          </a:p>
          <a:p>
            <a:r>
              <a:rPr lang="en-GB" sz="2000" b="0" dirty="0">
                <a:solidFill>
                  <a:schemeClr val="bg1">
                    <a:lumMod val="75000"/>
                  </a:schemeClr>
                </a:solidFill>
                <a:effectLst/>
                <a:latin typeface="Calibri" panose="020F0502020204030204" pitchFamily="34" charset="0"/>
                <a:ea typeface="Calibri" panose="020F0502020204030204" pitchFamily="34" charset="0"/>
              </a:rPr>
              <a:t>This resource was funded by The Quartet Community Fund and is offered free for information, educational and professional development purposes • You may not sell this work, nor may it be used as supporting content for any commercial product or service • All copies of this work must clearly display the original copyright notice and Informing Futures website address • Any on-line reproduction must also provide a link to the Informing Futures website.</a:t>
            </a:r>
          </a:p>
          <a:p>
            <a:pPr marL="12700" marR="659130">
              <a:lnSpc>
                <a:spcPts val="4280"/>
              </a:lnSpc>
              <a:spcBef>
                <a:spcPts val="470"/>
              </a:spcBef>
            </a:pPr>
            <a:endParaRPr lang="en-GB" sz="2000" dirty="0">
              <a:solidFill>
                <a:schemeClr val="bg1"/>
              </a:solidFill>
              <a:latin typeface="DM Sans" pitchFamily="2" charset="0"/>
              <a:cs typeface="Calibri"/>
            </a:endParaRPr>
          </a:p>
        </p:txBody>
      </p:sp>
      <p:pic>
        <p:nvPicPr>
          <p:cNvPr id="11" name="Picture 10" descr="Logo&#10;&#10;Description automatically generated with medium confidence">
            <a:extLst>
              <a:ext uri="{FF2B5EF4-FFF2-40B4-BE49-F238E27FC236}">
                <a16:creationId xmlns:a16="http://schemas.microsoft.com/office/drawing/2014/main" id="{FF3EA65C-4F73-41BC-8D45-2223F0602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22" y="190500"/>
            <a:ext cx="3239103" cy="1171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nge Rover Evoque P300e S 2020 4K 2 Wallpaper | HD Car Wallpapers | ID ...">
            <a:extLst>
              <a:ext uri="{FF2B5EF4-FFF2-40B4-BE49-F238E27FC236}">
                <a16:creationId xmlns:a16="http://schemas.microsoft.com/office/drawing/2014/main" id="{0095BB0F-A7A9-0F42-6C39-0A8B20E0D2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2654" y="2812887"/>
            <a:ext cx="5029200" cy="2828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99F236-8A6C-5145-AE0C-8EE21C3D1403}"/>
              </a:ext>
            </a:extLst>
          </p:cNvPr>
          <p:cNvSpPr txBox="1"/>
          <p:nvPr/>
        </p:nvSpPr>
        <p:spPr>
          <a:xfrm>
            <a:off x="1676400" y="650744"/>
            <a:ext cx="91440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is the Internet of Things? </a:t>
            </a:r>
            <a:endParaRPr lang="en-GB" sz="5400" dirty="0"/>
          </a:p>
        </p:txBody>
      </p:sp>
      <p:sp>
        <p:nvSpPr>
          <p:cNvPr id="5" name="TextBox 4">
            <a:extLst>
              <a:ext uri="{FF2B5EF4-FFF2-40B4-BE49-F238E27FC236}">
                <a16:creationId xmlns:a16="http://schemas.microsoft.com/office/drawing/2014/main" id="{6F606466-84AE-6159-1FC4-7B1D203A71D9}"/>
              </a:ext>
            </a:extLst>
          </p:cNvPr>
          <p:cNvSpPr txBox="1"/>
          <p:nvPr/>
        </p:nvSpPr>
        <p:spPr>
          <a:xfrm>
            <a:off x="1643742" y="1866900"/>
            <a:ext cx="15425057" cy="1384995"/>
          </a:xfrm>
          <a:prstGeom prst="rect">
            <a:avLst/>
          </a:prstGeom>
          <a:noFill/>
        </p:spPr>
        <p:txBody>
          <a:bodyPr wrap="square">
            <a:spAutoFit/>
          </a:bodyPr>
          <a:lstStyle/>
          <a:p>
            <a:r>
              <a:rPr lang="en-GB" sz="2800" dirty="0">
                <a:solidFill>
                  <a:schemeClr val="bg1"/>
                </a:solidFill>
                <a:latin typeface="DM Sans" pitchFamily="2" charset="0"/>
              </a:rPr>
              <a:t>The Internet of Things (IoT) is a network of physical objects embedded with sensors, software and other technologies that connect and exchange data with other devices and systems over the Internet. </a:t>
            </a:r>
          </a:p>
        </p:txBody>
      </p:sp>
      <p:pic>
        <p:nvPicPr>
          <p:cNvPr id="6" name="Picture 5">
            <a:extLst>
              <a:ext uri="{FF2B5EF4-FFF2-40B4-BE49-F238E27FC236}">
                <a16:creationId xmlns:a16="http://schemas.microsoft.com/office/drawing/2014/main" id="{FFD64E16-ADC3-652E-8490-758B946BBD90}"/>
              </a:ext>
            </a:extLst>
          </p:cNvPr>
          <p:cNvPicPr>
            <a:picLocks noChangeAspect="1"/>
          </p:cNvPicPr>
          <p:nvPr/>
        </p:nvPicPr>
        <p:blipFill>
          <a:blip r:embed="rId4"/>
          <a:stretch>
            <a:fillRect/>
          </a:stretch>
        </p:blipFill>
        <p:spPr>
          <a:xfrm>
            <a:off x="1676400" y="3724275"/>
            <a:ext cx="3201259" cy="2838450"/>
          </a:xfrm>
          <a:prstGeom prst="rect">
            <a:avLst/>
          </a:prstGeom>
        </p:spPr>
      </p:pic>
      <p:pic>
        <p:nvPicPr>
          <p:cNvPr id="7" name="Picture 6">
            <a:extLst>
              <a:ext uri="{FF2B5EF4-FFF2-40B4-BE49-F238E27FC236}">
                <a16:creationId xmlns:a16="http://schemas.microsoft.com/office/drawing/2014/main" id="{48130112-2870-CB69-A468-98B86D3E257B}"/>
              </a:ext>
            </a:extLst>
          </p:cNvPr>
          <p:cNvPicPr>
            <a:picLocks noChangeAspect="1"/>
          </p:cNvPicPr>
          <p:nvPr/>
        </p:nvPicPr>
        <p:blipFill>
          <a:blip r:embed="rId5"/>
          <a:stretch>
            <a:fillRect/>
          </a:stretch>
        </p:blipFill>
        <p:spPr>
          <a:xfrm>
            <a:off x="3505200" y="6345192"/>
            <a:ext cx="3752850" cy="2962776"/>
          </a:xfrm>
          <a:prstGeom prst="rect">
            <a:avLst/>
          </a:prstGeom>
        </p:spPr>
      </p:pic>
      <p:pic>
        <p:nvPicPr>
          <p:cNvPr id="9" name="Picture 8">
            <a:extLst>
              <a:ext uri="{FF2B5EF4-FFF2-40B4-BE49-F238E27FC236}">
                <a16:creationId xmlns:a16="http://schemas.microsoft.com/office/drawing/2014/main" id="{7CE09748-9169-5B03-C8A5-F6609D99122F}"/>
              </a:ext>
            </a:extLst>
          </p:cNvPr>
          <p:cNvPicPr>
            <a:picLocks noChangeAspect="1"/>
          </p:cNvPicPr>
          <p:nvPr/>
        </p:nvPicPr>
        <p:blipFill>
          <a:blip r:embed="rId6"/>
          <a:stretch>
            <a:fillRect/>
          </a:stretch>
        </p:blipFill>
        <p:spPr>
          <a:xfrm>
            <a:off x="15163800" y="5483430"/>
            <a:ext cx="2343150" cy="2343150"/>
          </a:xfrm>
          <a:prstGeom prst="rect">
            <a:avLst/>
          </a:prstGeom>
        </p:spPr>
      </p:pic>
      <p:pic>
        <p:nvPicPr>
          <p:cNvPr id="10" name="Graphic 9" descr="Syncing cloud outline">
            <a:extLst>
              <a:ext uri="{FF2B5EF4-FFF2-40B4-BE49-F238E27FC236}">
                <a16:creationId xmlns:a16="http://schemas.microsoft.com/office/drawing/2014/main" id="{17704398-DFA4-7109-3B29-0F71228D27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6235" y="2812887"/>
            <a:ext cx="3550326" cy="3674151"/>
          </a:xfrm>
          <a:prstGeom prst="rect">
            <a:avLst/>
          </a:prstGeom>
        </p:spPr>
      </p:pic>
      <p:pic>
        <p:nvPicPr>
          <p:cNvPr id="11" name="Picture 10">
            <a:extLst>
              <a:ext uri="{FF2B5EF4-FFF2-40B4-BE49-F238E27FC236}">
                <a16:creationId xmlns:a16="http://schemas.microsoft.com/office/drawing/2014/main" id="{ABF4E09D-3A1D-C341-3159-78F3F1B63F4B}"/>
              </a:ext>
            </a:extLst>
          </p:cNvPr>
          <p:cNvPicPr>
            <a:picLocks noChangeAspect="1"/>
          </p:cNvPicPr>
          <p:nvPr/>
        </p:nvPicPr>
        <p:blipFill>
          <a:blip r:embed="rId9"/>
          <a:stretch>
            <a:fillRect/>
          </a:stretch>
        </p:blipFill>
        <p:spPr>
          <a:xfrm>
            <a:off x="11921122" y="6656319"/>
            <a:ext cx="2447925" cy="2447925"/>
          </a:xfrm>
          <a:prstGeom prst="rect">
            <a:avLst/>
          </a:prstGeom>
        </p:spPr>
      </p:pic>
      <p:pic>
        <p:nvPicPr>
          <p:cNvPr id="12" name="Picture 11">
            <a:extLst>
              <a:ext uri="{FF2B5EF4-FFF2-40B4-BE49-F238E27FC236}">
                <a16:creationId xmlns:a16="http://schemas.microsoft.com/office/drawing/2014/main" id="{32FE629A-1076-EAB6-FB53-533F3EED4173}"/>
              </a:ext>
            </a:extLst>
          </p:cNvPr>
          <p:cNvPicPr>
            <a:picLocks noChangeAspect="1"/>
          </p:cNvPicPr>
          <p:nvPr/>
        </p:nvPicPr>
        <p:blipFill>
          <a:blip r:embed="rId10"/>
          <a:stretch>
            <a:fillRect/>
          </a:stretch>
        </p:blipFill>
        <p:spPr>
          <a:xfrm>
            <a:off x="11192671" y="3829050"/>
            <a:ext cx="1877786" cy="2628900"/>
          </a:xfrm>
          <a:prstGeom prst="rect">
            <a:avLst/>
          </a:prstGeom>
        </p:spPr>
      </p:pic>
      <p:pic>
        <p:nvPicPr>
          <p:cNvPr id="13" name="Picture 12">
            <a:extLst>
              <a:ext uri="{FF2B5EF4-FFF2-40B4-BE49-F238E27FC236}">
                <a16:creationId xmlns:a16="http://schemas.microsoft.com/office/drawing/2014/main" id="{95394B2B-ACAE-1120-2673-0331F0853D7A}"/>
              </a:ext>
            </a:extLst>
          </p:cNvPr>
          <p:cNvPicPr>
            <a:picLocks noChangeAspect="1"/>
          </p:cNvPicPr>
          <p:nvPr/>
        </p:nvPicPr>
        <p:blipFill rotWithShape="1">
          <a:blip r:embed="rId11"/>
          <a:srcRect l="18853" r="18690"/>
          <a:stretch/>
        </p:blipFill>
        <p:spPr>
          <a:xfrm>
            <a:off x="8372475" y="6973101"/>
            <a:ext cx="2447926" cy="2299395"/>
          </a:xfrm>
          <a:prstGeom prst="rect">
            <a:avLst/>
          </a:prstGeom>
        </p:spPr>
      </p:pic>
      <p:pic>
        <p:nvPicPr>
          <p:cNvPr id="3" name="Picture 2">
            <a:extLst>
              <a:ext uri="{FF2B5EF4-FFF2-40B4-BE49-F238E27FC236}">
                <a16:creationId xmlns:a16="http://schemas.microsoft.com/office/drawing/2014/main" id="{967815F7-2CCD-196A-4D1E-CD7E8FD17F51}"/>
              </a:ext>
            </a:extLst>
          </p:cNvPr>
          <p:cNvPicPr>
            <a:picLocks noChangeAspect="1"/>
          </p:cNvPicPr>
          <p:nvPr/>
        </p:nvPicPr>
        <p:blipFill>
          <a:blip r:embed="rId12"/>
          <a:stretch>
            <a:fillRect/>
          </a:stretch>
        </p:blipFill>
        <p:spPr>
          <a:xfrm>
            <a:off x="4068310" y="4417849"/>
            <a:ext cx="2447925" cy="2447925"/>
          </a:xfrm>
          <a:prstGeom prst="rect">
            <a:avLst/>
          </a:prstGeom>
        </p:spPr>
      </p:pic>
    </p:spTree>
    <p:extLst>
      <p:ext uri="{BB962C8B-B14F-4D97-AF65-F5344CB8AC3E}">
        <p14:creationId xmlns:p14="http://schemas.microsoft.com/office/powerpoint/2010/main" val="309786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randombar(horizontal)">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37EC49-F6F2-3F26-4B69-63C5300AD7AD}"/>
              </a:ext>
            </a:extLst>
          </p:cNvPr>
          <p:cNvSpPr txBox="1"/>
          <p:nvPr/>
        </p:nvSpPr>
        <p:spPr>
          <a:xfrm>
            <a:off x="951186" y="1943100"/>
            <a:ext cx="9144000" cy="3539430"/>
          </a:xfrm>
          <a:prstGeom prst="rect">
            <a:avLst/>
          </a:prstGeom>
          <a:noFill/>
        </p:spPr>
        <p:txBody>
          <a:bodyPr wrap="square">
            <a:spAutoFit/>
          </a:bodyPr>
          <a:lstStyle/>
          <a:p>
            <a:r>
              <a:rPr lang="en-GB" sz="2800" dirty="0">
                <a:solidFill>
                  <a:schemeClr val="bg1"/>
                </a:solidFill>
                <a:latin typeface="DM Sans" pitchFamily="2" charset="0"/>
              </a:rPr>
              <a:t>Lisa and Ben use an Amazon Echo to connect to their Nest thermostat, Ring doorbell, and touchpad smart lock. Ben installed all of these devices. Lisa is home alone while Ben is traveling when the lights suddenly go out. She uses a phone app to turn them back on  –  and they go out again. Feeling scared, Lisa leaves the house, hoping that the issue with the lights will be over once she returns.</a:t>
            </a:r>
          </a:p>
        </p:txBody>
      </p:sp>
      <p:sp>
        <p:nvSpPr>
          <p:cNvPr id="6" name="TextBox 5">
            <a:extLst>
              <a:ext uri="{FF2B5EF4-FFF2-40B4-BE49-F238E27FC236}">
                <a16:creationId xmlns:a16="http://schemas.microsoft.com/office/drawing/2014/main" id="{85D40241-749D-3A0F-25D3-4ED8F4F202FD}"/>
              </a:ext>
            </a:extLst>
          </p:cNvPr>
          <p:cNvSpPr txBox="1"/>
          <p:nvPr/>
        </p:nvSpPr>
        <p:spPr>
          <a:xfrm>
            <a:off x="951186" y="723900"/>
            <a:ext cx="91440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Internet of Things – Case Study </a:t>
            </a:r>
            <a:endParaRPr lang="en-GB" sz="5400" dirty="0"/>
          </a:p>
        </p:txBody>
      </p:sp>
      <p:sp>
        <p:nvSpPr>
          <p:cNvPr id="7" name="TextBox 6">
            <a:extLst>
              <a:ext uri="{FF2B5EF4-FFF2-40B4-BE49-F238E27FC236}">
                <a16:creationId xmlns:a16="http://schemas.microsoft.com/office/drawing/2014/main" id="{747D7BDB-1937-75DE-13E6-A2DDCCEF46B2}"/>
              </a:ext>
            </a:extLst>
          </p:cNvPr>
          <p:cNvSpPr txBox="1"/>
          <p:nvPr/>
        </p:nvSpPr>
        <p:spPr>
          <a:xfrm>
            <a:off x="940676" y="5931757"/>
            <a:ext cx="16574814" cy="3539430"/>
          </a:xfrm>
          <a:prstGeom prst="rect">
            <a:avLst/>
          </a:prstGeom>
          <a:noFill/>
        </p:spPr>
        <p:txBody>
          <a:bodyPr wrap="square" rtlCol="0">
            <a:spAutoFit/>
          </a:bodyPr>
          <a:lstStyle/>
          <a:p>
            <a:r>
              <a:rPr lang="en-GB" sz="2800" dirty="0">
                <a:solidFill>
                  <a:schemeClr val="bg1"/>
                </a:solidFill>
                <a:latin typeface="DM Sans" pitchFamily="2" charset="0"/>
              </a:rPr>
              <a:t>When she returns home and enters the code into the touchpad on the front door's smart lock, the buttons flash red and the door remains locked. She tries again and, still, it is locked. She calls Ben. “Are you sure you're doing the right code? 1564?” Ben asks.</a:t>
            </a:r>
          </a:p>
          <a:p>
            <a:endParaRPr lang="en-GB" sz="2800" dirty="0">
              <a:solidFill>
                <a:schemeClr val="bg1"/>
              </a:solidFill>
              <a:latin typeface="DM Sans" pitchFamily="2" charset="0"/>
            </a:endParaRPr>
          </a:p>
          <a:p>
            <a:r>
              <a:rPr lang="en-GB" sz="2800" dirty="0">
                <a:solidFill>
                  <a:schemeClr val="bg1"/>
                </a:solidFill>
                <a:latin typeface="DM Sans" pitchFamily="2" charset="0"/>
              </a:rPr>
              <a:t>Later, while making lunch, Lisa starts sweating. She looks at the Nest thermostat: it is set to 90</a:t>
            </a:r>
            <a:r>
              <a:rPr lang="en-GB" sz="2800" b="1" dirty="0">
                <a:solidFill>
                  <a:schemeClr val="bg1"/>
                </a:solidFill>
                <a:latin typeface="DM Sans" pitchFamily="2" charset="0"/>
              </a:rPr>
              <a:t>°</a:t>
            </a:r>
            <a:r>
              <a:rPr lang="en-GB" sz="2800" dirty="0">
                <a:solidFill>
                  <a:schemeClr val="bg1"/>
                </a:solidFill>
                <a:latin typeface="DM Sans" pitchFamily="2" charset="0"/>
              </a:rPr>
              <a:t>F. Suddenly, the phone rings. “Why do you have the temperature set to 90 degrees on the Nest? What the hell are you doing?” “I haven't touched it!” says Lisa. “I'm turning it down,” says Ben. “Why can't you figure out these things? It's not that hard.” He hangs up.</a:t>
            </a:r>
          </a:p>
        </p:txBody>
      </p:sp>
      <p:pic>
        <p:nvPicPr>
          <p:cNvPr id="3" name="Picture 2">
            <a:extLst>
              <a:ext uri="{FF2B5EF4-FFF2-40B4-BE49-F238E27FC236}">
                <a16:creationId xmlns:a16="http://schemas.microsoft.com/office/drawing/2014/main" id="{AA27FF59-A76B-B8E9-5402-347003992760}"/>
              </a:ext>
            </a:extLst>
          </p:cNvPr>
          <p:cNvPicPr>
            <a:picLocks noChangeAspect="1"/>
          </p:cNvPicPr>
          <p:nvPr/>
        </p:nvPicPr>
        <p:blipFill>
          <a:blip r:embed="rId3"/>
          <a:stretch>
            <a:fillRect/>
          </a:stretch>
        </p:blipFill>
        <p:spPr>
          <a:xfrm>
            <a:off x="14706600" y="861813"/>
            <a:ext cx="2444708" cy="2444708"/>
          </a:xfrm>
          <a:prstGeom prst="rect">
            <a:avLst/>
          </a:prstGeom>
        </p:spPr>
      </p:pic>
      <p:pic>
        <p:nvPicPr>
          <p:cNvPr id="5" name="Picture 4">
            <a:extLst>
              <a:ext uri="{FF2B5EF4-FFF2-40B4-BE49-F238E27FC236}">
                <a16:creationId xmlns:a16="http://schemas.microsoft.com/office/drawing/2014/main" id="{450B4FC6-6C20-8F59-B56D-9AA2E8DB7574}"/>
              </a:ext>
            </a:extLst>
          </p:cNvPr>
          <p:cNvPicPr>
            <a:picLocks noChangeAspect="1"/>
          </p:cNvPicPr>
          <p:nvPr/>
        </p:nvPicPr>
        <p:blipFill>
          <a:blip r:embed="rId4"/>
          <a:stretch>
            <a:fillRect/>
          </a:stretch>
        </p:blipFill>
        <p:spPr>
          <a:xfrm>
            <a:off x="10523162" y="868382"/>
            <a:ext cx="3755461" cy="2962913"/>
          </a:xfrm>
          <a:prstGeom prst="rect">
            <a:avLst/>
          </a:prstGeom>
        </p:spPr>
      </p:pic>
      <p:pic>
        <p:nvPicPr>
          <p:cNvPr id="8" name="Picture 7">
            <a:extLst>
              <a:ext uri="{FF2B5EF4-FFF2-40B4-BE49-F238E27FC236}">
                <a16:creationId xmlns:a16="http://schemas.microsoft.com/office/drawing/2014/main" id="{62BA59A3-C7DE-A3EB-CF03-6FDD954E6AE9}"/>
              </a:ext>
            </a:extLst>
          </p:cNvPr>
          <p:cNvPicPr>
            <a:picLocks noChangeAspect="1"/>
          </p:cNvPicPr>
          <p:nvPr/>
        </p:nvPicPr>
        <p:blipFill>
          <a:blip r:embed="rId5"/>
          <a:stretch>
            <a:fillRect/>
          </a:stretch>
        </p:blipFill>
        <p:spPr>
          <a:xfrm>
            <a:off x="12877800" y="2962275"/>
            <a:ext cx="2447925" cy="2447925"/>
          </a:xfrm>
          <a:prstGeom prst="rect">
            <a:avLst/>
          </a:prstGeom>
        </p:spPr>
      </p:pic>
    </p:spTree>
    <p:extLst>
      <p:ext uri="{BB962C8B-B14F-4D97-AF65-F5344CB8AC3E}">
        <p14:creationId xmlns:p14="http://schemas.microsoft.com/office/powerpoint/2010/main" val="257680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E3469-AA09-B040-E9C8-383A0C3DC875}"/>
              </a:ext>
            </a:extLst>
          </p:cNvPr>
          <p:cNvSpPr>
            <a:spLocks noChangeArrowheads="1"/>
          </p:cNvSpPr>
          <p:nvPr/>
        </p:nvSpPr>
        <p:spPr bwMode="auto">
          <a:xfrm>
            <a:off x="1066800" y="800100"/>
            <a:ext cx="14097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solidFill>
                <a:effectLst/>
                <a:latin typeface="DM Sans" pitchFamily="2" charset="0"/>
              </a:rPr>
              <a:t>Lisa is upset about the home device issues and how Ben is treating her. She calls her sister to talk through what's going on, and explains that Ben must be behind some of the issues. The chat is interrupted; Ben is calling again. She answers. Ben asks her how her night is going and asks if she'd “talked to her sister lately?”. Shocked, Lisa asks, “How did you know?”</a:t>
            </a:r>
          </a:p>
          <a:p>
            <a:pPr marL="0" marR="0" lvl="0" indent="190500" defTabSz="914400" rtl="0" eaLnBrk="0" fontAlgn="base" latinLnBrk="0" hangingPunct="0">
              <a:lnSpc>
                <a:spcPct val="100000"/>
              </a:lnSpc>
              <a:spcBef>
                <a:spcPct val="0"/>
              </a:spcBef>
              <a:spcAft>
                <a:spcPct val="0"/>
              </a:spcAft>
              <a:buClrTx/>
              <a:buSzTx/>
              <a:buFontTx/>
              <a:buNone/>
              <a:tabLst/>
            </a:pPr>
            <a:endParaRPr lang="en-US" altLang="en-US" sz="2800" dirty="0">
              <a:solidFill>
                <a:schemeClr val="bg1"/>
              </a:solidFill>
              <a:latin typeface="DM Sans" pitchFamily="2" charset="0"/>
            </a:endParaRPr>
          </a:p>
          <a:p>
            <a:pPr marL="0" marR="0" lvl="0" indent="190500"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bg1"/>
              </a:solidFill>
              <a:effectLst/>
              <a:latin typeface="DM Sans" pitchFamily="2" charset="0"/>
            </a:endParaRPr>
          </a:p>
          <a:p>
            <a:pPr marL="0" marR="0" lvl="0" indent="19050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solidFill>
                <a:effectLst/>
                <a:latin typeface="DM Sans" pitchFamily="2" charset="0"/>
              </a:rPr>
              <a:t>“It's just a question. Why are you so paranoid?”.</a:t>
            </a:r>
          </a:p>
        </p:txBody>
      </p:sp>
      <p:sp>
        <p:nvSpPr>
          <p:cNvPr id="3" name="TextBox 2">
            <a:extLst>
              <a:ext uri="{FF2B5EF4-FFF2-40B4-BE49-F238E27FC236}">
                <a16:creationId xmlns:a16="http://schemas.microsoft.com/office/drawing/2014/main" id="{8FB885F2-DAC5-9D01-9DEC-C25150DF2DF2}"/>
              </a:ext>
            </a:extLst>
          </p:cNvPr>
          <p:cNvSpPr txBox="1"/>
          <p:nvPr/>
        </p:nvSpPr>
        <p:spPr>
          <a:xfrm>
            <a:off x="1103586" y="4914900"/>
            <a:ext cx="15468600" cy="4678204"/>
          </a:xfrm>
          <a:prstGeom prst="rect">
            <a:avLst/>
          </a:prstGeom>
          <a:noFill/>
        </p:spPr>
        <p:txBody>
          <a:bodyPr wrap="square" rtlCol="0">
            <a:spAutoFit/>
          </a:bodyPr>
          <a:lstStyle/>
          <a:p>
            <a:r>
              <a:rPr lang="en-GB" sz="2800" b="0" i="0" dirty="0">
                <a:solidFill>
                  <a:schemeClr val="accent6"/>
                </a:solidFill>
                <a:effectLst/>
                <a:latin typeface="DM Sans" pitchFamily="2" charset="0"/>
              </a:rPr>
              <a:t>Of course, Ben did know Lisa was talking to her sister. He knew because of an Amazon Echo feature that lets him use it as a listening device. </a:t>
            </a:r>
          </a:p>
          <a:p>
            <a:endParaRPr lang="en-GB" sz="2800" dirty="0">
              <a:solidFill>
                <a:schemeClr val="accent6"/>
              </a:solidFill>
              <a:latin typeface="DM Sans" pitchFamily="2" charset="0"/>
            </a:endParaRPr>
          </a:p>
          <a:p>
            <a:r>
              <a:rPr lang="en-GB" sz="2800" b="0" i="0" dirty="0">
                <a:solidFill>
                  <a:schemeClr val="accent6"/>
                </a:solidFill>
                <a:effectLst/>
                <a:latin typeface="DM Sans" pitchFamily="2" charset="0"/>
              </a:rPr>
              <a:t>The “drop in call” feature is useful in some situations. For example, if someone is at home and their phone is dead or in another room, their partner can call them through the drop-in feature. If prior ‘permission’ has been granted, the Echo gives an alert and the call starts. With the use of an Echo Show (Amazon’s tablet) an abuser can create a makeshift home security system that allows them to ‘drop in’ on various tablets around the house. This is how Ben monitors Lisa’s activity. </a:t>
            </a:r>
          </a:p>
          <a:p>
            <a:endParaRPr lang="en-GB" sz="2800" dirty="0">
              <a:solidFill>
                <a:schemeClr val="accent6"/>
              </a:solidFill>
              <a:latin typeface="DM Sans" pitchFamily="2" charset="0"/>
            </a:endParaRPr>
          </a:p>
          <a:p>
            <a:r>
              <a:rPr lang="en-GB" dirty="0">
                <a:solidFill>
                  <a:schemeClr val="bg1"/>
                </a:solidFill>
                <a:latin typeface="DM Sans" pitchFamily="2" charset="0"/>
              </a:rPr>
              <a:t>Case studies taken from The Emerald International Handbook of Technology Facilitated Violence and Abuse, </a:t>
            </a:r>
            <a:r>
              <a:rPr lang="en-GB" dirty="0" err="1">
                <a:solidFill>
                  <a:schemeClr val="bg1"/>
                </a:solidFill>
                <a:latin typeface="DM Sans" pitchFamily="2" charset="0"/>
              </a:rPr>
              <a:t>PenzeyMoog</a:t>
            </a:r>
            <a:r>
              <a:rPr lang="en-GB" dirty="0">
                <a:solidFill>
                  <a:schemeClr val="bg1"/>
                </a:solidFill>
                <a:latin typeface="DM Sans" pitchFamily="2" charset="0"/>
              </a:rPr>
              <a:t> &amp; </a:t>
            </a:r>
            <a:r>
              <a:rPr lang="en-GB" dirty="0" err="1">
                <a:solidFill>
                  <a:schemeClr val="bg1"/>
                </a:solidFill>
                <a:latin typeface="DM Sans" pitchFamily="2" charset="0"/>
              </a:rPr>
              <a:t>Slakoff</a:t>
            </a:r>
            <a:r>
              <a:rPr lang="en-GB" dirty="0">
                <a:solidFill>
                  <a:schemeClr val="bg1"/>
                </a:solidFill>
                <a:latin typeface="DM Sans" pitchFamily="2" charset="0"/>
              </a:rPr>
              <a:t> </a:t>
            </a:r>
          </a:p>
        </p:txBody>
      </p:sp>
    </p:spTree>
    <p:extLst>
      <p:ext uri="{BB962C8B-B14F-4D97-AF65-F5344CB8AC3E}">
        <p14:creationId xmlns:p14="http://schemas.microsoft.com/office/powerpoint/2010/main" val="35444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07C12-0B48-16C7-20E8-18DE1FB1300B}"/>
              </a:ext>
            </a:extLst>
          </p:cNvPr>
          <p:cNvSpPr txBox="1"/>
          <p:nvPr/>
        </p:nvSpPr>
        <p:spPr>
          <a:xfrm>
            <a:off x="1066800" y="723900"/>
            <a:ext cx="91440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Internet of Things – Staying Safe </a:t>
            </a:r>
            <a:endParaRPr lang="en-GB" sz="5400" dirty="0"/>
          </a:p>
        </p:txBody>
      </p:sp>
      <p:sp>
        <p:nvSpPr>
          <p:cNvPr id="4" name="TextBox 3">
            <a:extLst>
              <a:ext uri="{FF2B5EF4-FFF2-40B4-BE49-F238E27FC236}">
                <a16:creationId xmlns:a16="http://schemas.microsoft.com/office/drawing/2014/main" id="{BED37BFD-ED48-818B-B4AD-9D1FBA072B11}"/>
              </a:ext>
            </a:extLst>
          </p:cNvPr>
          <p:cNvSpPr txBox="1"/>
          <p:nvPr/>
        </p:nvSpPr>
        <p:spPr>
          <a:xfrm>
            <a:off x="1098331" y="1893212"/>
            <a:ext cx="7010400" cy="8279190"/>
          </a:xfrm>
          <a:prstGeom prst="rect">
            <a:avLst/>
          </a:prstGeom>
          <a:noFill/>
        </p:spPr>
        <p:txBody>
          <a:bodyPr wrap="square" rtlCol="0">
            <a:spAutoFit/>
          </a:bodyPr>
          <a:lstStyle/>
          <a:p>
            <a:endParaRPr lang="en-GB" sz="2800" dirty="0">
              <a:solidFill>
                <a:schemeClr val="bg1"/>
              </a:solidFill>
              <a:latin typeface="DM Sans" pitchFamily="2" charset="0"/>
            </a:endParaRPr>
          </a:p>
          <a:p>
            <a:r>
              <a:rPr lang="en-GB" sz="2800" dirty="0">
                <a:solidFill>
                  <a:schemeClr val="bg1"/>
                </a:solidFill>
                <a:latin typeface="DM Sans" pitchFamily="2" charset="0"/>
              </a:rPr>
              <a:t>Understand the risks  </a:t>
            </a:r>
          </a:p>
          <a:p>
            <a:endParaRPr lang="en-GB" sz="2800" dirty="0">
              <a:solidFill>
                <a:schemeClr val="bg1"/>
              </a:solidFill>
              <a:latin typeface="DM Sans" pitchFamily="2" charset="0"/>
            </a:endParaRPr>
          </a:p>
          <a:p>
            <a:r>
              <a:rPr lang="en-GB" sz="2800" dirty="0">
                <a:solidFill>
                  <a:schemeClr val="bg1"/>
                </a:solidFill>
                <a:latin typeface="DM Sans" pitchFamily="2" charset="0"/>
              </a:rPr>
              <a:t>Increasing digital confidence </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r>
              <a:rPr lang="en-GB" sz="2800" dirty="0">
                <a:solidFill>
                  <a:schemeClr val="bg1"/>
                </a:solidFill>
                <a:latin typeface="DM Sans" pitchFamily="2" charset="0"/>
              </a:rPr>
              <a:t>Making use of manufacturer support</a:t>
            </a:r>
          </a:p>
          <a:p>
            <a:endParaRPr lang="en-GB" sz="2800" dirty="0">
              <a:solidFill>
                <a:schemeClr val="bg1"/>
              </a:solidFill>
              <a:latin typeface="DM Sans" pitchFamily="2" charset="0"/>
            </a:endParaRPr>
          </a:p>
          <a:p>
            <a:r>
              <a:rPr lang="en-GB" sz="2800" dirty="0">
                <a:solidFill>
                  <a:schemeClr val="bg1"/>
                </a:solidFill>
                <a:latin typeface="DM Sans" pitchFamily="2" charset="0"/>
              </a:rPr>
              <a:t>Improved design</a:t>
            </a:r>
          </a:p>
          <a:p>
            <a:endParaRPr lang="en-GB" sz="2800" dirty="0">
              <a:solidFill>
                <a:schemeClr val="bg1"/>
              </a:solidFill>
              <a:latin typeface="DM Sans" pitchFamily="2" charset="0"/>
            </a:endParaRPr>
          </a:p>
          <a:p>
            <a:r>
              <a:rPr lang="en-GB" sz="2800" dirty="0">
                <a:solidFill>
                  <a:schemeClr val="bg1"/>
                </a:solidFill>
                <a:latin typeface="DM Sans" pitchFamily="2" charset="0"/>
              </a:rPr>
              <a:t>Legislation</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r>
              <a:rPr lang="en-GB" sz="2800" dirty="0">
                <a:solidFill>
                  <a:schemeClr val="bg1"/>
                </a:solidFill>
                <a:latin typeface="DM Sans" pitchFamily="2" charset="0"/>
              </a:rPr>
              <a:t>Talking to someone about any concerns </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r>
              <a:rPr lang="en-GB" sz="2800" dirty="0">
                <a:solidFill>
                  <a:schemeClr val="bg1"/>
                </a:solidFill>
                <a:latin typeface="DM Sans" pitchFamily="2" charset="0"/>
              </a:rPr>
              <a:t>Trauma Informed customer service </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p:txBody>
      </p:sp>
      <p:sp>
        <p:nvSpPr>
          <p:cNvPr id="5" name="TextBox 4">
            <a:extLst>
              <a:ext uri="{FF2B5EF4-FFF2-40B4-BE49-F238E27FC236}">
                <a16:creationId xmlns:a16="http://schemas.microsoft.com/office/drawing/2014/main" id="{A1390986-C6B8-5720-14FC-C6BAF28549A3}"/>
              </a:ext>
            </a:extLst>
          </p:cNvPr>
          <p:cNvSpPr txBox="1"/>
          <p:nvPr/>
        </p:nvSpPr>
        <p:spPr>
          <a:xfrm>
            <a:off x="8108731" y="1915546"/>
            <a:ext cx="9601200" cy="8279190"/>
          </a:xfrm>
          <a:prstGeom prst="rect">
            <a:avLst/>
          </a:prstGeom>
          <a:noFill/>
        </p:spPr>
        <p:txBody>
          <a:bodyPr wrap="square" rtlCol="0">
            <a:spAutoFit/>
          </a:bodyPr>
          <a:lstStyle/>
          <a:p>
            <a:r>
              <a:rPr lang="en-GB" sz="2800" dirty="0">
                <a:solidFill>
                  <a:schemeClr val="accent6"/>
                </a:solidFill>
                <a:latin typeface="DM Sans" pitchFamily="2" charset="0"/>
              </a:rPr>
              <a:t>48 % of women could not name a home device they believed could be vulnerable to abuse</a:t>
            </a:r>
          </a:p>
          <a:p>
            <a:endParaRPr lang="en-GB" sz="2800" dirty="0">
              <a:solidFill>
                <a:schemeClr val="accent6"/>
              </a:solidFill>
              <a:latin typeface="DM Sans" pitchFamily="2" charset="0"/>
            </a:endParaRPr>
          </a:p>
          <a:p>
            <a:r>
              <a:rPr lang="en-GB" sz="2800" dirty="0">
                <a:solidFill>
                  <a:schemeClr val="accent6"/>
                </a:solidFill>
                <a:latin typeface="DM Sans" pitchFamily="2" charset="0"/>
              </a:rPr>
              <a:t>27% of women stated that admin access for connected devices has not been shared equally in their household</a:t>
            </a:r>
          </a:p>
          <a:p>
            <a:endParaRPr lang="en-GB" sz="2800" dirty="0">
              <a:solidFill>
                <a:schemeClr val="accent6"/>
              </a:solidFill>
              <a:latin typeface="DM Sans" pitchFamily="2" charset="0"/>
            </a:endParaRPr>
          </a:p>
          <a:p>
            <a:r>
              <a:rPr lang="en-GB" sz="2800" dirty="0">
                <a:solidFill>
                  <a:schemeClr val="accent6"/>
                </a:solidFill>
                <a:latin typeface="DM Sans" pitchFamily="2" charset="0"/>
              </a:rPr>
              <a:t>The UK government published a code of practice for the IoT in 2018. It sets out 13 guidelines aimed at protecting privacy and safety. It is not law –campaigners would like to see these principles brought into legislation. </a:t>
            </a:r>
          </a:p>
          <a:p>
            <a:endParaRPr lang="en-GB" sz="2800" dirty="0">
              <a:solidFill>
                <a:schemeClr val="accent6"/>
              </a:solidFill>
              <a:latin typeface="DM Sans" pitchFamily="2" charset="0"/>
            </a:endParaRPr>
          </a:p>
          <a:p>
            <a:endParaRPr lang="en-GB" sz="2800" dirty="0">
              <a:solidFill>
                <a:schemeClr val="accent6"/>
              </a:solidFill>
              <a:latin typeface="DM Sans" pitchFamily="2" charset="0"/>
            </a:endParaRPr>
          </a:p>
          <a:p>
            <a:r>
              <a:rPr lang="en-GB" sz="2800" dirty="0">
                <a:solidFill>
                  <a:schemeClr val="accent6"/>
                </a:solidFill>
                <a:latin typeface="DM Sans" pitchFamily="2" charset="0"/>
              </a:rPr>
              <a:t>Isolation is a key tactic of all abusers. The more people are aware of sources of support, the more likely they are to be able to access it. </a:t>
            </a:r>
          </a:p>
          <a:p>
            <a:endParaRPr lang="en-GB" sz="2800" dirty="0">
              <a:solidFill>
                <a:schemeClr val="accent6"/>
              </a:solidFill>
              <a:latin typeface="DM Sans" pitchFamily="2" charset="0"/>
            </a:endParaRPr>
          </a:p>
          <a:p>
            <a:r>
              <a:rPr lang="en-GB" sz="2800" dirty="0">
                <a:solidFill>
                  <a:schemeClr val="accent6"/>
                </a:solidFill>
                <a:latin typeface="DM Sans" pitchFamily="2" charset="0"/>
              </a:rPr>
              <a:t>The major UK banks offer specialist customer support for victims of domestic abuse. Many banks and retailers are also part of the </a:t>
            </a:r>
            <a:r>
              <a:rPr lang="en-GB" sz="2800" dirty="0">
                <a:solidFill>
                  <a:srgbClr val="FFFF00"/>
                </a:solidFill>
                <a:latin typeface="DM Sans" pitchFamily="2" charset="0"/>
                <a:hlinkClick r:id="rId3">
                  <a:extLst>
                    <a:ext uri="{A12FA001-AC4F-418D-AE19-62706E023703}">
                      <ahyp:hlinkClr xmlns:ahyp="http://schemas.microsoft.com/office/drawing/2018/hyperlinkcolor" val="tx"/>
                    </a:ext>
                  </a:extLst>
                </a:hlinkClick>
              </a:rPr>
              <a:t>Safe Spaces </a:t>
            </a:r>
            <a:r>
              <a:rPr lang="en-GB" sz="2800" dirty="0">
                <a:solidFill>
                  <a:schemeClr val="accent6"/>
                </a:solidFill>
                <a:latin typeface="DM Sans" pitchFamily="2" charset="0"/>
              </a:rPr>
              <a:t>scheme.</a:t>
            </a:r>
          </a:p>
        </p:txBody>
      </p:sp>
    </p:spTree>
    <p:extLst>
      <p:ext uri="{BB962C8B-B14F-4D97-AF65-F5344CB8AC3E}">
        <p14:creationId xmlns:p14="http://schemas.microsoft.com/office/powerpoint/2010/main" val="389929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 calcmode="lin" valueType="num">
                                      <p:cBhvr additive="base">
                                        <p:cTn id="31"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75B68-2A8F-14FC-BE66-27419823F25F}"/>
              </a:ext>
            </a:extLst>
          </p:cNvPr>
          <p:cNvSpPr txBox="1"/>
          <p:nvPr/>
        </p:nvSpPr>
        <p:spPr>
          <a:xfrm>
            <a:off x="609600" y="495300"/>
            <a:ext cx="130302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Group Discussion - Forms of Online Harm </a:t>
            </a:r>
            <a:endParaRPr lang="en-GB" sz="5400" dirty="0"/>
          </a:p>
        </p:txBody>
      </p:sp>
      <p:sp>
        <p:nvSpPr>
          <p:cNvPr id="3" name="TextBox 2">
            <a:extLst>
              <a:ext uri="{FF2B5EF4-FFF2-40B4-BE49-F238E27FC236}">
                <a16:creationId xmlns:a16="http://schemas.microsoft.com/office/drawing/2014/main" id="{12B45439-7B53-6B84-BC39-21F9E8BAB002}"/>
              </a:ext>
            </a:extLst>
          </p:cNvPr>
          <p:cNvSpPr txBox="1"/>
          <p:nvPr/>
        </p:nvSpPr>
        <p:spPr>
          <a:xfrm>
            <a:off x="1866900" y="2082849"/>
            <a:ext cx="14554200" cy="954107"/>
          </a:xfrm>
          <a:prstGeom prst="rect">
            <a:avLst/>
          </a:prstGeom>
          <a:noFill/>
        </p:spPr>
        <p:txBody>
          <a:bodyPr wrap="square" rtlCol="0">
            <a:spAutoFit/>
          </a:bodyPr>
          <a:lstStyle/>
          <a:p>
            <a:pPr algn="ctr"/>
            <a:r>
              <a:rPr lang="en-GB" sz="2800" dirty="0">
                <a:solidFill>
                  <a:schemeClr val="bg1"/>
                </a:solidFill>
              </a:rPr>
              <a:t>How many forms of online harm can you identify? </a:t>
            </a:r>
          </a:p>
          <a:p>
            <a:pPr algn="ctr"/>
            <a:r>
              <a:rPr lang="en-GB" sz="2800" dirty="0">
                <a:solidFill>
                  <a:schemeClr val="bg1"/>
                </a:solidFill>
              </a:rPr>
              <a:t>What do you know about how these harms affect the young people you work with? </a:t>
            </a:r>
          </a:p>
        </p:txBody>
      </p:sp>
      <p:pic>
        <p:nvPicPr>
          <p:cNvPr id="4" name="Graphic 3" descr="Alarm clock with solid fill">
            <a:extLst>
              <a:ext uri="{FF2B5EF4-FFF2-40B4-BE49-F238E27FC236}">
                <a16:creationId xmlns:a16="http://schemas.microsoft.com/office/drawing/2014/main" id="{6FEAD553-AB53-C125-5724-D6432BCFC9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1440" y="3421552"/>
            <a:ext cx="3594160" cy="3594160"/>
          </a:xfrm>
          <a:prstGeom prst="rect">
            <a:avLst/>
          </a:prstGeom>
        </p:spPr>
      </p:pic>
      <p:sp>
        <p:nvSpPr>
          <p:cNvPr id="5" name="TextBox 4">
            <a:extLst>
              <a:ext uri="{FF2B5EF4-FFF2-40B4-BE49-F238E27FC236}">
                <a16:creationId xmlns:a16="http://schemas.microsoft.com/office/drawing/2014/main" id="{C604ABC5-709E-CF78-A02C-BBD67BB00A19}"/>
              </a:ext>
            </a:extLst>
          </p:cNvPr>
          <p:cNvSpPr txBox="1"/>
          <p:nvPr/>
        </p:nvSpPr>
        <p:spPr>
          <a:xfrm>
            <a:off x="7696200" y="6896100"/>
            <a:ext cx="3200400" cy="830997"/>
          </a:xfrm>
          <a:prstGeom prst="rect">
            <a:avLst/>
          </a:prstGeom>
          <a:noFill/>
        </p:spPr>
        <p:txBody>
          <a:bodyPr wrap="square" rtlCol="0">
            <a:spAutoFit/>
          </a:bodyPr>
          <a:lstStyle/>
          <a:p>
            <a:r>
              <a:rPr lang="en-GB" sz="4800" b="1" dirty="0">
                <a:solidFill>
                  <a:srgbClr val="FFC000"/>
                </a:solidFill>
              </a:rPr>
              <a:t>10 mins </a:t>
            </a:r>
          </a:p>
        </p:txBody>
      </p:sp>
    </p:spTree>
    <p:extLst>
      <p:ext uri="{BB962C8B-B14F-4D97-AF65-F5344CB8AC3E}">
        <p14:creationId xmlns:p14="http://schemas.microsoft.com/office/powerpoint/2010/main" val="1779851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7B5B0-EE79-D7FE-B170-867141E30912}"/>
              </a:ext>
            </a:extLst>
          </p:cNvPr>
          <p:cNvSpPr txBox="1"/>
          <p:nvPr/>
        </p:nvSpPr>
        <p:spPr>
          <a:xfrm>
            <a:off x="609600" y="495300"/>
            <a:ext cx="91440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13 Forms of Online Harm </a:t>
            </a:r>
            <a:endParaRPr lang="en-GB" sz="5400" dirty="0"/>
          </a:p>
        </p:txBody>
      </p:sp>
      <p:sp>
        <p:nvSpPr>
          <p:cNvPr id="5" name="TextBox 4">
            <a:extLst>
              <a:ext uri="{FF2B5EF4-FFF2-40B4-BE49-F238E27FC236}">
                <a16:creationId xmlns:a16="http://schemas.microsoft.com/office/drawing/2014/main" id="{07EF8D96-E365-8AD3-D558-89A67423A253}"/>
              </a:ext>
            </a:extLst>
          </p:cNvPr>
          <p:cNvSpPr txBox="1"/>
          <p:nvPr/>
        </p:nvSpPr>
        <p:spPr>
          <a:xfrm>
            <a:off x="762000" y="1790700"/>
            <a:ext cx="4800600" cy="523220"/>
          </a:xfrm>
          <a:prstGeom prst="rect">
            <a:avLst/>
          </a:prstGeom>
          <a:noFill/>
        </p:spPr>
        <p:txBody>
          <a:bodyPr wrap="square" rtlCol="0">
            <a:spAutoFit/>
          </a:bodyPr>
          <a:lstStyle/>
          <a:p>
            <a:r>
              <a:rPr lang="en-GB" sz="2800" dirty="0">
                <a:solidFill>
                  <a:schemeClr val="bg1"/>
                </a:solidFill>
              </a:rPr>
              <a:t>Threat of Physical Harm </a:t>
            </a:r>
          </a:p>
        </p:txBody>
      </p:sp>
      <p:sp>
        <p:nvSpPr>
          <p:cNvPr id="6" name="TextBox 5">
            <a:extLst>
              <a:ext uri="{FF2B5EF4-FFF2-40B4-BE49-F238E27FC236}">
                <a16:creationId xmlns:a16="http://schemas.microsoft.com/office/drawing/2014/main" id="{451797B9-2206-A5DF-A334-B35055D17FC2}"/>
              </a:ext>
            </a:extLst>
          </p:cNvPr>
          <p:cNvSpPr txBox="1"/>
          <p:nvPr/>
        </p:nvSpPr>
        <p:spPr>
          <a:xfrm>
            <a:off x="762000" y="2685990"/>
            <a:ext cx="4800600" cy="523220"/>
          </a:xfrm>
          <a:prstGeom prst="rect">
            <a:avLst/>
          </a:prstGeom>
          <a:noFill/>
        </p:spPr>
        <p:txBody>
          <a:bodyPr wrap="square" rtlCol="0">
            <a:spAutoFit/>
          </a:bodyPr>
          <a:lstStyle/>
          <a:p>
            <a:r>
              <a:rPr lang="en-GB" sz="2800" dirty="0">
                <a:solidFill>
                  <a:schemeClr val="bg1"/>
                </a:solidFill>
              </a:rPr>
              <a:t>Blackmail</a:t>
            </a:r>
          </a:p>
        </p:txBody>
      </p:sp>
      <p:sp>
        <p:nvSpPr>
          <p:cNvPr id="7" name="TextBox 6">
            <a:extLst>
              <a:ext uri="{FF2B5EF4-FFF2-40B4-BE49-F238E27FC236}">
                <a16:creationId xmlns:a16="http://schemas.microsoft.com/office/drawing/2014/main" id="{138B4D00-322F-0263-3F36-3A49DD5796B3}"/>
              </a:ext>
            </a:extLst>
          </p:cNvPr>
          <p:cNvSpPr txBox="1"/>
          <p:nvPr/>
        </p:nvSpPr>
        <p:spPr>
          <a:xfrm>
            <a:off x="762000" y="3581280"/>
            <a:ext cx="4800600" cy="523220"/>
          </a:xfrm>
          <a:prstGeom prst="rect">
            <a:avLst/>
          </a:prstGeom>
          <a:noFill/>
        </p:spPr>
        <p:txBody>
          <a:bodyPr wrap="square" rtlCol="0">
            <a:spAutoFit/>
          </a:bodyPr>
          <a:lstStyle/>
          <a:p>
            <a:r>
              <a:rPr lang="en-GB" sz="2800" dirty="0">
                <a:solidFill>
                  <a:schemeClr val="bg1"/>
                </a:solidFill>
              </a:rPr>
              <a:t>Monitored, tracked or spied on</a:t>
            </a:r>
          </a:p>
        </p:txBody>
      </p:sp>
      <p:sp>
        <p:nvSpPr>
          <p:cNvPr id="8" name="TextBox 7">
            <a:extLst>
              <a:ext uri="{FF2B5EF4-FFF2-40B4-BE49-F238E27FC236}">
                <a16:creationId xmlns:a16="http://schemas.microsoft.com/office/drawing/2014/main" id="{9650F254-927F-F5EC-D3B3-894A750F50F2}"/>
              </a:ext>
            </a:extLst>
          </p:cNvPr>
          <p:cNvSpPr txBox="1"/>
          <p:nvPr/>
        </p:nvSpPr>
        <p:spPr>
          <a:xfrm>
            <a:off x="788894" y="4476570"/>
            <a:ext cx="6602506" cy="954107"/>
          </a:xfrm>
          <a:prstGeom prst="rect">
            <a:avLst/>
          </a:prstGeom>
          <a:noFill/>
        </p:spPr>
        <p:txBody>
          <a:bodyPr wrap="square" rtlCol="0">
            <a:spAutoFit/>
          </a:bodyPr>
          <a:lstStyle/>
          <a:p>
            <a:r>
              <a:rPr lang="en-GB" sz="2800" dirty="0">
                <a:solidFill>
                  <a:schemeClr val="bg1"/>
                </a:solidFill>
              </a:rPr>
              <a:t>Accessing devices or accounts without permission </a:t>
            </a:r>
          </a:p>
        </p:txBody>
      </p:sp>
      <p:sp>
        <p:nvSpPr>
          <p:cNvPr id="9" name="TextBox 8">
            <a:extLst>
              <a:ext uri="{FF2B5EF4-FFF2-40B4-BE49-F238E27FC236}">
                <a16:creationId xmlns:a16="http://schemas.microsoft.com/office/drawing/2014/main" id="{05332308-0669-0220-D5B3-14707DED3C23}"/>
              </a:ext>
            </a:extLst>
          </p:cNvPr>
          <p:cNvSpPr txBox="1"/>
          <p:nvPr/>
        </p:nvSpPr>
        <p:spPr>
          <a:xfrm>
            <a:off x="797859" y="5728242"/>
            <a:ext cx="4800600" cy="954107"/>
          </a:xfrm>
          <a:prstGeom prst="rect">
            <a:avLst/>
          </a:prstGeom>
          <a:noFill/>
        </p:spPr>
        <p:txBody>
          <a:bodyPr wrap="square" rtlCol="0">
            <a:spAutoFit/>
          </a:bodyPr>
          <a:lstStyle/>
          <a:p>
            <a:r>
              <a:rPr lang="en-GB" sz="2800" dirty="0">
                <a:solidFill>
                  <a:schemeClr val="bg1"/>
                </a:solidFill>
              </a:rPr>
              <a:t>Being called discriminatory or derogatory names </a:t>
            </a:r>
          </a:p>
        </p:txBody>
      </p:sp>
      <p:sp>
        <p:nvSpPr>
          <p:cNvPr id="10" name="TextBox 9">
            <a:extLst>
              <a:ext uri="{FF2B5EF4-FFF2-40B4-BE49-F238E27FC236}">
                <a16:creationId xmlns:a16="http://schemas.microsoft.com/office/drawing/2014/main" id="{4BCC82DA-F9C8-5644-137E-5F8F2F775D8F}"/>
              </a:ext>
            </a:extLst>
          </p:cNvPr>
          <p:cNvSpPr txBox="1"/>
          <p:nvPr/>
        </p:nvSpPr>
        <p:spPr>
          <a:xfrm>
            <a:off x="806824" y="6979914"/>
            <a:ext cx="6203576" cy="954107"/>
          </a:xfrm>
          <a:prstGeom prst="rect">
            <a:avLst/>
          </a:prstGeom>
          <a:noFill/>
        </p:spPr>
        <p:txBody>
          <a:bodyPr wrap="square" rtlCol="0">
            <a:spAutoFit/>
          </a:bodyPr>
          <a:lstStyle/>
          <a:p>
            <a:r>
              <a:rPr lang="en-GB" sz="2800" dirty="0">
                <a:solidFill>
                  <a:schemeClr val="bg1"/>
                </a:solidFill>
              </a:rPr>
              <a:t>Non-consensual use of intimate images (revenge porn) </a:t>
            </a:r>
          </a:p>
        </p:txBody>
      </p:sp>
      <p:sp>
        <p:nvSpPr>
          <p:cNvPr id="11" name="TextBox 10">
            <a:extLst>
              <a:ext uri="{FF2B5EF4-FFF2-40B4-BE49-F238E27FC236}">
                <a16:creationId xmlns:a16="http://schemas.microsoft.com/office/drawing/2014/main" id="{C32E81D7-3B37-C2CE-DFB3-116FB8D71074}"/>
              </a:ext>
            </a:extLst>
          </p:cNvPr>
          <p:cNvSpPr txBox="1"/>
          <p:nvPr/>
        </p:nvSpPr>
        <p:spPr>
          <a:xfrm>
            <a:off x="784412" y="8240191"/>
            <a:ext cx="6203576" cy="954107"/>
          </a:xfrm>
          <a:prstGeom prst="rect">
            <a:avLst/>
          </a:prstGeom>
          <a:noFill/>
        </p:spPr>
        <p:txBody>
          <a:bodyPr wrap="square" rtlCol="0">
            <a:spAutoFit/>
          </a:bodyPr>
          <a:lstStyle/>
          <a:p>
            <a:r>
              <a:rPr lang="en-GB" sz="2800" dirty="0">
                <a:solidFill>
                  <a:schemeClr val="bg1"/>
                </a:solidFill>
              </a:rPr>
              <a:t>Unwanted sexual images sent to them (cyberflashing)</a:t>
            </a:r>
          </a:p>
        </p:txBody>
      </p:sp>
      <p:sp>
        <p:nvSpPr>
          <p:cNvPr id="12" name="TextBox 11">
            <a:extLst>
              <a:ext uri="{FF2B5EF4-FFF2-40B4-BE49-F238E27FC236}">
                <a16:creationId xmlns:a16="http://schemas.microsoft.com/office/drawing/2014/main" id="{55D76FCD-68CB-8509-7909-CA2FC6BCEA3F}"/>
              </a:ext>
            </a:extLst>
          </p:cNvPr>
          <p:cNvSpPr txBox="1"/>
          <p:nvPr/>
        </p:nvSpPr>
        <p:spPr>
          <a:xfrm>
            <a:off x="9666194" y="1928699"/>
            <a:ext cx="6427694" cy="954107"/>
          </a:xfrm>
          <a:prstGeom prst="rect">
            <a:avLst/>
          </a:prstGeom>
          <a:noFill/>
        </p:spPr>
        <p:txBody>
          <a:bodyPr wrap="square" rtlCol="0">
            <a:spAutoFit/>
          </a:bodyPr>
          <a:lstStyle/>
          <a:p>
            <a:r>
              <a:rPr lang="en-GB" sz="2800" dirty="0">
                <a:solidFill>
                  <a:schemeClr val="bg1"/>
                </a:solidFill>
              </a:rPr>
              <a:t>Personal contact information shared without permission (doxing) </a:t>
            </a:r>
          </a:p>
        </p:txBody>
      </p:sp>
      <p:sp>
        <p:nvSpPr>
          <p:cNvPr id="13" name="TextBox 12">
            <a:extLst>
              <a:ext uri="{FF2B5EF4-FFF2-40B4-BE49-F238E27FC236}">
                <a16:creationId xmlns:a16="http://schemas.microsoft.com/office/drawing/2014/main" id="{E3AB663D-7DD9-B7BA-30C0-3EEEF4F90EF9}"/>
              </a:ext>
            </a:extLst>
          </p:cNvPr>
          <p:cNvSpPr txBox="1"/>
          <p:nvPr/>
        </p:nvSpPr>
        <p:spPr>
          <a:xfrm>
            <a:off x="9666194" y="3294787"/>
            <a:ext cx="5992906" cy="523220"/>
          </a:xfrm>
          <a:prstGeom prst="rect">
            <a:avLst/>
          </a:prstGeom>
          <a:noFill/>
        </p:spPr>
        <p:txBody>
          <a:bodyPr wrap="square" rtlCol="0">
            <a:spAutoFit/>
          </a:bodyPr>
          <a:lstStyle/>
          <a:p>
            <a:r>
              <a:rPr lang="en-GB" sz="2800" dirty="0">
                <a:solidFill>
                  <a:schemeClr val="bg1"/>
                </a:solidFill>
              </a:rPr>
              <a:t>Lies posted about them (defamation) </a:t>
            </a:r>
          </a:p>
        </p:txBody>
      </p:sp>
      <p:sp>
        <p:nvSpPr>
          <p:cNvPr id="14" name="TextBox 13">
            <a:extLst>
              <a:ext uri="{FF2B5EF4-FFF2-40B4-BE49-F238E27FC236}">
                <a16:creationId xmlns:a16="http://schemas.microsoft.com/office/drawing/2014/main" id="{DB5BD67A-EC87-C842-7C0F-129EEFB3159F}"/>
              </a:ext>
            </a:extLst>
          </p:cNvPr>
          <p:cNvSpPr txBox="1"/>
          <p:nvPr/>
        </p:nvSpPr>
        <p:spPr>
          <a:xfrm>
            <a:off x="9675159" y="4294974"/>
            <a:ext cx="4800600" cy="523220"/>
          </a:xfrm>
          <a:prstGeom prst="rect">
            <a:avLst/>
          </a:prstGeom>
          <a:noFill/>
        </p:spPr>
        <p:txBody>
          <a:bodyPr wrap="square" rtlCol="0">
            <a:spAutoFit/>
          </a:bodyPr>
          <a:lstStyle/>
          <a:p>
            <a:r>
              <a:rPr lang="en-GB" sz="2800" dirty="0">
                <a:solidFill>
                  <a:schemeClr val="bg1"/>
                </a:solidFill>
              </a:rPr>
              <a:t>Impersonation </a:t>
            </a:r>
          </a:p>
        </p:txBody>
      </p:sp>
      <p:sp>
        <p:nvSpPr>
          <p:cNvPr id="15" name="TextBox 14">
            <a:extLst>
              <a:ext uri="{FF2B5EF4-FFF2-40B4-BE49-F238E27FC236}">
                <a16:creationId xmlns:a16="http://schemas.microsoft.com/office/drawing/2014/main" id="{C92A467C-0F97-ED5A-9F94-30A7BC196959}"/>
              </a:ext>
            </a:extLst>
          </p:cNvPr>
          <p:cNvSpPr txBox="1"/>
          <p:nvPr/>
        </p:nvSpPr>
        <p:spPr>
          <a:xfrm>
            <a:off x="9693088" y="5304900"/>
            <a:ext cx="4800600" cy="523220"/>
          </a:xfrm>
          <a:prstGeom prst="rect">
            <a:avLst/>
          </a:prstGeom>
          <a:noFill/>
        </p:spPr>
        <p:txBody>
          <a:bodyPr wrap="square" rtlCol="0">
            <a:spAutoFit/>
          </a:bodyPr>
          <a:lstStyle/>
          <a:p>
            <a:r>
              <a:rPr lang="en-GB" sz="2800" dirty="0">
                <a:solidFill>
                  <a:schemeClr val="bg1"/>
                </a:solidFill>
              </a:rPr>
              <a:t>Repeated unwanted contact </a:t>
            </a:r>
          </a:p>
        </p:txBody>
      </p:sp>
      <p:sp>
        <p:nvSpPr>
          <p:cNvPr id="16" name="TextBox 15">
            <a:extLst>
              <a:ext uri="{FF2B5EF4-FFF2-40B4-BE49-F238E27FC236}">
                <a16:creationId xmlns:a16="http://schemas.microsoft.com/office/drawing/2014/main" id="{7778D28D-88B7-05A3-6231-E372B8CE5CDC}"/>
              </a:ext>
            </a:extLst>
          </p:cNvPr>
          <p:cNvSpPr txBox="1"/>
          <p:nvPr/>
        </p:nvSpPr>
        <p:spPr>
          <a:xfrm>
            <a:off x="9753600" y="6305087"/>
            <a:ext cx="4800600" cy="523220"/>
          </a:xfrm>
          <a:prstGeom prst="rect">
            <a:avLst/>
          </a:prstGeom>
          <a:noFill/>
        </p:spPr>
        <p:txBody>
          <a:bodyPr wrap="square" rtlCol="0">
            <a:spAutoFit/>
          </a:bodyPr>
          <a:lstStyle/>
          <a:p>
            <a:r>
              <a:rPr lang="en-GB" sz="2800" dirty="0">
                <a:solidFill>
                  <a:schemeClr val="bg1"/>
                </a:solidFill>
              </a:rPr>
              <a:t>Networked harassment</a:t>
            </a:r>
          </a:p>
        </p:txBody>
      </p:sp>
      <p:sp>
        <p:nvSpPr>
          <p:cNvPr id="17" name="TextBox 16">
            <a:extLst>
              <a:ext uri="{FF2B5EF4-FFF2-40B4-BE49-F238E27FC236}">
                <a16:creationId xmlns:a16="http://schemas.microsoft.com/office/drawing/2014/main" id="{407D7F1C-0DE8-F74A-A8C7-4C4833D74DE7}"/>
              </a:ext>
            </a:extLst>
          </p:cNvPr>
          <p:cNvSpPr txBox="1"/>
          <p:nvPr/>
        </p:nvSpPr>
        <p:spPr>
          <a:xfrm>
            <a:off x="9753600" y="7315013"/>
            <a:ext cx="4800600" cy="954107"/>
          </a:xfrm>
          <a:prstGeom prst="rect">
            <a:avLst/>
          </a:prstGeom>
          <a:noFill/>
        </p:spPr>
        <p:txBody>
          <a:bodyPr wrap="square" rtlCol="0">
            <a:spAutoFit/>
          </a:bodyPr>
          <a:lstStyle/>
          <a:p>
            <a:r>
              <a:rPr lang="en-GB" sz="2800" dirty="0">
                <a:solidFill>
                  <a:schemeClr val="bg1"/>
                </a:solidFill>
              </a:rPr>
              <a:t>Harassment due to a protected characteristic </a:t>
            </a:r>
          </a:p>
        </p:txBody>
      </p:sp>
    </p:spTree>
    <p:extLst>
      <p:ext uri="{BB962C8B-B14F-4D97-AF65-F5344CB8AC3E}">
        <p14:creationId xmlns:p14="http://schemas.microsoft.com/office/powerpoint/2010/main" val="6687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3ED0D8-661D-B54D-8A62-2BA222AA2E57}"/>
              </a:ext>
            </a:extLst>
          </p:cNvPr>
          <p:cNvSpPr txBox="1"/>
          <p:nvPr/>
        </p:nvSpPr>
        <p:spPr>
          <a:xfrm>
            <a:off x="1104900" y="2471067"/>
            <a:ext cx="16078200" cy="6765635"/>
          </a:xfrm>
          <a:prstGeom prst="rect">
            <a:avLst/>
          </a:prstGeom>
          <a:noFill/>
        </p:spPr>
        <p:txBody>
          <a:bodyPr wrap="square">
            <a:spAutoFit/>
          </a:bodyPr>
          <a:lstStyle/>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Today we are focusing on young people, but ANYONE can be a victim of technology facilitated abuse – just as ANYONE can be a victim of other types of abuse. </a:t>
            </a:r>
          </a:p>
          <a:p>
            <a:pPr>
              <a:lnSpc>
                <a:spcPct val="107000"/>
              </a:lnSpc>
              <a:spcAft>
                <a:spcPts val="800"/>
              </a:spcAft>
            </a:pPr>
            <a:endPar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A 2023 global study found that transgender and gender diverse people reported the highest proportion of incidents</a:t>
            </a:r>
          </a:p>
          <a:p>
            <a:pPr>
              <a:lnSpc>
                <a:spcPct val="107000"/>
              </a:lnSpc>
              <a:spcAft>
                <a:spcPts val="800"/>
              </a:spcAft>
            </a:pPr>
            <a:endPar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latin typeface="DM Sans" pitchFamily="2" charset="0"/>
                <a:ea typeface="Calibri" panose="020F0502020204030204" pitchFamily="34" charset="0"/>
                <a:cs typeface="Times New Roman" panose="02020603050405020304" pitchFamily="18" charset="0"/>
              </a:rPr>
              <a:t>The same report also found that LGBTQ+ people were much more likely to report a serious impact from online harms, compared to heterosexual and cisgendered people</a:t>
            </a: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 </a:t>
            </a:r>
            <a:r>
              <a:rPr lang="en-GB" sz="2000" kern="100" dirty="0">
                <a:solidFill>
                  <a:schemeClr val="bg1"/>
                </a:solidFill>
                <a:effectLst/>
                <a:latin typeface="DM Sans" pitchFamily="2" charset="0"/>
                <a:ea typeface="Calibri" panose="020F0502020204030204" pitchFamily="34" charset="0"/>
                <a:cs typeface="Times New Roman" panose="02020603050405020304" pitchFamily="18" charset="0"/>
              </a:rPr>
              <a:t>(Supporting Safer Digital Spaces: Dunn, Vaillancourt &amp; Brittain)</a:t>
            </a:r>
          </a:p>
          <a:p>
            <a:pPr>
              <a:lnSpc>
                <a:spcPct val="107000"/>
              </a:lnSpc>
              <a:spcAft>
                <a:spcPts val="800"/>
              </a:spcAft>
            </a:pPr>
            <a:endPar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The ending of relationships is a major trigger. Police figures suggest that 80% of the technology facilitated abuse which is reported to them was initiated following a break up. </a:t>
            </a:r>
          </a:p>
          <a:p>
            <a:pPr>
              <a:lnSpc>
                <a:spcPct val="107000"/>
              </a:lnSpc>
              <a:spcAft>
                <a:spcPts val="800"/>
              </a:spcAft>
            </a:pPr>
            <a:r>
              <a:rPr lang="en-GB" sz="2000" kern="100" dirty="0">
                <a:solidFill>
                  <a:schemeClr val="bg1"/>
                </a:solidFill>
                <a:effectLst/>
                <a:latin typeface="DM Sans" pitchFamily="2" charset="0"/>
                <a:ea typeface="Calibri" panose="020F0502020204030204" pitchFamily="34" charset="0"/>
                <a:cs typeface="Times New Roman" panose="02020603050405020304" pitchFamily="18" charset="0"/>
              </a:rPr>
              <a:t>(Source: Avon &amp; Somerset Constabulary) </a:t>
            </a:r>
          </a:p>
        </p:txBody>
      </p:sp>
      <p:sp>
        <p:nvSpPr>
          <p:cNvPr id="4" name="TextBox 3">
            <a:extLst>
              <a:ext uri="{FF2B5EF4-FFF2-40B4-BE49-F238E27FC236}">
                <a16:creationId xmlns:a16="http://schemas.microsoft.com/office/drawing/2014/main" id="{18DA19FC-33F0-DA7B-0976-E4666ED86F91}"/>
              </a:ext>
            </a:extLst>
          </p:cNvPr>
          <p:cNvSpPr txBox="1"/>
          <p:nvPr/>
        </p:nvSpPr>
        <p:spPr>
          <a:xfrm>
            <a:off x="990600" y="1257300"/>
            <a:ext cx="12801600" cy="897746"/>
          </a:xfrm>
          <a:prstGeom prst="rect">
            <a:avLst/>
          </a:prstGeom>
          <a:noFill/>
        </p:spPr>
        <p:txBody>
          <a:bodyPr wrap="square" rtlCol="0">
            <a:spAutoFit/>
          </a:bodyPr>
          <a:lstStyle/>
          <a:p>
            <a:pPr>
              <a:lnSpc>
                <a:spcPct val="107000"/>
              </a:lnSpc>
              <a:spcAft>
                <a:spcPts val="800"/>
              </a:spcAft>
            </a:pPr>
            <a:r>
              <a:rPr lang="en-GB" sz="5400"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Who is at risk of Technology Facilitated Abuse? </a:t>
            </a:r>
          </a:p>
        </p:txBody>
      </p:sp>
      <p:pic>
        <p:nvPicPr>
          <p:cNvPr id="5" name="Graphic 4" descr="Broken Heart with solid fill">
            <a:extLst>
              <a:ext uri="{FF2B5EF4-FFF2-40B4-BE49-F238E27FC236}">
                <a16:creationId xmlns:a16="http://schemas.microsoft.com/office/drawing/2014/main" id="{0B2A3ADE-8E57-3511-DC58-A79A61AF72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49400" y="774496"/>
            <a:ext cx="1676400" cy="1676400"/>
          </a:xfrm>
          <a:prstGeom prst="rect">
            <a:avLst/>
          </a:prstGeom>
        </p:spPr>
      </p:pic>
    </p:spTree>
    <p:extLst>
      <p:ext uri="{BB962C8B-B14F-4D97-AF65-F5344CB8AC3E}">
        <p14:creationId xmlns:p14="http://schemas.microsoft.com/office/powerpoint/2010/main" val="400203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7A7CEF-CF35-B6F2-E991-BC8E89991652}"/>
              </a:ext>
            </a:extLst>
          </p:cNvPr>
          <p:cNvSpPr txBox="1"/>
          <p:nvPr/>
        </p:nvSpPr>
        <p:spPr>
          <a:xfrm>
            <a:off x="3939988" y="952500"/>
            <a:ext cx="9547412"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Young Peopl</a:t>
            </a:r>
            <a:r>
              <a:rPr lang="en-GB" sz="5400" b="1" kern="100" dirty="0">
                <a:solidFill>
                  <a:schemeClr val="bg1"/>
                </a:solidFill>
                <a:latin typeface="Barlow Condensed SemiBold" panose="00000706000000000000" pitchFamily="2" charset="0"/>
                <a:ea typeface="Calibri" panose="020F0502020204030204" pitchFamily="34" charset="0"/>
                <a:cs typeface="Times New Roman" panose="02020603050405020304" pitchFamily="18" charset="0"/>
              </a:rPr>
              <a:t>e Are Experiencing </a:t>
            </a: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 </a:t>
            </a:r>
            <a:endParaRPr lang="en-GB" sz="5400" dirty="0"/>
          </a:p>
        </p:txBody>
      </p:sp>
      <p:graphicFrame>
        <p:nvGraphicFramePr>
          <p:cNvPr id="3" name="Chart 2">
            <a:extLst>
              <a:ext uri="{FF2B5EF4-FFF2-40B4-BE49-F238E27FC236}">
                <a16:creationId xmlns:a16="http://schemas.microsoft.com/office/drawing/2014/main" id="{BB589DC4-3DD4-FC90-1FFA-B7396AAD1D7F}"/>
              </a:ext>
            </a:extLst>
          </p:cNvPr>
          <p:cNvGraphicFramePr/>
          <p:nvPr>
            <p:extLst>
              <p:ext uri="{D42A27DB-BD31-4B8C-83A1-F6EECF244321}">
                <p14:modId xmlns:p14="http://schemas.microsoft.com/office/powerpoint/2010/main" val="3081052671"/>
              </p:ext>
            </p:extLst>
          </p:nvPr>
        </p:nvGraphicFramePr>
        <p:xfrm>
          <a:off x="533400" y="2247900"/>
          <a:ext cx="17449800" cy="7772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6201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2DB8F-C326-7947-C54A-F22F75CB6867}"/>
              </a:ext>
            </a:extLst>
          </p:cNvPr>
          <p:cNvSpPr txBox="1"/>
          <p:nvPr/>
        </p:nvSpPr>
        <p:spPr>
          <a:xfrm>
            <a:off x="2133600" y="952500"/>
            <a:ext cx="143256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Where Does Technology Facilitated Abuse Happen? </a:t>
            </a:r>
            <a:endParaRPr lang="en-GB" sz="5400" dirty="0"/>
          </a:p>
        </p:txBody>
      </p:sp>
      <p:sp>
        <p:nvSpPr>
          <p:cNvPr id="3" name="TextBox 2">
            <a:extLst>
              <a:ext uri="{FF2B5EF4-FFF2-40B4-BE49-F238E27FC236}">
                <a16:creationId xmlns:a16="http://schemas.microsoft.com/office/drawing/2014/main" id="{D8737AAC-3F7C-4CB2-9C69-D1BB3E8BBCB5}"/>
              </a:ext>
            </a:extLst>
          </p:cNvPr>
          <p:cNvSpPr txBox="1"/>
          <p:nvPr/>
        </p:nvSpPr>
        <p:spPr>
          <a:xfrm>
            <a:off x="2209800" y="7652006"/>
            <a:ext cx="14325600" cy="1393971"/>
          </a:xfrm>
          <a:prstGeom prst="rect">
            <a:avLst/>
          </a:prstGeom>
          <a:noFill/>
        </p:spPr>
        <p:txBody>
          <a:bodyPr wrap="square" rtlCol="0">
            <a:spAutoFit/>
          </a:bodyPr>
          <a:lstStyle/>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Avon &amp; Somerset Constabulary figures suggest that 34% of cyber domestic abuse incidents involve social media as the primary avenue for abuse. </a:t>
            </a:r>
          </a:p>
          <a:p>
            <a:endParaRPr lang="en-GB" dirty="0"/>
          </a:p>
        </p:txBody>
      </p:sp>
      <p:pic>
        <p:nvPicPr>
          <p:cNvPr id="4" name="Picture 3">
            <a:extLst>
              <a:ext uri="{FF2B5EF4-FFF2-40B4-BE49-F238E27FC236}">
                <a16:creationId xmlns:a16="http://schemas.microsoft.com/office/drawing/2014/main" id="{C866F7C9-66E0-4BAA-6022-810B9111D299}"/>
              </a:ext>
            </a:extLst>
          </p:cNvPr>
          <p:cNvPicPr>
            <a:picLocks noChangeAspect="1"/>
          </p:cNvPicPr>
          <p:nvPr/>
        </p:nvPicPr>
        <p:blipFill>
          <a:blip r:embed="rId3"/>
          <a:stretch>
            <a:fillRect/>
          </a:stretch>
        </p:blipFill>
        <p:spPr>
          <a:xfrm>
            <a:off x="2209800" y="2486553"/>
            <a:ext cx="2281474" cy="2279906"/>
          </a:xfrm>
          <a:prstGeom prst="rect">
            <a:avLst/>
          </a:prstGeom>
        </p:spPr>
      </p:pic>
      <p:pic>
        <p:nvPicPr>
          <p:cNvPr id="2050" name="Picture 2" descr="Snapchat logo histoire et signification, evolution, symbole Snapchat">
            <a:extLst>
              <a:ext uri="{FF2B5EF4-FFF2-40B4-BE49-F238E27FC236}">
                <a16:creationId xmlns:a16="http://schemas.microsoft.com/office/drawing/2014/main" id="{845EADCB-E9D8-6790-218A-8DEF796796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421423"/>
            <a:ext cx="2819400" cy="24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DC1274-53EA-51D1-2462-0E34C673EF28}"/>
              </a:ext>
            </a:extLst>
          </p:cNvPr>
          <p:cNvPicPr>
            <a:picLocks noChangeAspect="1"/>
          </p:cNvPicPr>
          <p:nvPr/>
        </p:nvPicPr>
        <p:blipFill>
          <a:blip r:embed="rId5"/>
          <a:stretch>
            <a:fillRect/>
          </a:stretch>
        </p:blipFill>
        <p:spPr>
          <a:xfrm>
            <a:off x="13182600" y="2352737"/>
            <a:ext cx="2715662" cy="2715662"/>
          </a:xfrm>
          <a:prstGeom prst="rect">
            <a:avLst/>
          </a:prstGeom>
        </p:spPr>
      </p:pic>
      <p:pic>
        <p:nvPicPr>
          <p:cNvPr id="7" name="Picture 6">
            <a:extLst>
              <a:ext uri="{FF2B5EF4-FFF2-40B4-BE49-F238E27FC236}">
                <a16:creationId xmlns:a16="http://schemas.microsoft.com/office/drawing/2014/main" id="{652754B9-F294-3EC8-724A-8A13E4C3D258}"/>
              </a:ext>
            </a:extLst>
          </p:cNvPr>
          <p:cNvPicPr>
            <a:picLocks noChangeAspect="1"/>
          </p:cNvPicPr>
          <p:nvPr/>
        </p:nvPicPr>
        <p:blipFill>
          <a:blip r:embed="rId6"/>
          <a:stretch>
            <a:fillRect/>
          </a:stretch>
        </p:blipFill>
        <p:spPr>
          <a:xfrm>
            <a:off x="8839200" y="1771650"/>
            <a:ext cx="3905250" cy="3905250"/>
          </a:xfrm>
          <a:prstGeom prst="rect">
            <a:avLst/>
          </a:prstGeom>
        </p:spPr>
      </p:pic>
      <p:sp>
        <p:nvSpPr>
          <p:cNvPr id="8" name="TextBox 7">
            <a:extLst>
              <a:ext uri="{FF2B5EF4-FFF2-40B4-BE49-F238E27FC236}">
                <a16:creationId xmlns:a16="http://schemas.microsoft.com/office/drawing/2014/main" id="{795F59EF-F99C-19A0-DC49-3E26CE2AD0D5}"/>
              </a:ext>
            </a:extLst>
          </p:cNvPr>
          <p:cNvSpPr txBox="1"/>
          <p:nvPr/>
        </p:nvSpPr>
        <p:spPr>
          <a:xfrm>
            <a:off x="2743200" y="5400000"/>
            <a:ext cx="1905000" cy="923330"/>
          </a:xfrm>
          <a:prstGeom prst="rect">
            <a:avLst/>
          </a:prstGeom>
          <a:noFill/>
        </p:spPr>
        <p:txBody>
          <a:bodyPr wrap="square" rtlCol="0">
            <a:spAutoFit/>
          </a:bodyPr>
          <a:lstStyle/>
          <a:p>
            <a:r>
              <a:rPr lang="en-GB" sz="5400" dirty="0">
                <a:solidFill>
                  <a:schemeClr val="bg1"/>
                </a:solidFill>
                <a:latin typeface="Barlow Condensed SemiBold" panose="00000706000000000000" pitchFamily="2" charset="0"/>
              </a:rPr>
              <a:t>68%</a:t>
            </a:r>
          </a:p>
        </p:txBody>
      </p:sp>
      <p:sp>
        <p:nvSpPr>
          <p:cNvPr id="9" name="TextBox 8">
            <a:extLst>
              <a:ext uri="{FF2B5EF4-FFF2-40B4-BE49-F238E27FC236}">
                <a16:creationId xmlns:a16="http://schemas.microsoft.com/office/drawing/2014/main" id="{7381CD5B-CA63-D930-BA1C-4C41B89C0FE9}"/>
              </a:ext>
            </a:extLst>
          </p:cNvPr>
          <p:cNvSpPr txBox="1"/>
          <p:nvPr/>
        </p:nvSpPr>
        <p:spPr>
          <a:xfrm>
            <a:off x="6371897" y="5400000"/>
            <a:ext cx="1905000" cy="923330"/>
          </a:xfrm>
          <a:prstGeom prst="rect">
            <a:avLst/>
          </a:prstGeom>
          <a:noFill/>
        </p:spPr>
        <p:txBody>
          <a:bodyPr wrap="square" rtlCol="0">
            <a:spAutoFit/>
          </a:bodyPr>
          <a:lstStyle/>
          <a:p>
            <a:r>
              <a:rPr lang="en-GB" sz="5400" dirty="0">
                <a:solidFill>
                  <a:schemeClr val="bg1"/>
                </a:solidFill>
                <a:latin typeface="Barlow Condensed SemiBold" panose="00000706000000000000" pitchFamily="2" charset="0"/>
              </a:rPr>
              <a:t>68%</a:t>
            </a:r>
          </a:p>
        </p:txBody>
      </p:sp>
      <p:sp>
        <p:nvSpPr>
          <p:cNvPr id="10" name="TextBox 9">
            <a:extLst>
              <a:ext uri="{FF2B5EF4-FFF2-40B4-BE49-F238E27FC236}">
                <a16:creationId xmlns:a16="http://schemas.microsoft.com/office/drawing/2014/main" id="{D8673CB0-FBC2-C953-7D81-DC53F1FD1AA8}"/>
              </a:ext>
            </a:extLst>
          </p:cNvPr>
          <p:cNvSpPr txBox="1"/>
          <p:nvPr/>
        </p:nvSpPr>
        <p:spPr>
          <a:xfrm>
            <a:off x="10210800" y="5400000"/>
            <a:ext cx="1905000" cy="923330"/>
          </a:xfrm>
          <a:prstGeom prst="rect">
            <a:avLst/>
          </a:prstGeom>
          <a:noFill/>
        </p:spPr>
        <p:txBody>
          <a:bodyPr wrap="square" rtlCol="0">
            <a:spAutoFit/>
          </a:bodyPr>
          <a:lstStyle/>
          <a:p>
            <a:r>
              <a:rPr lang="en-GB" sz="5400" dirty="0">
                <a:solidFill>
                  <a:schemeClr val="bg1"/>
                </a:solidFill>
                <a:latin typeface="Barlow Condensed SemiBold" panose="00000706000000000000" pitchFamily="2" charset="0"/>
              </a:rPr>
              <a:t>42%</a:t>
            </a:r>
          </a:p>
        </p:txBody>
      </p:sp>
      <p:sp>
        <p:nvSpPr>
          <p:cNvPr id="11" name="TextBox 10">
            <a:extLst>
              <a:ext uri="{FF2B5EF4-FFF2-40B4-BE49-F238E27FC236}">
                <a16:creationId xmlns:a16="http://schemas.microsoft.com/office/drawing/2014/main" id="{7BA19035-7A5E-9FE5-20A2-DB8E1790C681}"/>
              </a:ext>
            </a:extLst>
          </p:cNvPr>
          <p:cNvSpPr txBox="1"/>
          <p:nvPr/>
        </p:nvSpPr>
        <p:spPr>
          <a:xfrm>
            <a:off x="14020800" y="5400000"/>
            <a:ext cx="1905000" cy="923330"/>
          </a:xfrm>
          <a:prstGeom prst="rect">
            <a:avLst/>
          </a:prstGeom>
          <a:noFill/>
        </p:spPr>
        <p:txBody>
          <a:bodyPr wrap="square" rtlCol="0">
            <a:spAutoFit/>
          </a:bodyPr>
          <a:lstStyle/>
          <a:p>
            <a:r>
              <a:rPr lang="en-GB" sz="5400" dirty="0">
                <a:solidFill>
                  <a:schemeClr val="bg1"/>
                </a:solidFill>
                <a:latin typeface="Barlow Condensed SemiBold" panose="00000706000000000000" pitchFamily="2" charset="0"/>
              </a:rPr>
              <a:t>42%</a:t>
            </a:r>
          </a:p>
        </p:txBody>
      </p:sp>
    </p:spTree>
    <p:extLst>
      <p:ext uri="{BB962C8B-B14F-4D97-AF65-F5344CB8AC3E}">
        <p14:creationId xmlns:p14="http://schemas.microsoft.com/office/powerpoint/2010/main" val="488962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4B966-DB5A-209C-7F47-908B5D8FE3C8}"/>
              </a:ext>
            </a:extLst>
          </p:cNvPr>
          <p:cNvSpPr txBox="1"/>
          <p:nvPr/>
        </p:nvSpPr>
        <p:spPr>
          <a:xfrm>
            <a:off x="1028700" y="1834790"/>
            <a:ext cx="14706600" cy="1870640"/>
          </a:xfrm>
          <a:prstGeom prst="rect">
            <a:avLst/>
          </a:prstGeom>
          <a:noFill/>
        </p:spPr>
        <p:txBody>
          <a:bodyPr wrap="square">
            <a:spAutoFit/>
          </a:bodyPr>
          <a:lstStyle/>
          <a:p>
            <a:pPr>
              <a:lnSpc>
                <a:spcPct val="107000"/>
              </a:lnSpc>
              <a:spcAft>
                <a:spcPts val="800"/>
              </a:spcAft>
            </a:pPr>
            <a:r>
              <a:rPr lang="en-GB" sz="5400" b="1" kern="100" dirty="0">
                <a:solidFill>
                  <a:schemeClr val="bg1"/>
                </a:solidFill>
                <a:effectLst/>
                <a:latin typeface="Bradley Hand ITC" panose="03070402050302030203" pitchFamily="66" charset="0"/>
                <a:ea typeface="Calibri" panose="020F0502020204030204" pitchFamily="34" charset="0"/>
                <a:cs typeface="Times New Roman" panose="02020603050405020304" pitchFamily="18" charset="0"/>
              </a:rPr>
              <a:t>“ I was scared they would turn up at my house or where I work” </a:t>
            </a:r>
          </a:p>
        </p:txBody>
      </p:sp>
      <p:sp>
        <p:nvSpPr>
          <p:cNvPr id="2" name="TextBox 1">
            <a:extLst>
              <a:ext uri="{FF2B5EF4-FFF2-40B4-BE49-F238E27FC236}">
                <a16:creationId xmlns:a16="http://schemas.microsoft.com/office/drawing/2014/main" id="{25656DF0-24FF-54A7-5764-2479504773B6}"/>
              </a:ext>
            </a:extLst>
          </p:cNvPr>
          <p:cNvSpPr txBox="1"/>
          <p:nvPr/>
        </p:nvSpPr>
        <p:spPr>
          <a:xfrm>
            <a:off x="7734300" y="3476707"/>
            <a:ext cx="9525000" cy="1870640"/>
          </a:xfrm>
          <a:prstGeom prst="rect">
            <a:avLst/>
          </a:prstGeom>
          <a:noFill/>
        </p:spPr>
        <p:txBody>
          <a:bodyPr wrap="square" rtlCol="0">
            <a:spAutoFit/>
          </a:bodyPr>
          <a:lstStyle/>
          <a:p>
            <a:pPr>
              <a:lnSpc>
                <a:spcPct val="107000"/>
              </a:lnSpc>
              <a:spcAft>
                <a:spcPts val="800"/>
              </a:spcAft>
            </a:pPr>
            <a:r>
              <a:rPr lang="en-GB" sz="5400" b="1" kern="100" dirty="0">
                <a:solidFill>
                  <a:schemeClr val="bg1"/>
                </a:solidFill>
                <a:effectLst/>
                <a:latin typeface="Dreaming Outloud Pro" panose="03050502040302030504" pitchFamily="66" charset="0"/>
                <a:ea typeface="Calibri" panose="020F0502020204030204" pitchFamily="34" charset="0"/>
                <a:cs typeface="Dreaming Outloud Pro" panose="03050502040302030504" pitchFamily="66" charset="0"/>
              </a:rPr>
              <a:t>“</a:t>
            </a:r>
            <a:r>
              <a:rPr lang="en-GB" sz="5400" b="1" kern="100" dirty="0">
                <a:solidFill>
                  <a:schemeClr val="bg1"/>
                </a:solidFill>
                <a:latin typeface="Dreaming Outloud Pro" panose="03050502040302030504" pitchFamily="66" charset="0"/>
                <a:ea typeface="Calibri" panose="020F0502020204030204" pitchFamily="34" charset="0"/>
                <a:cs typeface="Dreaming Outloud Pro" panose="03050502040302030504" pitchFamily="66" charset="0"/>
              </a:rPr>
              <a:t>it really affected my mental health</a:t>
            </a:r>
            <a:r>
              <a:rPr lang="en-GB" sz="5400" b="1" kern="100" dirty="0">
                <a:solidFill>
                  <a:schemeClr val="bg1"/>
                </a:solidFill>
                <a:effectLst/>
                <a:latin typeface="Dreaming Outloud Pro" panose="03050502040302030504" pitchFamily="66" charset="0"/>
                <a:ea typeface="Calibri" panose="020F0502020204030204" pitchFamily="34" charset="0"/>
                <a:cs typeface="Dreaming Outloud Pro" panose="03050502040302030504" pitchFamily="66" charset="0"/>
              </a:rPr>
              <a:t>” </a:t>
            </a:r>
            <a:endParaRPr lang="en-GB" sz="5400" kern="100" dirty="0">
              <a:solidFill>
                <a:schemeClr val="bg1"/>
              </a:solidFill>
              <a:effectLst/>
              <a:latin typeface="Dreaming Outloud Pro" panose="03050502040302030504" pitchFamily="66" charset="0"/>
              <a:ea typeface="Calibri" panose="020F0502020204030204" pitchFamily="34" charset="0"/>
              <a:cs typeface="Dreaming Outloud Pro" panose="03050502040302030504" pitchFamily="66" charset="0"/>
            </a:endParaRPr>
          </a:p>
        </p:txBody>
      </p:sp>
      <p:sp>
        <p:nvSpPr>
          <p:cNvPr id="4" name="TextBox 3">
            <a:extLst>
              <a:ext uri="{FF2B5EF4-FFF2-40B4-BE49-F238E27FC236}">
                <a16:creationId xmlns:a16="http://schemas.microsoft.com/office/drawing/2014/main" id="{3D922D73-FDE1-086A-75EB-BFA49DC851E1}"/>
              </a:ext>
            </a:extLst>
          </p:cNvPr>
          <p:cNvSpPr txBox="1"/>
          <p:nvPr/>
        </p:nvSpPr>
        <p:spPr>
          <a:xfrm>
            <a:off x="1524000" y="5570251"/>
            <a:ext cx="10591800" cy="1870640"/>
          </a:xfrm>
          <a:prstGeom prst="rect">
            <a:avLst/>
          </a:prstGeom>
          <a:noFill/>
        </p:spPr>
        <p:txBody>
          <a:bodyPr wrap="square" rtlCol="0">
            <a:spAutoFit/>
          </a:bodyPr>
          <a:lstStyle/>
          <a:p>
            <a:pPr>
              <a:lnSpc>
                <a:spcPct val="107000"/>
              </a:lnSpc>
              <a:spcAft>
                <a:spcPts val="800"/>
              </a:spcAft>
            </a:pPr>
            <a:r>
              <a:rPr lang="en-GB" sz="5400" b="1" kern="100" dirty="0">
                <a:solidFill>
                  <a:schemeClr val="bg1"/>
                </a:solidFill>
                <a:effectLst/>
                <a:latin typeface="Bradley Hand ITC" panose="03070402050302030203" pitchFamily="66" charset="0"/>
                <a:ea typeface="Calibri" panose="020F0502020204030204" pitchFamily="34" charset="0"/>
                <a:cs typeface="Times New Roman" panose="02020603050405020304" pitchFamily="18" charset="0"/>
              </a:rPr>
              <a:t>“I was creeped out, and I felt violated” </a:t>
            </a:r>
            <a:endParaRPr lang="en-GB" sz="5400" kern="100" dirty="0">
              <a:solidFill>
                <a:schemeClr val="bg1"/>
              </a:solidFill>
              <a:effectLst/>
              <a:latin typeface="Bradley Hand ITC" panose="03070402050302030203"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B20B329-6771-8D1E-E96F-4082F1154124}"/>
              </a:ext>
            </a:extLst>
          </p:cNvPr>
          <p:cNvSpPr txBox="1"/>
          <p:nvPr/>
        </p:nvSpPr>
        <p:spPr>
          <a:xfrm>
            <a:off x="7886700" y="7886700"/>
            <a:ext cx="8458200" cy="923330"/>
          </a:xfrm>
          <a:prstGeom prst="rect">
            <a:avLst/>
          </a:prstGeom>
          <a:noFill/>
        </p:spPr>
        <p:txBody>
          <a:bodyPr wrap="square" rtlCol="0">
            <a:spAutoFit/>
          </a:bodyPr>
          <a:lstStyle/>
          <a:p>
            <a:r>
              <a:rPr lang="en-GB" sz="5400" b="1" kern="100" dirty="0">
                <a:solidFill>
                  <a:schemeClr val="accent6">
                    <a:lumMod val="75000"/>
                  </a:schemeClr>
                </a:solidFill>
                <a:effectLst/>
                <a:latin typeface="Dreaming Outloud Pro" panose="03050502040302030504" pitchFamily="66" charset="0"/>
                <a:ea typeface="Calibri" panose="020F0502020204030204" pitchFamily="34" charset="0"/>
                <a:cs typeface="Dreaming Outloud Pro" panose="03050502040302030504" pitchFamily="66" charset="0"/>
              </a:rPr>
              <a:t>“ I didn’t know what to do”</a:t>
            </a:r>
            <a:endParaRPr lang="en-GB" sz="5400" dirty="0">
              <a:solidFill>
                <a:schemeClr val="accent6">
                  <a:lumMod val="75000"/>
                </a:schemeClr>
              </a:solidFill>
            </a:endParaRPr>
          </a:p>
        </p:txBody>
      </p:sp>
    </p:spTree>
    <p:extLst>
      <p:ext uri="{BB962C8B-B14F-4D97-AF65-F5344CB8AC3E}">
        <p14:creationId xmlns:p14="http://schemas.microsoft.com/office/powerpoint/2010/main" val="113762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2967175" y="8248725"/>
            <a:ext cx="4877435" cy="2032000"/>
          </a:xfrm>
          <a:custGeom>
            <a:avLst/>
            <a:gdLst/>
            <a:ahLst/>
            <a:cxnLst/>
            <a:rect l="l" t="t" r="r" b="b"/>
            <a:pathLst>
              <a:path w="4877434" h="2032000">
                <a:moveTo>
                  <a:pt x="2740561" y="12700"/>
                </a:moveTo>
                <a:lnTo>
                  <a:pt x="2136423" y="12700"/>
                </a:lnTo>
                <a:lnTo>
                  <a:pt x="2186278" y="0"/>
                </a:lnTo>
                <a:lnTo>
                  <a:pt x="2690705" y="0"/>
                </a:lnTo>
                <a:lnTo>
                  <a:pt x="2740561" y="12700"/>
                </a:lnTo>
                <a:close/>
              </a:path>
              <a:path w="4877434" h="2032000">
                <a:moveTo>
                  <a:pt x="2888742" y="38100"/>
                </a:moveTo>
                <a:lnTo>
                  <a:pt x="1988242" y="38100"/>
                </a:lnTo>
                <a:lnTo>
                  <a:pt x="2086790" y="12700"/>
                </a:lnTo>
                <a:lnTo>
                  <a:pt x="2790193" y="12700"/>
                </a:lnTo>
                <a:lnTo>
                  <a:pt x="2888742" y="38100"/>
                </a:lnTo>
                <a:close/>
              </a:path>
              <a:path w="4877434" h="2032000">
                <a:moveTo>
                  <a:pt x="151079" y="2032000"/>
                </a:moveTo>
                <a:lnTo>
                  <a:pt x="0" y="2032000"/>
                </a:lnTo>
                <a:lnTo>
                  <a:pt x="1971" y="2019300"/>
                </a:lnTo>
                <a:lnTo>
                  <a:pt x="11405" y="1968500"/>
                </a:lnTo>
                <a:lnTo>
                  <a:pt x="21807" y="1917700"/>
                </a:lnTo>
                <a:lnTo>
                  <a:pt x="33173" y="1879600"/>
                </a:lnTo>
                <a:lnTo>
                  <a:pt x="45498" y="1828800"/>
                </a:lnTo>
                <a:lnTo>
                  <a:pt x="58777" y="1778000"/>
                </a:lnTo>
                <a:lnTo>
                  <a:pt x="73006" y="1727200"/>
                </a:lnTo>
                <a:lnTo>
                  <a:pt x="88179" y="1689100"/>
                </a:lnTo>
                <a:lnTo>
                  <a:pt x="104293" y="1638300"/>
                </a:lnTo>
                <a:lnTo>
                  <a:pt x="121342" y="1587500"/>
                </a:lnTo>
                <a:lnTo>
                  <a:pt x="139321" y="1549400"/>
                </a:lnTo>
                <a:lnTo>
                  <a:pt x="158227" y="1498600"/>
                </a:lnTo>
                <a:lnTo>
                  <a:pt x="178054" y="1460500"/>
                </a:lnTo>
                <a:lnTo>
                  <a:pt x="198798" y="1409700"/>
                </a:lnTo>
                <a:lnTo>
                  <a:pt x="220453" y="1358900"/>
                </a:lnTo>
                <a:lnTo>
                  <a:pt x="243016" y="1320800"/>
                </a:lnTo>
                <a:lnTo>
                  <a:pt x="266481" y="1282700"/>
                </a:lnTo>
                <a:lnTo>
                  <a:pt x="290844" y="1231900"/>
                </a:lnTo>
                <a:lnTo>
                  <a:pt x="316100" y="1193800"/>
                </a:lnTo>
                <a:lnTo>
                  <a:pt x="342244" y="1143000"/>
                </a:lnTo>
                <a:lnTo>
                  <a:pt x="369272" y="1104900"/>
                </a:lnTo>
                <a:lnTo>
                  <a:pt x="397179" y="1066800"/>
                </a:lnTo>
                <a:lnTo>
                  <a:pt x="425960" y="1028700"/>
                </a:lnTo>
                <a:lnTo>
                  <a:pt x="455610" y="990600"/>
                </a:lnTo>
                <a:lnTo>
                  <a:pt x="486126" y="939800"/>
                </a:lnTo>
                <a:lnTo>
                  <a:pt x="517501" y="901700"/>
                </a:lnTo>
                <a:lnTo>
                  <a:pt x="549732" y="863600"/>
                </a:lnTo>
                <a:lnTo>
                  <a:pt x="582814" y="825500"/>
                </a:lnTo>
                <a:lnTo>
                  <a:pt x="616741" y="787400"/>
                </a:lnTo>
                <a:lnTo>
                  <a:pt x="651510" y="749300"/>
                </a:lnTo>
                <a:lnTo>
                  <a:pt x="687115" y="723900"/>
                </a:lnTo>
                <a:lnTo>
                  <a:pt x="723366" y="685800"/>
                </a:lnTo>
                <a:lnTo>
                  <a:pt x="760218" y="647700"/>
                </a:lnTo>
                <a:lnTo>
                  <a:pt x="797659" y="609600"/>
                </a:lnTo>
                <a:lnTo>
                  <a:pt x="835679" y="584200"/>
                </a:lnTo>
                <a:lnTo>
                  <a:pt x="874264" y="546100"/>
                </a:lnTo>
                <a:lnTo>
                  <a:pt x="913403" y="520700"/>
                </a:lnTo>
                <a:lnTo>
                  <a:pt x="953084" y="482600"/>
                </a:lnTo>
                <a:lnTo>
                  <a:pt x="993296" y="457200"/>
                </a:lnTo>
                <a:lnTo>
                  <a:pt x="1075264" y="406400"/>
                </a:lnTo>
                <a:lnTo>
                  <a:pt x="1116996" y="368300"/>
                </a:lnTo>
                <a:lnTo>
                  <a:pt x="1201898" y="317500"/>
                </a:lnTo>
                <a:lnTo>
                  <a:pt x="1245045" y="304800"/>
                </a:lnTo>
                <a:lnTo>
                  <a:pt x="1377123" y="228600"/>
                </a:lnTo>
                <a:lnTo>
                  <a:pt x="1421989" y="215900"/>
                </a:lnTo>
                <a:lnTo>
                  <a:pt x="1467256" y="190500"/>
                </a:lnTo>
                <a:lnTo>
                  <a:pt x="1512911" y="177800"/>
                </a:lnTo>
                <a:lnTo>
                  <a:pt x="1558944" y="152400"/>
                </a:lnTo>
                <a:lnTo>
                  <a:pt x="1605341" y="139700"/>
                </a:lnTo>
                <a:lnTo>
                  <a:pt x="1652091" y="114300"/>
                </a:lnTo>
                <a:lnTo>
                  <a:pt x="1939350" y="38100"/>
                </a:lnTo>
                <a:lnTo>
                  <a:pt x="2937634" y="38100"/>
                </a:lnTo>
                <a:lnTo>
                  <a:pt x="3224892" y="114300"/>
                </a:lnTo>
                <a:lnTo>
                  <a:pt x="3271642" y="139700"/>
                </a:lnTo>
                <a:lnTo>
                  <a:pt x="2338007" y="139700"/>
                </a:lnTo>
                <a:lnTo>
                  <a:pt x="2288037" y="152400"/>
                </a:lnTo>
                <a:lnTo>
                  <a:pt x="2188709" y="152400"/>
                </a:lnTo>
                <a:lnTo>
                  <a:pt x="2139376" y="165100"/>
                </a:lnTo>
                <a:lnTo>
                  <a:pt x="2090281" y="165100"/>
                </a:lnTo>
                <a:lnTo>
                  <a:pt x="1992856" y="190500"/>
                </a:lnTo>
                <a:lnTo>
                  <a:pt x="1944553" y="190500"/>
                </a:lnTo>
                <a:lnTo>
                  <a:pt x="1707635" y="254000"/>
                </a:lnTo>
                <a:lnTo>
                  <a:pt x="1661262" y="279400"/>
                </a:lnTo>
                <a:lnTo>
                  <a:pt x="1569629" y="304800"/>
                </a:lnTo>
                <a:lnTo>
                  <a:pt x="1524396" y="330200"/>
                </a:lnTo>
                <a:lnTo>
                  <a:pt x="1479568" y="342900"/>
                </a:lnTo>
                <a:lnTo>
                  <a:pt x="1391181" y="393700"/>
                </a:lnTo>
                <a:lnTo>
                  <a:pt x="1347648" y="406400"/>
                </a:lnTo>
                <a:lnTo>
                  <a:pt x="1261965" y="457200"/>
                </a:lnTo>
                <a:lnTo>
                  <a:pt x="1178215" y="508000"/>
                </a:lnTo>
                <a:lnTo>
                  <a:pt x="1137097" y="533400"/>
                </a:lnTo>
                <a:lnTo>
                  <a:pt x="1096500" y="571500"/>
                </a:lnTo>
                <a:lnTo>
                  <a:pt x="1016924" y="622300"/>
                </a:lnTo>
                <a:lnTo>
                  <a:pt x="977970" y="660400"/>
                </a:lnTo>
                <a:lnTo>
                  <a:pt x="939590" y="685800"/>
                </a:lnTo>
                <a:lnTo>
                  <a:pt x="901796" y="723900"/>
                </a:lnTo>
                <a:lnTo>
                  <a:pt x="864600" y="749300"/>
                </a:lnTo>
                <a:lnTo>
                  <a:pt x="828017" y="787400"/>
                </a:lnTo>
                <a:lnTo>
                  <a:pt x="792059" y="825500"/>
                </a:lnTo>
                <a:lnTo>
                  <a:pt x="756851" y="863600"/>
                </a:lnTo>
                <a:lnTo>
                  <a:pt x="722511" y="901700"/>
                </a:lnTo>
                <a:lnTo>
                  <a:pt x="689045" y="939800"/>
                </a:lnTo>
                <a:lnTo>
                  <a:pt x="656459" y="977900"/>
                </a:lnTo>
                <a:lnTo>
                  <a:pt x="624758" y="1016000"/>
                </a:lnTo>
                <a:lnTo>
                  <a:pt x="593948" y="1054100"/>
                </a:lnTo>
                <a:lnTo>
                  <a:pt x="564034" y="1092200"/>
                </a:lnTo>
                <a:lnTo>
                  <a:pt x="535020" y="1130300"/>
                </a:lnTo>
                <a:lnTo>
                  <a:pt x="506914" y="1168400"/>
                </a:lnTo>
                <a:lnTo>
                  <a:pt x="479719" y="1206500"/>
                </a:lnTo>
                <a:lnTo>
                  <a:pt x="453442" y="1257300"/>
                </a:lnTo>
                <a:lnTo>
                  <a:pt x="428087" y="1295400"/>
                </a:lnTo>
                <a:lnTo>
                  <a:pt x="403661" y="1333500"/>
                </a:lnTo>
                <a:lnTo>
                  <a:pt x="380169" y="1384300"/>
                </a:lnTo>
                <a:lnTo>
                  <a:pt x="357615" y="1422400"/>
                </a:lnTo>
                <a:lnTo>
                  <a:pt x="336006" y="1473200"/>
                </a:lnTo>
                <a:lnTo>
                  <a:pt x="315347" y="1511300"/>
                </a:lnTo>
                <a:lnTo>
                  <a:pt x="295642" y="1562100"/>
                </a:lnTo>
                <a:lnTo>
                  <a:pt x="276899" y="1600200"/>
                </a:lnTo>
                <a:lnTo>
                  <a:pt x="259121" y="1651000"/>
                </a:lnTo>
                <a:lnTo>
                  <a:pt x="242315" y="1689100"/>
                </a:lnTo>
                <a:lnTo>
                  <a:pt x="226485" y="1739900"/>
                </a:lnTo>
                <a:lnTo>
                  <a:pt x="211638" y="1790700"/>
                </a:lnTo>
                <a:lnTo>
                  <a:pt x="197778" y="1828800"/>
                </a:lnTo>
                <a:lnTo>
                  <a:pt x="184912" y="1879600"/>
                </a:lnTo>
                <a:lnTo>
                  <a:pt x="173043" y="1930400"/>
                </a:lnTo>
                <a:lnTo>
                  <a:pt x="162178" y="1981200"/>
                </a:lnTo>
                <a:lnTo>
                  <a:pt x="152323" y="2019300"/>
                </a:lnTo>
                <a:lnTo>
                  <a:pt x="151079" y="2032000"/>
                </a:lnTo>
                <a:close/>
              </a:path>
              <a:path w="4877434" h="2032000">
                <a:moveTo>
                  <a:pt x="4876963" y="2032000"/>
                </a:moveTo>
                <a:lnTo>
                  <a:pt x="4725905" y="2032000"/>
                </a:lnTo>
                <a:lnTo>
                  <a:pt x="4724661" y="2019300"/>
                </a:lnTo>
                <a:lnTo>
                  <a:pt x="4714805" y="1981200"/>
                </a:lnTo>
                <a:lnTo>
                  <a:pt x="4703940" y="1930400"/>
                </a:lnTo>
                <a:lnTo>
                  <a:pt x="4692072" y="1879600"/>
                </a:lnTo>
                <a:lnTo>
                  <a:pt x="4679205" y="1828800"/>
                </a:lnTo>
                <a:lnTo>
                  <a:pt x="4665345" y="1790700"/>
                </a:lnTo>
                <a:lnTo>
                  <a:pt x="4650498" y="1739900"/>
                </a:lnTo>
                <a:lnTo>
                  <a:pt x="4634668" y="1689100"/>
                </a:lnTo>
                <a:lnTo>
                  <a:pt x="4617862" y="1651000"/>
                </a:lnTo>
                <a:lnTo>
                  <a:pt x="4600085" y="1600200"/>
                </a:lnTo>
                <a:lnTo>
                  <a:pt x="4581341" y="1562100"/>
                </a:lnTo>
                <a:lnTo>
                  <a:pt x="4561637" y="1511300"/>
                </a:lnTo>
                <a:lnTo>
                  <a:pt x="4540977" y="1473200"/>
                </a:lnTo>
                <a:lnTo>
                  <a:pt x="4519368" y="1422400"/>
                </a:lnTo>
                <a:lnTo>
                  <a:pt x="4496815" y="1384300"/>
                </a:lnTo>
                <a:lnTo>
                  <a:pt x="4473322" y="1333500"/>
                </a:lnTo>
                <a:lnTo>
                  <a:pt x="4448896" y="1295400"/>
                </a:lnTo>
                <a:lnTo>
                  <a:pt x="4423542" y="1257300"/>
                </a:lnTo>
                <a:lnTo>
                  <a:pt x="4397264" y="1206500"/>
                </a:lnTo>
                <a:lnTo>
                  <a:pt x="4370070" y="1168400"/>
                </a:lnTo>
                <a:lnTo>
                  <a:pt x="4341963" y="1130300"/>
                </a:lnTo>
                <a:lnTo>
                  <a:pt x="4312950" y="1092200"/>
                </a:lnTo>
                <a:lnTo>
                  <a:pt x="4283035" y="1054100"/>
                </a:lnTo>
                <a:lnTo>
                  <a:pt x="4252225" y="1016000"/>
                </a:lnTo>
                <a:lnTo>
                  <a:pt x="4220524" y="977900"/>
                </a:lnTo>
                <a:lnTo>
                  <a:pt x="4187938" y="939800"/>
                </a:lnTo>
                <a:lnTo>
                  <a:pt x="4154473" y="901700"/>
                </a:lnTo>
                <a:lnTo>
                  <a:pt x="4120133" y="863600"/>
                </a:lnTo>
                <a:lnTo>
                  <a:pt x="4084924" y="825500"/>
                </a:lnTo>
                <a:lnTo>
                  <a:pt x="4048966" y="787400"/>
                </a:lnTo>
                <a:lnTo>
                  <a:pt x="4012383" y="749300"/>
                </a:lnTo>
                <a:lnTo>
                  <a:pt x="3975188" y="723900"/>
                </a:lnTo>
                <a:lnTo>
                  <a:pt x="3937394" y="685800"/>
                </a:lnTo>
                <a:lnTo>
                  <a:pt x="3899013" y="660400"/>
                </a:lnTo>
                <a:lnTo>
                  <a:pt x="3860059" y="622300"/>
                </a:lnTo>
                <a:lnTo>
                  <a:pt x="3780483" y="571500"/>
                </a:lnTo>
                <a:lnTo>
                  <a:pt x="3739886" y="533400"/>
                </a:lnTo>
                <a:lnTo>
                  <a:pt x="3698768" y="508000"/>
                </a:lnTo>
                <a:lnTo>
                  <a:pt x="3615018" y="457200"/>
                </a:lnTo>
                <a:lnTo>
                  <a:pt x="3529336" y="406400"/>
                </a:lnTo>
                <a:lnTo>
                  <a:pt x="3485802" y="393700"/>
                </a:lnTo>
                <a:lnTo>
                  <a:pt x="3397415" y="342900"/>
                </a:lnTo>
                <a:lnTo>
                  <a:pt x="3352587" y="330200"/>
                </a:lnTo>
                <a:lnTo>
                  <a:pt x="3307354" y="304800"/>
                </a:lnTo>
                <a:lnTo>
                  <a:pt x="3215722" y="279400"/>
                </a:lnTo>
                <a:lnTo>
                  <a:pt x="3169349" y="254000"/>
                </a:lnTo>
                <a:lnTo>
                  <a:pt x="2932431" y="190500"/>
                </a:lnTo>
                <a:lnTo>
                  <a:pt x="2884127" y="190500"/>
                </a:lnTo>
                <a:lnTo>
                  <a:pt x="2786702" y="165100"/>
                </a:lnTo>
                <a:lnTo>
                  <a:pt x="2737607" y="165100"/>
                </a:lnTo>
                <a:lnTo>
                  <a:pt x="2688274" y="152400"/>
                </a:lnTo>
                <a:lnTo>
                  <a:pt x="2588946" y="152400"/>
                </a:lnTo>
                <a:lnTo>
                  <a:pt x="2538977" y="139700"/>
                </a:lnTo>
                <a:lnTo>
                  <a:pt x="3271642" y="139700"/>
                </a:lnTo>
                <a:lnTo>
                  <a:pt x="3318040" y="152400"/>
                </a:lnTo>
                <a:lnTo>
                  <a:pt x="3364072" y="177800"/>
                </a:lnTo>
                <a:lnTo>
                  <a:pt x="3409727" y="190500"/>
                </a:lnTo>
                <a:lnTo>
                  <a:pt x="3454994" y="215900"/>
                </a:lnTo>
                <a:lnTo>
                  <a:pt x="3499861" y="228600"/>
                </a:lnTo>
                <a:lnTo>
                  <a:pt x="3631939" y="304800"/>
                </a:lnTo>
                <a:lnTo>
                  <a:pt x="3675085" y="317500"/>
                </a:lnTo>
                <a:lnTo>
                  <a:pt x="3759987" y="368300"/>
                </a:lnTo>
                <a:lnTo>
                  <a:pt x="3801720" y="406400"/>
                </a:lnTo>
                <a:lnTo>
                  <a:pt x="3883687" y="457200"/>
                </a:lnTo>
                <a:lnTo>
                  <a:pt x="3923899" y="482600"/>
                </a:lnTo>
                <a:lnTo>
                  <a:pt x="3963581" y="520700"/>
                </a:lnTo>
                <a:lnTo>
                  <a:pt x="4002720" y="546100"/>
                </a:lnTo>
                <a:lnTo>
                  <a:pt x="4041305" y="584200"/>
                </a:lnTo>
                <a:lnTo>
                  <a:pt x="4079324" y="609600"/>
                </a:lnTo>
                <a:lnTo>
                  <a:pt x="4116765" y="647700"/>
                </a:lnTo>
                <a:lnTo>
                  <a:pt x="4153617" y="685800"/>
                </a:lnTo>
                <a:lnTo>
                  <a:pt x="4189868" y="723900"/>
                </a:lnTo>
                <a:lnTo>
                  <a:pt x="4225473" y="762000"/>
                </a:lnTo>
                <a:lnTo>
                  <a:pt x="4260242" y="787400"/>
                </a:lnTo>
                <a:lnTo>
                  <a:pt x="4294170" y="825500"/>
                </a:lnTo>
                <a:lnTo>
                  <a:pt x="4327251" y="863600"/>
                </a:lnTo>
                <a:lnTo>
                  <a:pt x="4359482" y="901700"/>
                </a:lnTo>
                <a:lnTo>
                  <a:pt x="4390858" y="939800"/>
                </a:lnTo>
                <a:lnTo>
                  <a:pt x="4421373" y="990600"/>
                </a:lnTo>
                <a:lnTo>
                  <a:pt x="4451023" y="1028700"/>
                </a:lnTo>
                <a:lnTo>
                  <a:pt x="4479805" y="1066800"/>
                </a:lnTo>
                <a:lnTo>
                  <a:pt x="4507711" y="1104900"/>
                </a:lnTo>
                <a:lnTo>
                  <a:pt x="4534739" y="1155700"/>
                </a:lnTo>
                <a:lnTo>
                  <a:pt x="4560883" y="1193800"/>
                </a:lnTo>
                <a:lnTo>
                  <a:pt x="4586139" y="1231900"/>
                </a:lnTo>
                <a:lnTo>
                  <a:pt x="4610502" y="1282700"/>
                </a:lnTo>
                <a:lnTo>
                  <a:pt x="4633967" y="1320800"/>
                </a:lnTo>
                <a:lnTo>
                  <a:pt x="4656530" y="1371600"/>
                </a:lnTo>
                <a:lnTo>
                  <a:pt x="4678185" y="1409700"/>
                </a:lnTo>
                <a:lnTo>
                  <a:pt x="4698929" y="1460500"/>
                </a:lnTo>
                <a:lnTo>
                  <a:pt x="4718756" y="1498600"/>
                </a:lnTo>
                <a:lnTo>
                  <a:pt x="4737662" y="1549400"/>
                </a:lnTo>
                <a:lnTo>
                  <a:pt x="4755641" y="1587500"/>
                </a:lnTo>
                <a:lnTo>
                  <a:pt x="4772690" y="1638300"/>
                </a:lnTo>
                <a:lnTo>
                  <a:pt x="4788804" y="1689100"/>
                </a:lnTo>
                <a:lnTo>
                  <a:pt x="4803978" y="1727200"/>
                </a:lnTo>
                <a:lnTo>
                  <a:pt x="4818206" y="1778000"/>
                </a:lnTo>
                <a:lnTo>
                  <a:pt x="4831485" y="1828800"/>
                </a:lnTo>
                <a:lnTo>
                  <a:pt x="4843810" y="1879600"/>
                </a:lnTo>
                <a:lnTo>
                  <a:pt x="4855176" y="1917700"/>
                </a:lnTo>
                <a:lnTo>
                  <a:pt x="4865578" y="1968500"/>
                </a:lnTo>
                <a:lnTo>
                  <a:pt x="4875012" y="2019300"/>
                </a:lnTo>
                <a:lnTo>
                  <a:pt x="4876963" y="2032000"/>
                </a:lnTo>
                <a:close/>
              </a:path>
            </a:pathLst>
          </a:custGeom>
          <a:solidFill>
            <a:srgbClr val="BEDA00"/>
          </a:solidFill>
        </p:spPr>
        <p:txBody>
          <a:bodyPr wrap="square" lIns="0" tIns="0" rIns="0" bIns="0" rtlCol="0"/>
          <a:lstStyle/>
          <a:p>
            <a:endParaRPr/>
          </a:p>
        </p:txBody>
      </p:sp>
      <p:sp>
        <p:nvSpPr>
          <p:cNvPr id="12" name="object 12"/>
          <p:cNvSpPr/>
          <p:nvPr/>
        </p:nvSpPr>
        <p:spPr>
          <a:xfrm>
            <a:off x="7362812" y="0"/>
            <a:ext cx="4785995" cy="1841500"/>
          </a:xfrm>
          <a:custGeom>
            <a:avLst/>
            <a:gdLst/>
            <a:ahLst/>
            <a:cxnLst/>
            <a:rect l="l" t="t" r="r" b="b"/>
            <a:pathLst>
              <a:path w="4785995" h="1841500">
                <a:moveTo>
                  <a:pt x="2843243" y="1803400"/>
                </a:moveTo>
                <a:lnTo>
                  <a:pt x="1942744" y="1803400"/>
                </a:lnTo>
                <a:lnTo>
                  <a:pt x="1559843" y="1701800"/>
                </a:lnTo>
                <a:lnTo>
                  <a:pt x="1513445" y="1676400"/>
                </a:lnTo>
                <a:lnTo>
                  <a:pt x="1467413" y="1663700"/>
                </a:lnTo>
                <a:lnTo>
                  <a:pt x="1421758" y="1638300"/>
                </a:lnTo>
                <a:lnTo>
                  <a:pt x="1376491" y="1625600"/>
                </a:lnTo>
                <a:lnTo>
                  <a:pt x="1287170" y="1574800"/>
                </a:lnTo>
                <a:lnTo>
                  <a:pt x="1243140" y="1562100"/>
                </a:lnTo>
                <a:lnTo>
                  <a:pt x="1113713" y="1485900"/>
                </a:lnTo>
                <a:lnTo>
                  <a:pt x="1029765" y="1435100"/>
                </a:lnTo>
                <a:lnTo>
                  <a:pt x="988528" y="1397000"/>
                </a:lnTo>
                <a:lnTo>
                  <a:pt x="907586" y="1346200"/>
                </a:lnTo>
                <a:lnTo>
                  <a:pt x="867904" y="1308100"/>
                </a:lnTo>
                <a:lnTo>
                  <a:pt x="828765" y="1282700"/>
                </a:lnTo>
                <a:lnTo>
                  <a:pt x="790180" y="1244600"/>
                </a:lnTo>
                <a:lnTo>
                  <a:pt x="752161" y="1219200"/>
                </a:lnTo>
                <a:lnTo>
                  <a:pt x="714720" y="1181100"/>
                </a:lnTo>
                <a:lnTo>
                  <a:pt x="677868" y="1143000"/>
                </a:lnTo>
                <a:lnTo>
                  <a:pt x="641617" y="1117600"/>
                </a:lnTo>
                <a:lnTo>
                  <a:pt x="606012" y="1079500"/>
                </a:lnTo>
                <a:lnTo>
                  <a:pt x="571243" y="1041400"/>
                </a:lnTo>
                <a:lnTo>
                  <a:pt x="537315" y="1003300"/>
                </a:lnTo>
                <a:lnTo>
                  <a:pt x="504234" y="965200"/>
                </a:lnTo>
                <a:lnTo>
                  <a:pt x="472003" y="927100"/>
                </a:lnTo>
                <a:lnTo>
                  <a:pt x="440627" y="889000"/>
                </a:lnTo>
                <a:lnTo>
                  <a:pt x="410112" y="850900"/>
                </a:lnTo>
                <a:lnTo>
                  <a:pt x="380461" y="812800"/>
                </a:lnTo>
                <a:lnTo>
                  <a:pt x="351680" y="762000"/>
                </a:lnTo>
                <a:lnTo>
                  <a:pt x="323774" y="723900"/>
                </a:lnTo>
                <a:lnTo>
                  <a:pt x="296746" y="685800"/>
                </a:lnTo>
                <a:lnTo>
                  <a:pt x="270601" y="635000"/>
                </a:lnTo>
                <a:lnTo>
                  <a:pt x="245345" y="596900"/>
                </a:lnTo>
                <a:lnTo>
                  <a:pt x="220983" y="558800"/>
                </a:lnTo>
                <a:lnTo>
                  <a:pt x="197518" y="508000"/>
                </a:lnTo>
                <a:lnTo>
                  <a:pt x="174955" y="469900"/>
                </a:lnTo>
                <a:lnTo>
                  <a:pt x="153299" y="419100"/>
                </a:lnTo>
                <a:lnTo>
                  <a:pt x="132556" y="381000"/>
                </a:lnTo>
                <a:lnTo>
                  <a:pt x="112729" y="330200"/>
                </a:lnTo>
                <a:lnTo>
                  <a:pt x="93823" y="292100"/>
                </a:lnTo>
                <a:lnTo>
                  <a:pt x="75843" y="241300"/>
                </a:lnTo>
                <a:lnTo>
                  <a:pt x="58794" y="190500"/>
                </a:lnTo>
                <a:lnTo>
                  <a:pt x="42681" y="152400"/>
                </a:lnTo>
                <a:lnTo>
                  <a:pt x="27507" y="101600"/>
                </a:lnTo>
                <a:lnTo>
                  <a:pt x="13279" y="50800"/>
                </a:lnTo>
                <a:lnTo>
                  <a:pt x="0" y="0"/>
                </a:lnTo>
                <a:lnTo>
                  <a:pt x="152280" y="0"/>
                </a:lnTo>
                <a:lnTo>
                  <a:pt x="166140" y="50800"/>
                </a:lnTo>
                <a:lnTo>
                  <a:pt x="180987" y="88900"/>
                </a:lnTo>
                <a:lnTo>
                  <a:pt x="196817" y="139700"/>
                </a:lnTo>
                <a:lnTo>
                  <a:pt x="213623" y="190500"/>
                </a:lnTo>
                <a:lnTo>
                  <a:pt x="231401" y="228600"/>
                </a:lnTo>
                <a:lnTo>
                  <a:pt x="250144" y="279400"/>
                </a:lnTo>
                <a:lnTo>
                  <a:pt x="269848" y="317500"/>
                </a:lnTo>
                <a:lnTo>
                  <a:pt x="290508" y="368300"/>
                </a:lnTo>
                <a:lnTo>
                  <a:pt x="312117" y="406400"/>
                </a:lnTo>
                <a:lnTo>
                  <a:pt x="334670" y="457200"/>
                </a:lnTo>
                <a:lnTo>
                  <a:pt x="358163" y="495300"/>
                </a:lnTo>
                <a:lnTo>
                  <a:pt x="382589" y="533400"/>
                </a:lnTo>
                <a:lnTo>
                  <a:pt x="407944" y="584200"/>
                </a:lnTo>
                <a:lnTo>
                  <a:pt x="434221" y="622300"/>
                </a:lnTo>
                <a:lnTo>
                  <a:pt x="461415" y="660400"/>
                </a:lnTo>
                <a:lnTo>
                  <a:pt x="489522" y="698500"/>
                </a:lnTo>
                <a:lnTo>
                  <a:pt x="518535" y="749300"/>
                </a:lnTo>
                <a:lnTo>
                  <a:pt x="548450" y="787400"/>
                </a:lnTo>
                <a:lnTo>
                  <a:pt x="579260" y="825500"/>
                </a:lnTo>
                <a:lnTo>
                  <a:pt x="610961" y="863600"/>
                </a:lnTo>
                <a:lnTo>
                  <a:pt x="643547" y="901700"/>
                </a:lnTo>
                <a:lnTo>
                  <a:pt x="677013" y="939800"/>
                </a:lnTo>
                <a:lnTo>
                  <a:pt x="711352" y="977900"/>
                </a:lnTo>
                <a:lnTo>
                  <a:pt x="746561" y="1003300"/>
                </a:lnTo>
                <a:lnTo>
                  <a:pt x="782519" y="1041400"/>
                </a:lnTo>
                <a:lnTo>
                  <a:pt x="819102" y="1079500"/>
                </a:lnTo>
                <a:lnTo>
                  <a:pt x="856297" y="1117600"/>
                </a:lnTo>
                <a:lnTo>
                  <a:pt x="894092" y="1143000"/>
                </a:lnTo>
                <a:lnTo>
                  <a:pt x="932472" y="1181100"/>
                </a:lnTo>
                <a:lnTo>
                  <a:pt x="1010940" y="1231900"/>
                </a:lnTo>
                <a:lnTo>
                  <a:pt x="1051002" y="1270000"/>
                </a:lnTo>
                <a:lnTo>
                  <a:pt x="1132717" y="1320800"/>
                </a:lnTo>
                <a:lnTo>
                  <a:pt x="1216467" y="1371600"/>
                </a:lnTo>
                <a:lnTo>
                  <a:pt x="1345683" y="1447800"/>
                </a:lnTo>
                <a:lnTo>
                  <a:pt x="1389661" y="1460500"/>
                </a:lnTo>
                <a:lnTo>
                  <a:pt x="1434070" y="1485900"/>
                </a:lnTo>
                <a:lnTo>
                  <a:pt x="1478898" y="1498600"/>
                </a:lnTo>
                <a:lnTo>
                  <a:pt x="1524131" y="1524000"/>
                </a:lnTo>
                <a:lnTo>
                  <a:pt x="1569758" y="1536700"/>
                </a:lnTo>
                <a:lnTo>
                  <a:pt x="1615764" y="1562100"/>
                </a:lnTo>
                <a:lnTo>
                  <a:pt x="1947358" y="1651000"/>
                </a:lnTo>
                <a:lnTo>
                  <a:pt x="1995939" y="1651000"/>
                </a:lnTo>
                <a:lnTo>
                  <a:pt x="2093878" y="1676400"/>
                </a:lnTo>
                <a:lnTo>
                  <a:pt x="2192769" y="1676400"/>
                </a:lnTo>
                <a:lnTo>
                  <a:pt x="2242539" y="1689100"/>
                </a:lnTo>
                <a:lnTo>
                  <a:pt x="3249343" y="1689100"/>
                </a:lnTo>
                <a:lnTo>
                  <a:pt x="3226144" y="1701800"/>
                </a:lnTo>
                <a:lnTo>
                  <a:pt x="2843243" y="1803400"/>
                </a:lnTo>
                <a:close/>
              </a:path>
              <a:path w="4785995" h="1841500">
                <a:moveTo>
                  <a:pt x="3249343" y="1689100"/>
                </a:moveTo>
                <a:lnTo>
                  <a:pt x="2543448" y="1689100"/>
                </a:lnTo>
                <a:lnTo>
                  <a:pt x="2593218" y="1676400"/>
                </a:lnTo>
                <a:lnTo>
                  <a:pt x="2692109" y="1676400"/>
                </a:lnTo>
                <a:lnTo>
                  <a:pt x="2790048" y="1651000"/>
                </a:lnTo>
                <a:lnTo>
                  <a:pt x="2838629" y="1651000"/>
                </a:lnTo>
                <a:lnTo>
                  <a:pt x="3170223" y="1562100"/>
                </a:lnTo>
                <a:lnTo>
                  <a:pt x="3216230" y="1536700"/>
                </a:lnTo>
                <a:lnTo>
                  <a:pt x="3261856" y="1524000"/>
                </a:lnTo>
                <a:lnTo>
                  <a:pt x="3307089" y="1498600"/>
                </a:lnTo>
                <a:lnTo>
                  <a:pt x="3351917" y="1485900"/>
                </a:lnTo>
                <a:lnTo>
                  <a:pt x="3396326" y="1460500"/>
                </a:lnTo>
                <a:lnTo>
                  <a:pt x="3440304" y="1447800"/>
                </a:lnTo>
                <a:lnTo>
                  <a:pt x="3569520" y="1371600"/>
                </a:lnTo>
                <a:lnTo>
                  <a:pt x="3653270" y="1320800"/>
                </a:lnTo>
                <a:lnTo>
                  <a:pt x="3734985" y="1270000"/>
                </a:lnTo>
                <a:lnTo>
                  <a:pt x="3775047" y="1231900"/>
                </a:lnTo>
                <a:lnTo>
                  <a:pt x="3853515" y="1181100"/>
                </a:lnTo>
                <a:lnTo>
                  <a:pt x="3891895" y="1143000"/>
                </a:lnTo>
                <a:lnTo>
                  <a:pt x="3929690" y="1117600"/>
                </a:lnTo>
                <a:lnTo>
                  <a:pt x="3966885" y="1079500"/>
                </a:lnTo>
                <a:lnTo>
                  <a:pt x="4003468" y="1041400"/>
                </a:lnTo>
                <a:lnTo>
                  <a:pt x="4039426" y="1003300"/>
                </a:lnTo>
                <a:lnTo>
                  <a:pt x="4074635" y="977900"/>
                </a:lnTo>
                <a:lnTo>
                  <a:pt x="4108974" y="939800"/>
                </a:lnTo>
                <a:lnTo>
                  <a:pt x="4142440" y="901700"/>
                </a:lnTo>
                <a:lnTo>
                  <a:pt x="4175026" y="863600"/>
                </a:lnTo>
                <a:lnTo>
                  <a:pt x="4206727" y="825500"/>
                </a:lnTo>
                <a:lnTo>
                  <a:pt x="4237537" y="787400"/>
                </a:lnTo>
                <a:lnTo>
                  <a:pt x="4267452" y="749300"/>
                </a:lnTo>
                <a:lnTo>
                  <a:pt x="4296465" y="698500"/>
                </a:lnTo>
                <a:lnTo>
                  <a:pt x="4324572" y="660400"/>
                </a:lnTo>
                <a:lnTo>
                  <a:pt x="4351766" y="622300"/>
                </a:lnTo>
                <a:lnTo>
                  <a:pt x="4378043" y="584200"/>
                </a:lnTo>
                <a:lnTo>
                  <a:pt x="4403398" y="533400"/>
                </a:lnTo>
                <a:lnTo>
                  <a:pt x="4427824" y="495300"/>
                </a:lnTo>
                <a:lnTo>
                  <a:pt x="4451316" y="457200"/>
                </a:lnTo>
                <a:lnTo>
                  <a:pt x="4473870" y="406400"/>
                </a:lnTo>
                <a:lnTo>
                  <a:pt x="4495479" y="368300"/>
                </a:lnTo>
                <a:lnTo>
                  <a:pt x="4516139" y="317500"/>
                </a:lnTo>
                <a:lnTo>
                  <a:pt x="4535843" y="279400"/>
                </a:lnTo>
                <a:lnTo>
                  <a:pt x="4554586" y="228600"/>
                </a:lnTo>
                <a:lnTo>
                  <a:pt x="4572364" y="190500"/>
                </a:lnTo>
                <a:lnTo>
                  <a:pt x="4589170" y="139700"/>
                </a:lnTo>
                <a:lnTo>
                  <a:pt x="4605000" y="88900"/>
                </a:lnTo>
                <a:lnTo>
                  <a:pt x="4619847" y="50800"/>
                </a:lnTo>
                <a:lnTo>
                  <a:pt x="4633707" y="0"/>
                </a:lnTo>
                <a:lnTo>
                  <a:pt x="4785987" y="0"/>
                </a:lnTo>
                <a:lnTo>
                  <a:pt x="4772708" y="50800"/>
                </a:lnTo>
                <a:lnTo>
                  <a:pt x="4758479" y="101600"/>
                </a:lnTo>
                <a:lnTo>
                  <a:pt x="4743306" y="152400"/>
                </a:lnTo>
                <a:lnTo>
                  <a:pt x="4727192" y="190500"/>
                </a:lnTo>
                <a:lnTo>
                  <a:pt x="4710143" y="241300"/>
                </a:lnTo>
                <a:lnTo>
                  <a:pt x="4692163" y="292100"/>
                </a:lnTo>
                <a:lnTo>
                  <a:pt x="4673258" y="330200"/>
                </a:lnTo>
                <a:lnTo>
                  <a:pt x="4653431" y="381000"/>
                </a:lnTo>
                <a:lnTo>
                  <a:pt x="4632687" y="419100"/>
                </a:lnTo>
                <a:lnTo>
                  <a:pt x="4611032" y="469900"/>
                </a:lnTo>
                <a:lnTo>
                  <a:pt x="4588469" y="508000"/>
                </a:lnTo>
                <a:lnTo>
                  <a:pt x="4565004" y="558800"/>
                </a:lnTo>
                <a:lnTo>
                  <a:pt x="4540641" y="596900"/>
                </a:lnTo>
                <a:lnTo>
                  <a:pt x="4515385" y="635000"/>
                </a:lnTo>
                <a:lnTo>
                  <a:pt x="4489241" y="685800"/>
                </a:lnTo>
                <a:lnTo>
                  <a:pt x="4462213" y="723900"/>
                </a:lnTo>
                <a:lnTo>
                  <a:pt x="4434306" y="762000"/>
                </a:lnTo>
                <a:lnTo>
                  <a:pt x="4405525" y="812800"/>
                </a:lnTo>
                <a:lnTo>
                  <a:pt x="4375875" y="850900"/>
                </a:lnTo>
                <a:lnTo>
                  <a:pt x="4345359" y="889000"/>
                </a:lnTo>
                <a:lnTo>
                  <a:pt x="4313984" y="927100"/>
                </a:lnTo>
                <a:lnTo>
                  <a:pt x="4281753" y="965200"/>
                </a:lnTo>
                <a:lnTo>
                  <a:pt x="4248671" y="1003300"/>
                </a:lnTo>
                <a:lnTo>
                  <a:pt x="4214744" y="1041400"/>
                </a:lnTo>
                <a:lnTo>
                  <a:pt x="4179975" y="1079500"/>
                </a:lnTo>
                <a:lnTo>
                  <a:pt x="4144370" y="1117600"/>
                </a:lnTo>
                <a:lnTo>
                  <a:pt x="4108119" y="1143000"/>
                </a:lnTo>
                <a:lnTo>
                  <a:pt x="4071267" y="1181100"/>
                </a:lnTo>
                <a:lnTo>
                  <a:pt x="4033826" y="1219200"/>
                </a:lnTo>
                <a:lnTo>
                  <a:pt x="3995806" y="1244600"/>
                </a:lnTo>
                <a:lnTo>
                  <a:pt x="3957221" y="1282700"/>
                </a:lnTo>
                <a:lnTo>
                  <a:pt x="3918082" y="1308100"/>
                </a:lnTo>
                <a:lnTo>
                  <a:pt x="3878401" y="1346200"/>
                </a:lnTo>
                <a:lnTo>
                  <a:pt x="3797458" y="1397000"/>
                </a:lnTo>
                <a:lnTo>
                  <a:pt x="3756221" y="1435100"/>
                </a:lnTo>
                <a:lnTo>
                  <a:pt x="3672273" y="1485900"/>
                </a:lnTo>
                <a:lnTo>
                  <a:pt x="3542846" y="1562100"/>
                </a:lnTo>
                <a:lnTo>
                  <a:pt x="3498816" y="1574800"/>
                </a:lnTo>
                <a:lnTo>
                  <a:pt x="3409496" y="1625600"/>
                </a:lnTo>
                <a:lnTo>
                  <a:pt x="3364229" y="1638300"/>
                </a:lnTo>
                <a:lnTo>
                  <a:pt x="3318574" y="1663700"/>
                </a:lnTo>
                <a:lnTo>
                  <a:pt x="3272541" y="1676400"/>
                </a:lnTo>
                <a:lnTo>
                  <a:pt x="3249343" y="1689100"/>
                </a:lnTo>
                <a:close/>
              </a:path>
              <a:path w="4785995" h="1841500">
                <a:moveTo>
                  <a:pt x="2744695" y="1816100"/>
                </a:moveTo>
                <a:lnTo>
                  <a:pt x="2041292" y="1816100"/>
                </a:lnTo>
                <a:lnTo>
                  <a:pt x="1991894" y="1803400"/>
                </a:lnTo>
                <a:lnTo>
                  <a:pt x="2794092" y="1803400"/>
                </a:lnTo>
                <a:lnTo>
                  <a:pt x="2744695" y="1816100"/>
                </a:lnTo>
                <a:close/>
              </a:path>
              <a:path w="4785995" h="1841500">
                <a:moveTo>
                  <a:pt x="2645207" y="1828800"/>
                </a:moveTo>
                <a:lnTo>
                  <a:pt x="2140780" y="1828800"/>
                </a:lnTo>
                <a:lnTo>
                  <a:pt x="2090924" y="1816100"/>
                </a:lnTo>
                <a:lnTo>
                  <a:pt x="2695062" y="1816100"/>
                </a:lnTo>
                <a:lnTo>
                  <a:pt x="2645207" y="1828800"/>
                </a:lnTo>
                <a:close/>
              </a:path>
              <a:path w="4785995" h="1841500">
                <a:moveTo>
                  <a:pt x="2494418" y="1841500"/>
                </a:moveTo>
                <a:lnTo>
                  <a:pt x="2291568" y="1841500"/>
                </a:lnTo>
                <a:lnTo>
                  <a:pt x="2241114" y="1828800"/>
                </a:lnTo>
                <a:lnTo>
                  <a:pt x="2544873" y="1828800"/>
                </a:lnTo>
                <a:lnTo>
                  <a:pt x="2494418" y="1841500"/>
                </a:lnTo>
                <a:close/>
              </a:path>
            </a:pathLst>
          </a:custGeom>
          <a:solidFill>
            <a:srgbClr val="FF5800"/>
          </a:solidFill>
        </p:spPr>
        <p:txBody>
          <a:bodyPr wrap="square" lIns="0" tIns="0" rIns="0" bIns="0" rtlCol="0"/>
          <a:lstStyle/>
          <a:p>
            <a:endParaRPr/>
          </a:p>
        </p:txBody>
      </p:sp>
      <p:sp>
        <p:nvSpPr>
          <p:cNvPr id="13" name="object 2">
            <a:extLst>
              <a:ext uri="{FF2B5EF4-FFF2-40B4-BE49-F238E27FC236}">
                <a16:creationId xmlns:a16="http://schemas.microsoft.com/office/drawing/2014/main" id="{F81BB463-27DE-4B7F-8CA2-49A7E111DF2C}"/>
              </a:ext>
            </a:extLst>
          </p:cNvPr>
          <p:cNvSpPr txBox="1"/>
          <p:nvPr/>
        </p:nvSpPr>
        <p:spPr>
          <a:xfrm>
            <a:off x="1016000" y="2078495"/>
            <a:ext cx="12852400" cy="2968761"/>
          </a:xfrm>
          <a:prstGeom prst="rect">
            <a:avLst/>
          </a:prstGeom>
        </p:spPr>
        <p:txBody>
          <a:bodyPr vert="horz" wrap="square" lIns="0" tIns="16510" rIns="0" bIns="0" rtlCol="0">
            <a:spAutoFit/>
          </a:bodyPr>
          <a:lstStyle/>
          <a:p>
            <a:pPr marL="12700">
              <a:spcBef>
                <a:spcPts val="130"/>
              </a:spcBef>
            </a:pPr>
            <a:r>
              <a:rPr lang="en-GB" sz="9550" b="1" spc="-150" dirty="0">
                <a:solidFill>
                  <a:srgbClr val="F5F6F6"/>
                </a:solidFill>
                <a:latin typeface="Barlow Condensed SemiBold" panose="00000706000000000000" pitchFamily="2" charset="0"/>
                <a:cs typeface="Tahoma"/>
              </a:rPr>
              <a:t>Technology Facilitated Abuse</a:t>
            </a:r>
          </a:p>
          <a:p>
            <a:pPr marL="12700">
              <a:spcBef>
                <a:spcPts val="130"/>
              </a:spcBef>
            </a:pPr>
            <a:r>
              <a:rPr lang="en-GB" sz="9550" b="1" spc="-150" dirty="0">
                <a:solidFill>
                  <a:srgbClr val="F5F6F6"/>
                </a:solidFill>
                <a:latin typeface="Barlow Condensed SemiBold" panose="00000706000000000000" pitchFamily="2" charset="0"/>
                <a:cs typeface="Tahoma"/>
              </a:rPr>
              <a:t>&amp;Young People </a:t>
            </a:r>
            <a:endParaRPr lang="en-GB" sz="9550" spc="-150" dirty="0">
              <a:latin typeface="Barlow Condensed SemiBold" panose="00000706000000000000" pitchFamily="2" charset="0"/>
              <a:cs typeface="Tahoma"/>
            </a:endParaRPr>
          </a:p>
        </p:txBody>
      </p:sp>
      <p:sp>
        <p:nvSpPr>
          <p:cNvPr id="14" name="object 3">
            <a:extLst>
              <a:ext uri="{FF2B5EF4-FFF2-40B4-BE49-F238E27FC236}">
                <a16:creationId xmlns:a16="http://schemas.microsoft.com/office/drawing/2014/main" id="{00B6CC0B-38EC-4BC2-B0E5-B7DED1E69304}"/>
              </a:ext>
            </a:extLst>
          </p:cNvPr>
          <p:cNvSpPr txBox="1"/>
          <p:nvPr/>
        </p:nvSpPr>
        <p:spPr>
          <a:xfrm>
            <a:off x="1016000" y="5526641"/>
            <a:ext cx="12852400" cy="5768310"/>
          </a:xfrm>
          <a:prstGeom prst="rect">
            <a:avLst/>
          </a:prstGeom>
        </p:spPr>
        <p:txBody>
          <a:bodyPr vert="horz" wrap="square" lIns="0" tIns="59690" rIns="0" bIns="0" rtlCol="0">
            <a:spAutoFit/>
          </a:bodyPr>
          <a:lstStyle/>
          <a:p>
            <a:pPr marL="12700" marR="659130">
              <a:lnSpc>
                <a:spcPts val="4280"/>
              </a:lnSpc>
              <a:spcBef>
                <a:spcPts val="470"/>
              </a:spcBef>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Technology is constantly changing. ‘Smart’ devices are becoming more sophisticated and more integrated into every part of our lives. This tech can improve our lives. However, it also presents unique opportunities to harass, control, abuse and manipulate others. In this training we will explore some of the ways tech can be used to abuse people, and how we can protect against it, report it, and help victims/survivors to escape and recover. </a:t>
            </a:r>
          </a:p>
          <a:p>
            <a:pPr marL="12700" marR="659130">
              <a:lnSpc>
                <a:spcPts val="4280"/>
              </a:lnSpc>
              <a:spcBef>
                <a:spcPts val="470"/>
              </a:spcBef>
            </a:pPr>
            <a:endParaRPr lang="en-GB" sz="3600" dirty="0">
              <a:latin typeface="DM Sans" pitchFamily="2" charset="0"/>
              <a:cs typeface="Calibri"/>
            </a:endParaRPr>
          </a:p>
          <a:p>
            <a:pPr marL="12700" marR="659130">
              <a:lnSpc>
                <a:spcPts val="4280"/>
              </a:lnSpc>
              <a:spcBef>
                <a:spcPts val="470"/>
              </a:spcBef>
            </a:pPr>
            <a:endParaRPr lang="en-GB" sz="3750" dirty="0">
              <a:latin typeface="DM Sans" pitchFamily="2" charset="0"/>
              <a:cs typeface="Calibri"/>
            </a:endParaRPr>
          </a:p>
          <a:p>
            <a:pPr marL="12700" marR="659130">
              <a:lnSpc>
                <a:spcPts val="4280"/>
              </a:lnSpc>
              <a:spcBef>
                <a:spcPts val="470"/>
              </a:spcBef>
            </a:pPr>
            <a:r>
              <a:rPr lang="en-GB" sz="3800" spc="55" dirty="0">
                <a:solidFill>
                  <a:srgbClr val="FFFFFF"/>
                </a:solidFill>
                <a:latin typeface="DM Sans" pitchFamily="2" charset="0"/>
                <a:cs typeface="Calibri"/>
              </a:rPr>
              <a:t> </a:t>
            </a:r>
            <a:endParaRPr lang="en-GB" sz="3750" dirty="0">
              <a:latin typeface="DM Sans" pitchFamily="2" charset="0"/>
              <a:cs typeface="Calibri"/>
            </a:endParaRPr>
          </a:p>
        </p:txBody>
      </p:sp>
      <p:pic>
        <p:nvPicPr>
          <p:cNvPr id="11" name="Picture 10" descr="Logo&#10;&#10;Description automatically generated with medium confidence">
            <a:extLst>
              <a:ext uri="{FF2B5EF4-FFF2-40B4-BE49-F238E27FC236}">
                <a16:creationId xmlns:a16="http://schemas.microsoft.com/office/drawing/2014/main" id="{FF3EA65C-4F73-41BC-8D45-2223F0602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190500"/>
            <a:ext cx="3239103" cy="1171315"/>
          </a:xfrm>
          <a:prstGeom prst="rect">
            <a:avLst/>
          </a:prstGeom>
        </p:spPr>
      </p:pic>
    </p:spTree>
    <p:extLst>
      <p:ext uri="{BB962C8B-B14F-4D97-AF65-F5344CB8AC3E}">
        <p14:creationId xmlns:p14="http://schemas.microsoft.com/office/powerpoint/2010/main" val="22328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5F30FED-8A09-885D-82BF-96D298174265}"/>
              </a:ext>
            </a:extLst>
          </p:cNvPr>
          <p:cNvGraphicFramePr/>
          <p:nvPr>
            <p:extLst>
              <p:ext uri="{D42A27DB-BD31-4B8C-83A1-F6EECF244321}">
                <p14:modId xmlns:p14="http://schemas.microsoft.com/office/powerpoint/2010/main" val="3324147236"/>
              </p:ext>
            </p:extLst>
          </p:nvPr>
        </p:nvGraphicFramePr>
        <p:xfrm>
          <a:off x="609600" y="2095500"/>
          <a:ext cx="17068800" cy="731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2E42245-7551-60AB-8CE1-BB8365D75AAD}"/>
              </a:ext>
            </a:extLst>
          </p:cNvPr>
          <p:cNvSpPr txBox="1"/>
          <p:nvPr/>
        </p:nvSpPr>
        <p:spPr>
          <a:xfrm>
            <a:off x="2133600" y="952500"/>
            <a:ext cx="134874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Young People Are Doing to Protect Themselves </a:t>
            </a:r>
            <a:endParaRPr lang="en-GB" sz="5400" dirty="0"/>
          </a:p>
        </p:txBody>
      </p:sp>
    </p:spTree>
    <p:extLst>
      <p:ext uri="{BB962C8B-B14F-4D97-AF65-F5344CB8AC3E}">
        <p14:creationId xmlns:p14="http://schemas.microsoft.com/office/powerpoint/2010/main" val="347328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BA7BB1-6BDB-8CC7-17A9-4D2F4F84B58A}"/>
              </a:ext>
            </a:extLst>
          </p:cNvPr>
          <p:cNvSpPr txBox="1"/>
          <p:nvPr/>
        </p:nvSpPr>
        <p:spPr>
          <a:xfrm>
            <a:off x="1066800" y="876300"/>
            <a:ext cx="143256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TFA &amp; Social Media – Case Study </a:t>
            </a:r>
            <a:endParaRPr lang="en-GB" sz="5400" dirty="0"/>
          </a:p>
        </p:txBody>
      </p:sp>
      <p:sp>
        <p:nvSpPr>
          <p:cNvPr id="3" name="TextBox 2">
            <a:extLst>
              <a:ext uri="{FF2B5EF4-FFF2-40B4-BE49-F238E27FC236}">
                <a16:creationId xmlns:a16="http://schemas.microsoft.com/office/drawing/2014/main" id="{3DBC690C-ABE2-9EBE-F741-849764EAC40D}"/>
              </a:ext>
            </a:extLst>
          </p:cNvPr>
          <p:cNvSpPr txBox="1"/>
          <p:nvPr/>
        </p:nvSpPr>
        <p:spPr>
          <a:xfrm>
            <a:off x="1028700" y="2095500"/>
            <a:ext cx="16421100" cy="8710077"/>
          </a:xfrm>
          <a:prstGeom prst="rect">
            <a:avLst/>
          </a:prstGeom>
          <a:noFill/>
        </p:spPr>
        <p:txBody>
          <a:bodyPr wrap="square" rtlCol="0">
            <a:spAutoFit/>
          </a:bodyPr>
          <a:lstStyle/>
          <a:p>
            <a:r>
              <a:rPr lang="en-GB" sz="2800" dirty="0">
                <a:solidFill>
                  <a:schemeClr val="bg1"/>
                </a:solidFill>
                <a:latin typeface="DM Sans" pitchFamily="2" charset="0"/>
              </a:rPr>
              <a:t>K’s abusive ex-partner was relentlessly harassing her on </a:t>
            </a:r>
            <a:r>
              <a:rPr lang="en-GB" sz="2800" dirty="0" err="1">
                <a:solidFill>
                  <a:schemeClr val="bg1"/>
                </a:solidFill>
                <a:latin typeface="DM Sans" pitchFamily="2" charset="0"/>
              </a:rPr>
              <a:t>facebook</a:t>
            </a:r>
            <a:r>
              <a:rPr lang="en-GB" sz="2800" dirty="0">
                <a:solidFill>
                  <a:schemeClr val="bg1"/>
                </a:solidFill>
                <a:latin typeface="DM Sans" pitchFamily="2" charset="0"/>
              </a:rPr>
              <a:t>, sending her threatening messages and constantly commenting under her posts on her profile. His family members also joined in with this behaviour at times. K felt stuck in a cycle where her abuser would contact her, she would block his account, then he would create new accounts and the abuse would start again. </a:t>
            </a:r>
          </a:p>
          <a:p>
            <a:r>
              <a:rPr lang="en-GB" sz="2800" dirty="0">
                <a:solidFill>
                  <a:schemeClr val="bg1"/>
                </a:solidFill>
                <a:latin typeface="DM Sans" pitchFamily="2" charset="0"/>
              </a:rPr>
              <a:t> </a:t>
            </a:r>
          </a:p>
          <a:p>
            <a:r>
              <a:rPr lang="en-GB" sz="2800" dirty="0">
                <a:solidFill>
                  <a:schemeClr val="bg1"/>
                </a:solidFill>
                <a:latin typeface="DM Sans" pitchFamily="2" charset="0"/>
              </a:rPr>
              <a:t>K was upset because she felt she would have to create a new </a:t>
            </a:r>
            <a:r>
              <a:rPr lang="en-GB" sz="2800" dirty="0" err="1">
                <a:solidFill>
                  <a:schemeClr val="bg1"/>
                </a:solidFill>
                <a:latin typeface="DM Sans" pitchFamily="2" charset="0"/>
              </a:rPr>
              <a:t>facebook</a:t>
            </a:r>
            <a:r>
              <a:rPr lang="en-GB" sz="2800" dirty="0">
                <a:solidFill>
                  <a:schemeClr val="bg1"/>
                </a:solidFill>
                <a:latin typeface="DM Sans" pitchFamily="2" charset="0"/>
              </a:rPr>
              <a:t> account in order to escape his abuse. She was reluctant to do this, because she didn't want to lose the memories she had on there. </a:t>
            </a:r>
          </a:p>
          <a:p>
            <a:r>
              <a:rPr lang="en-GB" sz="2800" dirty="0">
                <a:solidFill>
                  <a:schemeClr val="bg1"/>
                </a:solidFill>
                <a:latin typeface="DM Sans" pitchFamily="2" charset="0"/>
              </a:rPr>
              <a:t> </a:t>
            </a:r>
          </a:p>
          <a:p>
            <a:r>
              <a:rPr lang="en-GB" sz="2800" dirty="0">
                <a:solidFill>
                  <a:schemeClr val="bg1"/>
                </a:solidFill>
                <a:latin typeface="DM Sans" pitchFamily="2" charset="0"/>
              </a:rPr>
              <a:t>K told a close friend, who showed her how to adjust her privacy settings. Now when she goes to  share something or post something she can select to share with everyone </a:t>
            </a:r>
            <a:r>
              <a:rPr lang="en-GB" sz="2800" dirty="0">
                <a:solidFill>
                  <a:schemeClr val="accent6">
                    <a:lumMod val="75000"/>
                  </a:schemeClr>
                </a:solidFill>
                <a:latin typeface="DM Sans" pitchFamily="2" charset="0"/>
              </a:rPr>
              <a:t>except</a:t>
            </a:r>
            <a:r>
              <a:rPr lang="en-GB" sz="2800" dirty="0">
                <a:solidFill>
                  <a:schemeClr val="bg1"/>
                </a:solidFill>
                <a:latin typeface="DM Sans" pitchFamily="2" charset="0"/>
              </a:rPr>
              <a:t> her ex-partner and their family members. This can be done using the 'default' audience setting and we will be showing you later in the training how to do this.</a:t>
            </a:r>
          </a:p>
          <a:p>
            <a:r>
              <a:rPr lang="en-GB" sz="2800" dirty="0">
                <a:solidFill>
                  <a:schemeClr val="bg1"/>
                </a:solidFill>
                <a:latin typeface="DM Sans" pitchFamily="2" charset="0"/>
              </a:rPr>
              <a:t> </a:t>
            </a:r>
          </a:p>
          <a:p>
            <a:r>
              <a:rPr lang="en-GB" sz="2800" i="1" dirty="0">
                <a:solidFill>
                  <a:schemeClr val="bg1"/>
                </a:solidFill>
                <a:latin typeface="DM Sans" pitchFamily="2" charset="0"/>
              </a:rPr>
              <a:t>“I didn't know you could do this so it was eye opening. I can see what he posts but he can't see what I post.  I do feel like this has made a difference because it has seemed to stop him for a while. I found it really useful as I was getting quite upset at the thought of making a new </a:t>
            </a:r>
            <a:r>
              <a:rPr lang="en-GB" sz="2800" i="1" dirty="0" err="1">
                <a:solidFill>
                  <a:schemeClr val="bg1"/>
                </a:solidFill>
                <a:latin typeface="DM Sans" pitchFamily="2" charset="0"/>
              </a:rPr>
              <a:t>facebook</a:t>
            </a:r>
            <a:r>
              <a:rPr lang="en-GB" sz="2800" i="1" dirty="0">
                <a:solidFill>
                  <a:schemeClr val="bg1"/>
                </a:solidFill>
                <a:latin typeface="DM Sans" pitchFamily="2" charset="0"/>
              </a:rPr>
              <a:t>. I didn't want to lose it and so this allowed me to keep it.’”</a:t>
            </a:r>
            <a:endParaRPr lang="en-GB" sz="2800" dirty="0">
              <a:solidFill>
                <a:schemeClr val="bg1"/>
              </a:solidFill>
              <a:latin typeface="DM Sans" pitchFamily="2" charset="0"/>
            </a:endParaRP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p:txBody>
      </p:sp>
    </p:spTree>
    <p:extLst>
      <p:ext uri="{BB962C8B-B14F-4D97-AF65-F5344CB8AC3E}">
        <p14:creationId xmlns:p14="http://schemas.microsoft.com/office/powerpoint/2010/main" val="1885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10;&#10;Description automatically generated with medium confidence">
            <a:extLst>
              <a:ext uri="{FF2B5EF4-FFF2-40B4-BE49-F238E27FC236}">
                <a16:creationId xmlns:a16="http://schemas.microsoft.com/office/drawing/2014/main" id="{2BB98034-C566-4A84-AD4B-8809574EB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59939"/>
            <a:ext cx="3239103" cy="1171315"/>
          </a:xfrm>
          <a:prstGeom prst="rect">
            <a:avLst/>
          </a:prstGeom>
        </p:spPr>
      </p:pic>
      <p:sp>
        <p:nvSpPr>
          <p:cNvPr id="2" name="TextBox 1">
            <a:extLst>
              <a:ext uri="{FF2B5EF4-FFF2-40B4-BE49-F238E27FC236}">
                <a16:creationId xmlns:a16="http://schemas.microsoft.com/office/drawing/2014/main" id="{39A36C1B-6DB5-F1E3-92DE-32DBF4FB635A}"/>
              </a:ext>
            </a:extLst>
          </p:cNvPr>
          <p:cNvSpPr txBox="1"/>
          <p:nvPr/>
        </p:nvSpPr>
        <p:spPr>
          <a:xfrm>
            <a:off x="746307" y="2096836"/>
            <a:ext cx="4968693" cy="6553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TFA and the Law</a:t>
            </a:r>
          </a:p>
          <a:p>
            <a:pPr>
              <a:lnSpc>
                <a:spcPct val="107000"/>
              </a:lnSpc>
              <a:spcAft>
                <a:spcPts val="800"/>
              </a:spcAft>
            </a:pPr>
            <a:r>
              <a:rPr lang="en-GB" sz="2800" kern="100" dirty="0">
                <a:solidFill>
                  <a:schemeClr val="bg1"/>
                </a:solidFill>
                <a:latin typeface="DM Sans" pitchFamily="2" charset="0"/>
                <a:ea typeface="Calibri" panose="020F0502020204030204" pitchFamily="34" charset="0"/>
                <a:cs typeface="Times New Roman" panose="02020603050405020304" pitchFamily="18" charset="0"/>
              </a:rPr>
              <a:t>TFA is a crime</a:t>
            </a: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There are three main pieces of legislation under which TFA offences can be prosecuted. </a:t>
            </a:r>
          </a:p>
          <a:p>
            <a:pPr>
              <a:lnSpc>
                <a:spcPct val="107000"/>
              </a:lnSpc>
              <a:spcAft>
                <a:spcPts val="800"/>
              </a:spcAft>
            </a:pPr>
            <a:endParaRPr lang="en-GB" sz="2800" kern="100" dirty="0">
              <a:solidFill>
                <a:schemeClr val="bg1"/>
              </a:solidFill>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2800" kern="100" dirty="0">
              <a:solidFill>
                <a:schemeClr val="bg1"/>
              </a:solidFill>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5400"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endParaRPr>
          </a:p>
          <a:p>
            <a:endParaRPr lang="en-GB" dirty="0"/>
          </a:p>
        </p:txBody>
      </p:sp>
      <p:sp>
        <p:nvSpPr>
          <p:cNvPr id="3" name="Oval 2">
            <a:extLst>
              <a:ext uri="{FF2B5EF4-FFF2-40B4-BE49-F238E27FC236}">
                <a16:creationId xmlns:a16="http://schemas.microsoft.com/office/drawing/2014/main" id="{5F5D7928-52E2-BCE3-4EDA-F3D0677D3D7D}"/>
              </a:ext>
            </a:extLst>
          </p:cNvPr>
          <p:cNvSpPr/>
          <p:nvPr/>
        </p:nvSpPr>
        <p:spPr>
          <a:xfrm>
            <a:off x="10607494" y="571500"/>
            <a:ext cx="5715000" cy="5599033"/>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9FF6E766-D081-E618-5F80-3B11359F6F60}"/>
              </a:ext>
            </a:extLst>
          </p:cNvPr>
          <p:cNvSpPr/>
          <p:nvPr/>
        </p:nvSpPr>
        <p:spPr>
          <a:xfrm>
            <a:off x="5943600" y="572069"/>
            <a:ext cx="5715000" cy="5599033"/>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40305BD-3C8F-9BA5-139D-204B4FB705A4}"/>
              </a:ext>
            </a:extLst>
          </p:cNvPr>
          <p:cNvSpPr/>
          <p:nvPr/>
        </p:nvSpPr>
        <p:spPr>
          <a:xfrm>
            <a:off x="8534400" y="4116467"/>
            <a:ext cx="5715000" cy="5598464"/>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FF4D880-DF2D-1001-015E-55BF62BCB13F}"/>
              </a:ext>
            </a:extLst>
          </p:cNvPr>
          <p:cNvSpPr txBox="1"/>
          <p:nvPr/>
        </p:nvSpPr>
        <p:spPr>
          <a:xfrm>
            <a:off x="7086600" y="2653409"/>
            <a:ext cx="2895600" cy="1462773"/>
          </a:xfrm>
          <a:prstGeom prst="rect">
            <a:avLst/>
          </a:prstGeom>
          <a:noFill/>
        </p:spPr>
        <p:txBody>
          <a:bodyPr wrap="square" rtlCol="0">
            <a:spAutoFit/>
          </a:bodyPr>
          <a:lstStyle/>
          <a:p>
            <a:pPr algn="ctr">
              <a:lnSpc>
                <a:spcPct val="107000"/>
              </a:lnSpc>
              <a:spcAft>
                <a:spcPts val="800"/>
              </a:spcAft>
            </a:pPr>
            <a:r>
              <a:rPr lang="en-GB" sz="2800" b="1" kern="100" dirty="0">
                <a:solidFill>
                  <a:schemeClr val="bg1"/>
                </a:solidFill>
                <a:effectLst/>
                <a:latin typeface="DM Sans" pitchFamily="2" charset="0"/>
                <a:ea typeface="Calibri" panose="020F0502020204030204" pitchFamily="34" charset="0"/>
                <a:cs typeface="Times New Roman" panose="02020603050405020304" pitchFamily="18" charset="0"/>
              </a:rPr>
              <a:t>The Computer Misuse Act 1990</a:t>
            </a:r>
          </a:p>
        </p:txBody>
      </p:sp>
      <p:sp>
        <p:nvSpPr>
          <p:cNvPr id="8" name="TextBox 7">
            <a:extLst>
              <a:ext uri="{FF2B5EF4-FFF2-40B4-BE49-F238E27FC236}">
                <a16:creationId xmlns:a16="http://schemas.microsoft.com/office/drawing/2014/main" id="{B4708494-B19B-54D7-A40B-B4076B7F5669}"/>
              </a:ext>
            </a:extLst>
          </p:cNvPr>
          <p:cNvSpPr txBox="1"/>
          <p:nvPr/>
        </p:nvSpPr>
        <p:spPr>
          <a:xfrm>
            <a:off x="12055294" y="2781183"/>
            <a:ext cx="2895600" cy="1405256"/>
          </a:xfrm>
          <a:prstGeom prst="rect">
            <a:avLst/>
          </a:prstGeom>
          <a:noFill/>
        </p:spPr>
        <p:txBody>
          <a:bodyPr wrap="square" rtlCol="0">
            <a:spAutoFit/>
          </a:bodyPr>
          <a:lstStyle/>
          <a:p>
            <a:pPr algn="ctr">
              <a:lnSpc>
                <a:spcPct val="107000"/>
              </a:lnSpc>
              <a:spcAft>
                <a:spcPts val="800"/>
              </a:spcAft>
            </a:pPr>
            <a:r>
              <a:rPr lang="en-GB" sz="2800" b="1" kern="100" dirty="0">
                <a:solidFill>
                  <a:schemeClr val="bg1"/>
                </a:solidFill>
                <a:latin typeface="DM Sans" pitchFamily="2" charset="0"/>
                <a:ea typeface="Calibri" panose="020F0502020204030204" pitchFamily="34" charset="0"/>
                <a:cs typeface="Times New Roman" panose="02020603050405020304" pitchFamily="18" charset="0"/>
              </a:rPr>
              <a:t>The Domestic Abuse Act 2021</a:t>
            </a:r>
          </a:p>
          <a:p>
            <a:pPr>
              <a:lnSpc>
                <a:spcPct val="107000"/>
              </a:lnSpc>
              <a:spcAft>
                <a:spcPts val="800"/>
              </a:spcAft>
            </a:pPr>
            <a:endParaRPr lang="en-GB" sz="1800" b="1" kern="100" dirty="0">
              <a:solidFill>
                <a:schemeClr val="bg1"/>
              </a:solidFill>
              <a:effectLst/>
              <a:latin typeface="DM Sans"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9BA2FD9-1156-F221-A337-5D67C0C10331}"/>
              </a:ext>
            </a:extLst>
          </p:cNvPr>
          <p:cNvSpPr txBox="1"/>
          <p:nvPr/>
        </p:nvSpPr>
        <p:spPr>
          <a:xfrm>
            <a:off x="9944100" y="6250875"/>
            <a:ext cx="2895600" cy="2327304"/>
          </a:xfrm>
          <a:prstGeom prst="rect">
            <a:avLst/>
          </a:prstGeom>
          <a:noFill/>
        </p:spPr>
        <p:txBody>
          <a:bodyPr wrap="square" rtlCol="0">
            <a:spAutoFit/>
          </a:bodyPr>
          <a:lstStyle/>
          <a:p>
            <a:pPr algn="ctr">
              <a:lnSpc>
                <a:spcPct val="107000"/>
              </a:lnSpc>
              <a:spcAft>
                <a:spcPts val="800"/>
              </a:spcAft>
            </a:pPr>
            <a:r>
              <a:rPr lang="en-GB" sz="2800" b="1" kern="100" dirty="0">
                <a:solidFill>
                  <a:schemeClr val="bg1"/>
                </a:solidFill>
                <a:effectLst/>
                <a:latin typeface="DM Sans" pitchFamily="2" charset="0"/>
                <a:ea typeface="Calibri" panose="020F0502020204030204" pitchFamily="34" charset="0"/>
                <a:cs typeface="Times New Roman" panose="02020603050405020304" pitchFamily="18" charset="0"/>
              </a:rPr>
              <a:t>The Protection from Harassment Act 1997</a:t>
            </a:r>
          </a:p>
          <a:p>
            <a:pPr>
              <a:lnSpc>
                <a:spcPct val="107000"/>
              </a:lnSpc>
              <a:spcAft>
                <a:spcPts val="800"/>
              </a:spcAft>
            </a:pPr>
            <a:endParaRPr lang="en-GB" sz="1800" b="1" kern="100" dirty="0">
              <a:solidFill>
                <a:schemeClr val="bg1"/>
              </a:solidFill>
              <a:effectLst/>
              <a:latin typeface="DM Sans" pitchFamily="2"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D27D1473-0440-450C-B079-39868830F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3" name="Oval 2">
            <a:extLst>
              <a:ext uri="{FF2B5EF4-FFF2-40B4-BE49-F238E27FC236}">
                <a16:creationId xmlns:a16="http://schemas.microsoft.com/office/drawing/2014/main" id="{69B324C2-6B56-B016-97BD-32CD19E95930}"/>
              </a:ext>
            </a:extLst>
          </p:cNvPr>
          <p:cNvSpPr/>
          <p:nvPr/>
        </p:nvSpPr>
        <p:spPr>
          <a:xfrm>
            <a:off x="14096999" y="266700"/>
            <a:ext cx="3701143" cy="3423117"/>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70ECD6A-F7C9-0C6B-74BD-56B9754AF9DD}"/>
              </a:ext>
            </a:extLst>
          </p:cNvPr>
          <p:cNvSpPr txBox="1"/>
          <p:nvPr/>
        </p:nvSpPr>
        <p:spPr>
          <a:xfrm>
            <a:off x="14499770" y="1366964"/>
            <a:ext cx="2895600" cy="1462773"/>
          </a:xfrm>
          <a:prstGeom prst="rect">
            <a:avLst/>
          </a:prstGeom>
          <a:noFill/>
        </p:spPr>
        <p:txBody>
          <a:bodyPr wrap="square" rtlCol="0">
            <a:spAutoFit/>
          </a:bodyPr>
          <a:lstStyle/>
          <a:p>
            <a:pPr algn="ctr">
              <a:lnSpc>
                <a:spcPct val="107000"/>
              </a:lnSpc>
              <a:spcAft>
                <a:spcPts val="800"/>
              </a:spcAft>
            </a:pPr>
            <a:r>
              <a:rPr lang="en-GB" sz="2800" b="1" kern="100" dirty="0">
                <a:solidFill>
                  <a:schemeClr val="bg1"/>
                </a:solidFill>
                <a:effectLst/>
                <a:latin typeface="DM Sans" pitchFamily="2" charset="0"/>
                <a:ea typeface="Calibri" panose="020F0502020204030204" pitchFamily="34" charset="0"/>
                <a:cs typeface="Times New Roman" panose="02020603050405020304" pitchFamily="18" charset="0"/>
              </a:rPr>
              <a:t>The Computer Misuse Act 1990</a:t>
            </a:r>
          </a:p>
        </p:txBody>
      </p:sp>
      <p:sp>
        <p:nvSpPr>
          <p:cNvPr id="5" name="TextBox 4">
            <a:extLst>
              <a:ext uri="{FF2B5EF4-FFF2-40B4-BE49-F238E27FC236}">
                <a16:creationId xmlns:a16="http://schemas.microsoft.com/office/drawing/2014/main" id="{F720D8B7-27CE-5E6A-667C-51E83A7B69DB}"/>
              </a:ext>
            </a:extLst>
          </p:cNvPr>
          <p:cNvSpPr txBox="1"/>
          <p:nvPr/>
        </p:nvSpPr>
        <p:spPr>
          <a:xfrm>
            <a:off x="1066800" y="1815780"/>
            <a:ext cx="12268200" cy="7848302"/>
          </a:xfrm>
          <a:prstGeom prst="rect">
            <a:avLst/>
          </a:prstGeom>
          <a:noFill/>
        </p:spPr>
        <p:txBody>
          <a:bodyPr wrap="square" rtlCol="0">
            <a:spAutoFit/>
          </a:bodyPr>
          <a:lstStyle/>
          <a:p>
            <a:r>
              <a:rPr lang="en-GB" sz="2800" b="1" dirty="0">
                <a:solidFill>
                  <a:schemeClr val="bg1"/>
                </a:solidFill>
                <a:latin typeface="DM Sans" pitchFamily="2" charset="0"/>
              </a:rPr>
              <a:t>Example offences under the Computer Misuse Act </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r>
              <a:rPr lang="en-GB" sz="2800" dirty="0">
                <a:solidFill>
                  <a:schemeClr val="bg1"/>
                </a:solidFill>
                <a:latin typeface="DM Sans" pitchFamily="2" charset="0"/>
              </a:rPr>
              <a:t>Unauthorised access to computer material </a:t>
            </a:r>
          </a:p>
          <a:p>
            <a:r>
              <a:rPr lang="en-GB" sz="2800" dirty="0">
                <a:solidFill>
                  <a:srgbClr val="FFFF00"/>
                </a:solidFill>
                <a:latin typeface="DM Sans" pitchFamily="2" charset="0"/>
              </a:rPr>
              <a:t>An abuser hacks into their victims phone or laptop without permission</a:t>
            </a:r>
          </a:p>
          <a:p>
            <a:endParaRPr lang="en-GB" sz="2800" dirty="0">
              <a:solidFill>
                <a:schemeClr val="bg1"/>
              </a:solidFill>
              <a:latin typeface="DM Sans" pitchFamily="2" charset="0"/>
            </a:endParaRPr>
          </a:p>
          <a:p>
            <a:r>
              <a:rPr lang="en-GB" sz="2800" dirty="0">
                <a:solidFill>
                  <a:schemeClr val="bg1"/>
                </a:solidFill>
                <a:latin typeface="DM Sans" pitchFamily="2" charset="0"/>
              </a:rPr>
              <a:t>Unauthorised access with intent to commit further offences</a:t>
            </a:r>
          </a:p>
          <a:p>
            <a:r>
              <a:rPr lang="en-GB" sz="2800" dirty="0">
                <a:solidFill>
                  <a:srgbClr val="FFFF00"/>
                </a:solidFill>
                <a:latin typeface="DM Sans" pitchFamily="2" charset="0"/>
              </a:rPr>
              <a:t>An abuser hacks into their victims social media accounts and impersonates them, asking friends to send them money</a:t>
            </a:r>
          </a:p>
          <a:p>
            <a:endParaRPr lang="en-GB" sz="2800" dirty="0">
              <a:solidFill>
                <a:schemeClr val="bg1"/>
              </a:solidFill>
              <a:latin typeface="DM Sans" pitchFamily="2" charset="0"/>
            </a:endParaRPr>
          </a:p>
          <a:p>
            <a:r>
              <a:rPr lang="en-GB" sz="2800" dirty="0">
                <a:solidFill>
                  <a:schemeClr val="bg1"/>
                </a:solidFill>
                <a:latin typeface="DM Sans" pitchFamily="2" charset="0"/>
              </a:rPr>
              <a:t>Unauthorised access with intent to impair operation of the device</a:t>
            </a:r>
          </a:p>
          <a:p>
            <a:r>
              <a:rPr lang="en-GB" sz="2800" dirty="0">
                <a:solidFill>
                  <a:srgbClr val="FFFF00"/>
                </a:solidFill>
                <a:latin typeface="DM Sans" pitchFamily="2" charset="0"/>
              </a:rPr>
              <a:t>Abuser installs malicious software which enables access to the device camera </a:t>
            </a:r>
          </a:p>
          <a:p>
            <a:endParaRPr lang="en-GB" sz="2800" dirty="0">
              <a:solidFill>
                <a:schemeClr val="bg1"/>
              </a:solidFill>
              <a:latin typeface="DM Sans" pitchFamily="2" charset="0"/>
            </a:endParaRPr>
          </a:p>
          <a:p>
            <a:r>
              <a:rPr lang="en-GB" sz="2800" dirty="0">
                <a:solidFill>
                  <a:schemeClr val="bg1"/>
                </a:solidFill>
                <a:latin typeface="DM Sans" pitchFamily="2" charset="0"/>
              </a:rPr>
              <a:t>Making, supplying or obtaining articles for use in offences</a:t>
            </a:r>
          </a:p>
          <a:p>
            <a:r>
              <a:rPr lang="en-GB" sz="2800" dirty="0">
                <a:solidFill>
                  <a:srgbClr val="FFFF00"/>
                </a:solidFill>
                <a:latin typeface="DM Sans" pitchFamily="2" charset="0"/>
              </a:rPr>
              <a:t>Downloading malware or spyware – whether deployed or not</a:t>
            </a:r>
          </a:p>
          <a:p>
            <a:endParaRPr lang="en-GB" sz="2800" dirty="0">
              <a:solidFill>
                <a:schemeClr val="bg1"/>
              </a:solidFill>
              <a:latin typeface="DM Sans" pitchFamily="2" charset="0"/>
            </a:endParaRPr>
          </a:p>
        </p:txBody>
      </p:sp>
      <p:sp>
        <p:nvSpPr>
          <p:cNvPr id="2" name="TextBox 1">
            <a:extLst>
              <a:ext uri="{FF2B5EF4-FFF2-40B4-BE49-F238E27FC236}">
                <a16:creationId xmlns:a16="http://schemas.microsoft.com/office/drawing/2014/main" id="{91399087-FCF1-4CB8-C0E2-EB549B99009C}"/>
              </a:ext>
            </a:extLst>
          </p:cNvPr>
          <p:cNvSpPr txBox="1"/>
          <p:nvPr/>
        </p:nvSpPr>
        <p:spPr>
          <a:xfrm>
            <a:off x="13286013" y="3994903"/>
            <a:ext cx="3080657" cy="523220"/>
          </a:xfrm>
          <a:prstGeom prst="rect">
            <a:avLst/>
          </a:prstGeom>
          <a:noFill/>
        </p:spPr>
        <p:txBody>
          <a:bodyPr wrap="square" rtlCol="0">
            <a:spAutoFit/>
          </a:bodyPr>
          <a:lstStyle/>
          <a:p>
            <a:r>
              <a:rPr lang="en-GB" sz="2800" dirty="0">
                <a:solidFill>
                  <a:schemeClr val="accent6">
                    <a:lumMod val="75000"/>
                  </a:schemeClr>
                </a:solidFill>
                <a:latin typeface="DM Sans" pitchFamily="2" charset="0"/>
              </a:rPr>
              <a:t>2 years in prison </a:t>
            </a:r>
          </a:p>
        </p:txBody>
      </p:sp>
      <p:sp>
        <p:nvSpPr>
          <p:cNvPr id="6" name="TextBox 5">
            <a:extLst>
              <a:ext uri="{FF2B5EF4-FFF2-40B4-BE49-F238E27FC236}">
                <a16:creationId xmlns:a16="http://schemas.microsoft.com/office/drawing/2014/main" id="{1573231E-664F-57EA-32D5-34C2926C611F}"/>
              </a:ext>
            </a:extLst>
          </p:cNvPr>
          <p:cNvSpPr txBox="1"/>
          <p:nvPr/>
        </p:nvSpPr>
        <p:spPr>
          <a:xfrm>
            <a:off x="13335000" y="5245658"/>
            <a:ext cx="3080657" cy="523220"/>
          </a:xfrm>
          <a:prstGeom prst="rect">
            <a:avLst/>
          </a:prstGeom>
          <a:noFill/>
        </p:spPr>
        <p:txBody>
          <a:bodyPr wrap="square" rtlCol="0">
            <a:spAutoFit/>
          </a:bodyPr>
          <a:lstStyle/>
          <a:p>
            <a:r>
              <a:rPr lang="en-GB" sz="2800" dirty="0">
                <a:solidFill>
                  <a:schemeClr val="accent6">
                    <a:lumMod val="75000"/>
                  </a:schemeClr>
                </a:solidFill>
                <a:latin typeface="DM Sans" pitchFamily="2" charset="0"/>
              </a:rPr>
              <a:t>5 years in prison </a:t>
            </a:r>
          </a:p>
        </p:txBody>
      </p:sp>
      <p:sp>
        <p:nvSpPr>
          <p:cNvPr id="7" name="TextBox 6">
            <a:extLst>
              <a:ext uri="{FF2B5EF4-FFF2-40B4-BE49-F238E27FC236}">
                <a16:creationId xmlns:a16="http://schemas.microsoft.com/office/drawing/2014/main" id="{63E63C43-232D-CFA5-9FF0-03FF4F2D9AD4}"/>
              </a:ext>
            </a:extLst>
          </p:cNvPr>
          <p:cNvSpPr txBox="1"/>
          <p:nvPr/>
        </p:nvSpPr>
        <p:spPr>
          <a:xfrm>
            <a:off x="13286013" y="6782878"/>
            <a:ext cx="3080657" cy="523220"/>
          </a:xfrm>
          <a:prstGeom prst="rect">
            <a:avLst/>
          </a:prstGeom>
          <a:noFill/>
        </p:spPr>
        <p:txBody>
          <a:bodyPr wrap="square" rtlCol="0">
            <a:spAutoFit/>
          </a:bodyPr>
          <a:lstStyle/>
          <a:p>
            <a:r>
              <a:rPr lang="en-GB" sz="2800" dirty="0">
                <a:solidFill>
                  <a:schemeClr val="accent6">
                    <a:lumMod val="75000"/>
                  </a:schemeClr>
                </a:solidFill>
                <a:latin typeface="DM Sans" pitchFamily="2" charset="0"/>
              </a:rPr>
              <a:t>10 years in prison </a:t>
            </a:r>
          </a:p>
        </p:txBody>
      </p:sp>
      <p:sp>
        <p:nvSpPr>
          <p:cNvPr id="9" name="TextBox 8">
            <a:extLst>
              <a:ext uri="{FF2B5EF4-FFF2-40B4-BE49-F238E27FC236}">
                <a16:creationId xmlns:a16="http://schemas.microsoft.com/office/drawing/2014/main" id="{1D2D7430-B204-EE6A-3897-22FE8E63B1D3}"/>
              </a:ext>
            </a:extLst>
          </p:cNvPr>
          <p:cNvSpPr txBox="1"/>
          <p:nvPr/>
        </p:nvSpPr>
        <p:spPr>
          <a:xfrm>
            <a:off x="13335000" y="8223480"/>
            <a:ext cx="3080657" cy="523220"/>
          </a:xfrm>
          <a:prstGeom prst="rect">
            <a:avLst/>
          </a:prstGeom>
          <a:noFill/>
        </p:spPr>
        <p:txBody>
          <a:bodyPr wrap="square" rtlCol="0">
            <a:spAutoFit/>
          </a:bodyPr>
          <a:lstStyle/>
          <a:p>
            <a:r>
              <a:rPr lang="en-GB" sz="2800" dirty="0">
                <a:solidFill>
                  <a:schemeClr val="accent6">
                    <a:lumMod val="75000"/>
                  </a:schemeClr>
                </a:solidFill>
                <a:latin typeface="DM Sans" pitchFamily="2" charset="0"/>
              </a:rPr>
              <a:t>2 years in prison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animEffect transition="in" filter="fade">
                                      <p:cBhvr>
                                        <p:cTn id="11" dur="500"/>
                                        <p:tgtEl>
                                          <p:spTgt spid="5">
                                            <p:txEl>
                                              <p:pRg st="8" end="8"/>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1" end="11"/>
                                            </p:txEl>
                                          </p:spTgt>
                                        </p:tgtEl>
                                        <p:attrNameLst>
                                          <p:attrName>style.visibility</p:attrName>
                                        </p:attrNameLst>
                                      </p:cBhvr>
                                      <p:to>
                                        <p:strVal val="visible"/>
                                      </p:to>
                                    </p:set>
                                    <p:animEffect transition="in" filter="fade">
                                      <p:cBhvr>
                                        <p:cTn id="16" dur="500"/>
                                        <p:tgtEl>
                                          <p:spTgt spid="5">
                                            <p:txEl>
                                              <p:pRg st="11" end="1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animEffect transition="in" filter="fade">
                                      <p:cBhvr>
                                        <p:cTn id="21" dur="500"/>
                                        <p:tgtEl>
                                          <p:spTgt spid="5">
                                            <p:txEl>
                                              <p:pRg st="14" end="1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100C2-CF47-19D2-4000-2944E071661B}"/>
              </a:ext>
            </a:extLst>
          </p:cNvPr>
          <p:cNvSpPr txBox="1"/>
          <p:nvPr/>
        </p:nvSpPr>
        <p:spPr>
          <a:xfrm>
            <a:off x="1524000" y="1028700"/>
            <a:ext cx="8534400" cy="1200329"/>
          </a:xfrm>
          <a:prstGeom prst="rect">
            <a:avLst/>
          </a:prstGeom>
          <a:noFill/>
        </p:spPr>
        <p:txBody>
          <a:bodyPr wrap="square" rtlCol="0">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TFA and the Law – Reveng</a:t>
            </a:r>
            <a:r>
              <a:rPr lang="en-GB" sz="5400" b="1" kern="100" dirty="0">
                <a:solidFill>
                  <a:schemeClr val="bg1"/>
                </a:solidFill>
                <a:latin typeface="Barlow Condensed SemiBold" panose="00000706000000000000" pitchFamily="2" charset="0"/>
                <a:ea typeface="Calibri" panose="020F0502020204030204" pitchFamily="34" charset="0"/>
                <a:cs typeface="Times New Roman" panose="02020603050405020304" pitchFamily="18" charset="0"/>
              </a:rPr>
              <a:t>e Porn </a:t>
            </a:r>
            <a:endPar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endParaRPr>
          </a:p>
          <a:p>
            <a:endParaRPr lang="en-GB" dirty="0"/>
          </a:p>
        </p:txBody>
      </p:sp>
      <p:sp>
        <p:nvSpPr>
          <p:cNvPr id="3" name="TextBox 2">
            <a:extLst>
              <a:ext uri="{FF2B5EF4-FFF2-40B4-BE49-F238E27FC236}">
                <a16:creationId xmlns:a16="http://schemas.microsoft.com/office/drawing/2014/main" id="{AFFDD8A5-8225-9EF0-0EBD-C9B9E104094F}"/>
              </a:ext>
            </a:extLst>
          </p:cNvPr>
          <p:cNvSpPr txBox="1"/>
          <p:nvPr/>
        </p:nvSpPr>
        <p:spPr>
          <a:xfrm>
            <a:off x="1524000" y="2476500"/>
            <a:ext cx="14325600" cy="5262979"/>
          </a:xfrm>
          <a:prstGeom prst="rect">
            <a:avLst/>
          </a:prstGeom>
          <a:noFill/>
        </p:spPr>
        <p:txBody>
          <a:bodyPr wrap="square" rtlCol="0">
            <a:spAutoFit/>
          </a:bodyPr>
          <a:lstStyle/>
          <a:p>
            <a:r>
              <a:rPr lang="en-GB" sz="2800" dirty="0">
                <a:solidFill>
                  <a:schemeClr val="bg1"/>
                </a:solidFill>
                <a:latin typeface="DM Sans" pitchFamily="2" charset="0"/>
              </a:rPr>
              <a:t>Intimate image abuse, also known as ‘Revenge porn’ involves the sharing of private explicit images of an individual without their consent. </a:t>
            </a:r>
          </a:p>
          <a:p>
            <a:endParaRPr lang="en-GB" sz="2800" dirty="0">
              <a:solidFill>
                <a:schemeClr val="bg1"/>
              </a:solidFill>
              <a:latin typeface="DM Sans" pitchFamily="2" charset="0"/>
            </a:endParaRPr>
          </a:p>
          <a:p>
            <a:r>
              <a:rPr lang="en-GB" sz="2800" dirty="0">
                <a:solidFill>
                  <a:schemeClr val="bg1"/>
                </a:solidFill>
                <a:latin typeface="DM Sans" pitchFamily="2" charset="0"/>
              </a:rPr>
              <a:t>This was made a specific sexual offence in 2015. The Online Safety Bill (2023) strengthens this legislation further. There is now no requirement to prove that the perpetrator ‘intended to cause distress’. </a:t>
            </a:r>
          </a:p>
          <a:p>
            <a:r>
              <a:rPr lang="en-GB" sz="2800" dirty="0">
                <a:solidFill>
                  <a:schemeClr val="bg1"/>
                </a:solidFill>
                <a:latin typeface="DM Sans" pitchFamily="2" charset="0"/>
              </a:rPr>
              <a:t>The offence carries a maximum sentence of 2 years in prison </a:t>
            </a:r>
          </a:p>
          <a:p>
            <a:endParaRPr lang="en-GB" sz="2800" dirty="0">
              <a:solidFill>
                <a:schemeClr val="bg1"/>
              </a:solidFill>
              <a:latin typeface="DM Sans" pitchFamily="2" charset="0"/>
            </a:endParaRPr>
          </a:p>
          <a:p>
            <a:r>
              <a:rPr lang="en-GB" sz="2800" dirty="0">
                <a:solidFill>
                  <a:schemeClr val="bg1"/>
                </a:solidFill>
                <a:latin typeface="DM Sans" pitchFamily="2" charset="0"/>
              </a:rPr>
              <a:t>Threats of revenge porn can also be prosecuted under the Domestic Abuse Act. </a:t>
            </a:r>
          </a:p>
          <a:p>
            <a:endParaRPr lang="en-GB" sz="2800" dirty="0">
              <a:solidFill>
                <a:schemeClr val="bg1"/>
              </a:solidFill>
              <a:latin typeface="DM Sans" pitchFamily="2" charset="0"/>
            </a:endParaRPr>
          </a:p>
          <a:p>
            <a:r>
              <a:rPr lang="en-GB" sz="2800" dirty="0">
                <a:solidFill>
                  <a:schemeClr val="bg1"/>
                </a:solidFill>
                <a:latin typeface="DM Sans" pitchFamily="2" charset="0"/>
              </a:rPr>
              <a:t>In cases of revenge porn, images are most commonly shared online – however the offence also applies to physical copies of images, such as photographs. </a:t>
            </a:r>
          </a:p>
        </p:txBody>
      </p:sp>
    </p:spTree>
    <p:extLst>
      <p:ext uri="{BB962C8B-B14F-4D97-AF65-F5344CB8AC3E}">
        <p14:creationId xmlns:p14="http://schemas.microsoft.com/office/powerpoint/2010/main" val="1948652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C3B60-CB15-F4F1-BABD-C482D4354B4F}"/>
              </a:ext>
            </a:extLst>
          </p:cNvPr>
          <p:cNvSpPr txBox="1"/>
          <p:nvPr/>
        </p:nvSpPr>
        <p:spPr>
          <a:xfrm>
            <a:off x="1066800" y="876300"/>
            <a:ext cx="143256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Password Hygiene</a:t>
            </a:r>
            <a:endParaRPr lang="en-GB" sz="5400" dirty="0"/>
          </a:p>
        </p:txBody>
      </p:sp>
      <p:sp>
        <p:nvSpPr>
          <p:cNvPr id="4" name="TextBox 3">
            <a:extLst>
              <a:ext uri="{FF2B5EF4-FFF2-40B4-BE49-F238E27FC236}">
                <a16:creationId xmlns:a16="http://schemas.microsoft.com/office/drawing/2014/main" id="{F46F8BC3-A12D-61B0-BEC9-749F94D2EE63}"/>
              </a:ext>
            </a:extLst>
          </p:cNvPr>
          <p:cNvSpPr txBox="1"/>
          <p:nvPr/>
        </p:nvSpPr>
        <p:spPr>
          <a:xfrm>
            <a:off x="1066800" y="2814918"/>
            <a:ext cx="14630400" cy="6986528"/>
          </a:xfrm>
          <a:prstGeom prst="rect">
            <a:avLst/>
          </a:prstGeom>
          <a:noFill/>
        </p:spPr>
        <p:txBody>
          <a:bodyPr wrap="square" rtlCol="0">
            <a:spAutoFit/>
          </a:bodyPr>
          <a:lstStyle/>
          <a:p>
            <a:r>
              <a:rPr lang="en-GB" sz="2800" dirty="0">
                <a:solidFill>
                  <a:schemeClr val="bg1"/>
                </a:solidFill>
                <a:latin typeface="DM Sans" pitchFamily="2" charset="0"/>
              </a:rPr>
              <a:t>Change passwords regularly – especially after a breakup</a:t>
            </a:r>
          </a:p>
          <a:p>
            <a:endParaRPr lang="en-GB" sz="2800" dirty="0">
              <a:solidFill>
                <a:schemeClr val="bg1"/>
              </a:solidFill>
              <a:latin typeface="DM Sans" pitchFamily="2" charset="0"/>
            </a:endParaRPr>
          </a:p>
          <a:p>
            <a:r>
              <a:rPr lang="en-GB" sz="2800" dirty="0">
                <a:solidFill>
                  <a:schemeClr val="bg1"/>
                </a:solidFill>
                <a:latin typeface="DM Sans" pitchFamily="2" charset="0"/>
              </a:rPr>
              <a:t>Change secret answers and recovery information</a:t>
            </a:r>
          </a:p>
          <a:p>
            <a:endParaRPr lang="en-GB" sz="2800" dirty="0">
              <a:solidFill>
                <a:schemeClr val="bg1"/>
              </a:solidFill>
              <a:latin typeface="DM Sans" pitchFamily="2" charset="0"/>
            </a:endParaRPr>
          </a:p>
          <a:p>
            <a:r>
              <a:rPr lang="en-GB" sz="2800" dirty="0">
                <a:solidFill>
                  <a:schemeClr val="bg1"/>
                </a:solidFill>
                <a:latin typeface="DM Sans" pitchFamily="2" charset="0"/>
              </a:rPr>
              <a:t>Pay special attention to your email passwords as email accounts are a ‘gateway’ to LOTS of other information</a:t>
            </a:r>
          </a:p>
          <a:p>
            <a:endParaRPr lang="en-GB" sz="2800" dirty="0">
              <a:solidFill>
                <a:schemeClr val="bg1"/>
              </a:solidFill>
              <a:latin typeface="DM Sans" pitchFamily="2" charset="0"/>
            </a:endParaRPr>
          </a:p>
          <a:p>
            <a:r>
              <a:rPr lang="en-GB" sz="2800" dirty="0">
                <a:solidFill>
                  <a:schemeClr val="bg1"/>
                </a:solidFill>
                <a:latin typeface="DM Sans" pitchFamily="2" charset="0"/>
              </a:rPr>
              <a:t>Set a strong password that is not easily guessed – </a:t>
            </a:r>
            <a:r>
              <a:rPr lang="en-GB" sz="2800" dirty="0">
                <a:solidFill>
                  <a:schemeClr val="accent6">
                    <a:lumMod val="75000"/>
                  </a:schemeClr>
                </a:solidFill>
                <a:latin typeface="DM Sans" pitchFamily="2" charset="0"/>
              </a:rPr>
              <a:t>don’t</a:t>
            </a:r>
            <a:r>
              <a:rPr lang="en-GB" sz="2800" dirty="0">
                <a:solidFill>
                  <a:schemeClr val="bg1"/>
                </a:solidFill>
                <a:latin typeface="DM Sans" pitchFamily="2" charset="0"/>
              </a:rPr>
              <a:t> use birthdays, pets names, house numbers etc</a:t>
            </a:r>
          </a:p>
          <a:p>
            <a:endParaRPr lang="en-GB" sz="2800" dirty="0">
              <a:solidFill>
                <a:schemeClr val="bg1"/>
              </a:solidFill>
              <a:latin typeface="DM Sans" pitchFamily="2" charset="0"/>
            </a:endParaRPr>
          </a:p>
          <a:p>
            <a:r>
              <a:rPr lang="en-GB" sz="2800" dirty="0">
                <a:solidFill>
                  <a:schemeClr val="bg1"/>
                </a:solidFill>
                <a:latin typeface="DM Sans" pitchFamily="2" charset="0"/>
              </a:rPr>
              <a:t>Use different passwords for all accounts</a:t>
            </a:r>
          </a:p>
          <a:p>
            <a:endParaRPr lang="en-GB" sz="2800" dirty="0">
              <a:solidFill>
                <a:schemeClr val="bg1"/>
              </a:solidFill>
              <a:latin typeface="DM Sans" pitchFamily="2" charset="0"/>
            </a:endParaRPr>
          </a:p>
          <a:p>
            <a:r>
              <a:rPr lang="en-GB" sz="2800" dirty="0">
                <a:solidFill>
                  <a:schemeClr val="bg1"/>
                </a:solidFill>
                <a:latin typeface="DM Sans" pitchFamily="2" charset="0"/>
              </a:rPr>
              <a:t>Use a reputable password manager app, or if you have a smart phone use the password manager within your phone, which will usually require biometrics to access</a:t>
            </a:r>
          </a:p>
          <a:p>
            <a:endParaRPr lang="en-GB" sz="2800" dirty="0">
              <a:solidFill>
                <a:schemeClr val="bg1"/>
              </a:solidFill>
              <a:latin typeface="DM Sans" pitchFamily="2" charset="0"/>
            </a:endParaRPr>
          </a:p>
          <a:p>
            <a:r>
              <a:rPr lang="en-GB" sz="2800" dirty="0">
                <a:solidFill>
                  <a:schemeClr val="bg1"/>
                </a:solidFill>
                <a:latin typeface="DM Sans" pitchFamily="2" charset="0"/>
              </a:rPr>
              <a:t> </a:t>
            </a:r>
          </a:p>
        </p:txBody>
      </p:sp>
      <p:pic>
        <p:nvPicPr>
          <p:cNvPr id="3" name="Picture 2">
            <a:extLst>
              <a:ext uri="{FF2B5EF4-FFF2-40B4-BE49-F238E27FC236}">
                <a16:creationId xmlns:a16="http://schemas.microsoft.com/office/drawing/2014/main" id="{EDE4803B-3CD2-1311-1799-DE16FB794333}"/>
              </a:ext>
            </a:extLst>
          </p:cNvPr>
          <p:cNvPicPr>
            <a:picLocks noChangeAspect="1"/>
          </p:cNvPicPr>
          <p:nvPr/>
        </p:nvPicPr>
        <p:blipFill>
          <a:blip r:embed="rId3"/>
          <a:stretch>
            <a:fillRect/>
          </a:stretch>
        </p:blipFill>
        <p:spPr>
          <a:xfrm>
            <a:off x="12649200" y="485554"/>
            <a:ext cx="5105400" cy="3829050"/>
          </a:xfrm>
          <a:prstGeom prst="rect">
            <a:avLst/>
          </a:prstGeom>
        </p:spPr>
      </p:pic>
    </p:spTree>
    <p:extLst>
      <p:ext uri="{BB962C8B-B14F-4D97-AF65-F5344CB8AC3E}">
        <p14:creationId xmlns:p14="http://schemas.microsoft.com/office/powerpoint/2010/main" val="207191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2EB0E-67E8-A172-9A97-DA76EAC3E946}"/>
              </a:ext>
            </a:extLst>
          </p:cNvPr>
          <p:cNvSpPr txBox="1"/>
          <p:nvPr/>
        </p:nvSpPr>
        <p:spPr>
          <a:xfrm>
            <a:off x="1066800" y="952500"/>
            <a:ext cx="8594915"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Makes a Strong Password?</a:t>
            </a:r>
            <a:endParaRPr lang="en-GB" sz="5400" dirty="0"/>
          </a:p>
        </p:txBody>
      </p:sp>
      <p:sp>
        <p:nvSpPr>
          <p:cNvPr id="4" name="TextBox 3">
            <a:extLst>
              <a:ext uri="{FF2B5EF4-FFF2-40B4-BE49-F238E27FC236}">
                <a16:creationId xmlns:a16="http://schemas.microsoft.com/office/drawing/2014/main" id="{29895AF1-2351-B8F4-65BA-DB9E49B8D6D2}"/>
              </a:ext>
            </a:extLst>
          </p:cNvPr>
          <p:cNvSpPr txBox="1"/>
          <p:nvPr/>
        </p:nvSpPr>
        <p:spPr>
          <a:xfrm>
            <a:off x="1219200" y="2552700"/>
            <a:ext cx="14706600" cy="3108543"/>
          </a:xfrm>
          <a:prstGeom prst="rect">
            <a:avLst/>
          </a:prstGeom>
          <a:noFill/>
        </p:spPr>
        <p:txBody>
          <a:bodyPr wrap="square" rtlCol="0">
            <a:spAutoFit/>
          </a:bodyPr>
          <a:lstStyle/>
          <a:p>
            <a:r>
              <a:rPr lang="en-GB" sz="2800" b="1" dirty="0">
                <a:solidFill>
                  <a:schemeClr val="accent6">
                    <a:lumMod val="75000"/>
                  </a:schemeClr>
                </a:solidFill>
                <a:latin typeface="DM Sans" pitchFamily="2" charset="0"/>
              </a:rPr>
              <a:t>24% </a:t>
            </a:r>
            <a:r>
              <a:rPr lang="en-GB" sz="2800" dirty="0">
                <a:solidFill>
                  <a:schemeClr val="bg1"/>
                </a:solidFill>
                <a:latin typeface="DM Sans" pitchFamily="2" charset="0"/>
              </a:rPr>
              <a:t>of Americans have used the word password, Qwerty or 123456 as their password </a:t>
            </a:r>
          </a:p>
          <a:p>
            <a:endParaRPr lang="en-GB" sz="2800" dirty="0">
              <a:solidFill>
                <a:schemeClr val="bg1"/>
              </a:solidFill>
              <a:latin typeface="DM Sans" pitchFamily="2" charset="0"/>
            </a:endParaRPr>
          </a:p>
          <a:p>
            <a:r>
              <a:rPr lang="en-GB" sz="2800" b="1" dirty="0">
                <a:solidFill>
                  <a:schemeClr val="accent6">
                    <a:lumMod val="75000"/>
                  </a:schemeClr>
                </a:solidFill>
                <a:latin typeface="DM Sans" pitchFamily="2" charset="0"/>
              </a:rPr>
              <a:t>59% </a:t>
            </a:r>
            <a:r>
              <a:rPr lang="en-GB" sz="2800" dirty="0">
                <a:solidFill>
                  <a:schemeClr val="bg1"/>
                </a:solidFill>
                <a:latin typeface="DM Sans" pitchFamily="2" charset="0"/>
              </a:rPr>
              <a:t>of U.S. adults have incorporated a name or a birthday into their password</a:t>
            </a:r>
          </a:p>
          <a:p>
            <a:endParaRPr lang="en-GB" sz="2800" dirty="0">
              <a:solidFill>
                <a:schemeClr val="bg1"/>
              </a:solidFill>
              <a:latin typeface="DM Sans" pitchFamily="2" charset="0"/>
            </a:endParaRPr>
          </a:p>
          <a:p>
            <a:r>
              <a:rPr lang="en-GB" sz="2800" b="1" dirty="0">
                <a:solidFill>
                  <a:schemeClr val="accent6">
                    <a:lumMod val="75000"/>
                  </a:schemeClr>
                </a:solidFill>
                <a:latin typeface="DM Sans" pitchFamily="2" charset="0"/>
              </a:rPr>
              <a:t>27% </a:t>
            </a:r>
            <a:r>
              <a:rPr lang="en-GB" sz="2800" dirty="0">
                <a:solidFill>
                  <a:schemeClr val="bg1"/>
                </a:solidFill>
                <a:latin typeface="DM Sans" pitchFamily="2" charset="0"/>
              </a:rPr>
              <a:t>have attempted to guess someone else’s password….</a:t>
            </a:r>
          </a:p>
          <a:p>
            <a:endParaRPr lang="en-GB" sz="2800" dirty="0">
              <a:solidFill>
                <a:schemeClr val="bg1"/>
              </a:solidFill>
              <a:latin typeface="DM Sans" pitchFamily="2" charset="0"/>
            </a:endParaRPr>
          </a:p>
          <a:p>
            <a:r>
              <a:rPr lang="en-GB" sz="2800" dirty="0">
                <a:solidFill>
                  <a:schemeClr val="bg1"/>
                </a:solidFill>
                <a:latin typeface="DM Sans" pitchFamily="2" charset="0"/>
              </a:rPr>
              <a:t>…. And </a:t>
            </a:r>
            <a:r>
              <a:rPr lang="en-GB" sz="2800" b="1" dirty="0">
                <a:solidFill>
                  <a:schemeClr val="accent6">
                    <a:lumMod val="75000"/>
                  </a:schemeClr>
                </a:solidFill>
                <a:latin typeface="DM Sans" pitchFamily="2" charset="0"/>
              </a:rPr>
              <a:t>17% </a:t>
            </a:r>
            <a:r>
              <a:rPr lang="en-GB" sz="2800" dirty="0">
                <a:solidFill>
                  <a:schemeClr val="bg1"/>
                </a:solidFill>
                <a:latin typeface="DM Sans" pitchFamily="2" charset="0"/>
              </a:rPr>
              <a:t>of those got it right! </a:t>
            </a:r>
          </a:p>
        </p:txBody>
      </p:sp>
      <p:sp>
        <p:nvSpPr>
          <p:cNvPr id="5" name="TextBox 4">
            <a:extLst>
              <a:ext uri="{FF2B5EF4-FFF2-40B4-BE49-F238E27FC236}">
                <a16:creationId xmlns:a16="http://schemas.microsoft.com/office/drawing/2014/main" id="{D30D526F-5DA4-7F77-E7C7-DF371D89DF69}"/>
              </a:ext>
            </a:extLst>
          </p:cNvPr>
          <p:cNvSpPr txBox="1"/>
          <p:nvPr/>
        </p:nvSpPr>
        <p:spPr>
          <a:xfrm>
            <a:off x="1066800" y="6896100"/>
            <a:ext cx="7467600" cy="3231654"/>
          </a:xfrm>
          <a:prstGeom prst="rect">
            <a:avLst/>
          </a:prstGeom>
          <a:noFill/>
        </p:spPr>
        <p:txBody>
          <a:bodyPr wrap="square" rtlCol="0">
            <a:spAutoFit/>
          </a:bodyPr>
          <a:lstStyle/>
          <a:p>
            <a:r>
              <a:rPr lang="en-GB" sz="2800" b="1" dirty="0">
                <a:solidFill>
                  <a:srgbClr val="92D050"/>
                </a:solidFill>
                <a:latin typeface="DM Sans" pitchFamily="2" charset="0"/>
              </a:rPr>
              <a:t>                DO</a:t>
            </a:r>
          </a:p>
          <a:p>
            <a:endParaRPr lang="en-GB" sz="2800" b="1" dirty="0">
              <a:solidFill>
                <a:srgbClr val="92D050"/>
              </a:solidFill>
              <a:latin typeface="DM Sans" pitchFamily="2" charset="0"/>
            </a:endParaRPr>
          </a:p>
          <a:p>
            <a:r>
              <a:rPr lang="en-GB" sz="2800" dirty="0">
                <a:solidFill>
                  <a:srgbClr val="92D050"/>
                </a:solidFill>
                <a:latin typeface="DM Sans" pitchFamily="2" charset="0"/>
              </a:rPr>
              <a:t>Use a minimum of 12 characters</a:t>
            </a:r>
          </a:p>
          <a:p>
            <a:r>
              <a:rPr lang="en-GB" sz="2800" dirty="0">
                <a:solidFill>
                  <a:srgbClr val="92D050"/>
                </a:solidFill>
                <a:latin typeface="DM Sans" pitchFamily="2" charset="0"/>
              </a:rPr>
              <a:t>Use special characters, letters &amp; numbers</a:t>
            </a:r>
          </a:p>
          <a:p>
            <a:r>
              <a:rPr lang="en-GB" sz="2800" dirty="0">
                <a:solidFill>
                  <a:srgbClr val="92D050"/>
                </a:solidFill>
                <a:latin typeface="DM Sans" pitchFamily="2" charset="0"/>
              </a:rPr>
              <a:t>Use upper and lower case</a:t>
            </a:r>
            <a:r>
              <a:rPr lang="en-GB" dirty="0">
                <a:solidFill>
                  <a:srgbClr val="92D050"/>
                </a:solidFill>
              </a:rPr>
              <a:t> </a:t>
            </a:r>
          </a:p>
          <a:p>
            <a:r>
              <a:rPr lang="en-GB" sz="2800" dirty="0">
                <a:solidFill>
                  <a:srgbClr val="92D050"/>
                </a:solidFill>
                <a:latin typeface="DM Sans" pitchFamily="2" charset="0"/>
              </a:rPr>
              <a:t>Keep it random </a:t>
            </a:r>
          </a:p>
          <a:p>
            <a:endParaRPr lang="en-GB" dirty="0"/>
          </a:p>
          <a:p>
            <a:endParaRPr lang="en-GB" dirty="0"/>
          </a:p>
        </p:txBody>
      </p:sp>
      <p:sp>
        <p:nvSpPr>
          <p:cNvPr id="6" name="TextBox 5">
            <a:extLst>
              <a:ext uri="{FF2B5EF4-FFF2-40B4-BE49-F238E27FC236}">
                <a16:creationId xmlns:a16="http://schemas.microsoft.com/office/drawing/2014/main" id="{08D82D41-6118-E276-DC42-E6CDC1E2484A}"/>
              </a:ext>
            </a:extLst>
          </p:cNvPr>
          <p:cNvSpPr txBox="1"/>
          <p:nvPr/>
        </p:nvSpPr>
        <p:spPr>
          <a:xfrm>
            <a:off x="9220200" y="6906221"/>
            <a:ext cx="7467600" cy="2523768"/>
          </a:xfrm>
          <a:prstGeom prst="rect">
            <a:avLst/>
          </a:prstGeom>
          <a:noFill/>
        </p:spPr>
        <p:txBody>
          <a:bodyPr wrap="square" rtlCol="0">
            <a:spAutoFit/>
          </a:bodyPr>
          <a:lstStyle/>
          <a:p>
            <a:r>
              <a:rPr lang="en-GB" sz="2800" b="1" dirty="0">
                <a:solidFill>
                  <a:schemeClr val="accent6">
                    <a:lumMod val="75000"/>
                  </a:schemeClr>
                </a:solidFill>
                <a:latin typeface="DM Sans" pitchFamily="2" charset="0"/>
              </a:rPr>
              <a:t>                DON’T</a:t>
            </a:r>
          </a:p>
          <a:p>
            <a:endParaRPr lang="en-GB" sz="2800" b="1" dirty="0">
              <a:solidFill>
                <a:schemeClr val="accent6">
                  <a:lumMod val="75000"/>
                </a:schemeClr>
              </a:solidFill>
              <a:latin typeface="DM Sans" pitchFamily="2" charset="0"/>
            </a:endParaRPr>
          </a:p>
          <a:p>
            <a:r>
              <a:rPr lang="en-GB" sz="2800" dirty="0">
                <a:solidFill>
                  <a:schemeClr val="accent6">
                    <a:lumMod val="75000"/>
                  </a:schemeClr>
                </a:solidFill>
                <a:latin typeface="DM Sans" pitchFamily="2" charset="0"/>
              </a:rPr>
              <a:t>Use names, birthdays or house numbers</a:t>
            </a:r>
          </a:p>
          <a:p>
            <a:r>
              <a:rPr lang="en-GB" sz="2800" dirty="0">
                <a:solidFill>
                  <a:schemeClr val="accent6">
                    <a:lumMod val="75000"/>
                  </a:schemeClr>
                </a:solidFill>
                <a:latin typeface="DM Sans" pitchFamily="2" charset="0"/>
              </a:rPr>
              <a:t>Use easily recognised sequences</a:t>
            </a:r>
          </a:p>
          <a:p>
            <a:r>
              <a:rPr lang="en-GB" sz="2800" dirty="0">
                <a:solidFill>
                  <a:schemeClr val="accent6">
                    <a:lumMod val="75000"/>
                  </a:schemeClr>
                </a:solidFill>
                <a:latin typeface="DM Sans" pitchFamily="2" charset="0"/>
              </a:rPr>
              <a:t>Use common words or phrases</a:t>
            </a:r>
            <a:endParaRPr lang="en-GB" dirty="0"/>
          </a:p>
          <a:p>
            <a:endParaRPr lang="en-GB" dirty="0"/>
          </a:p>
        </p:txBody>
      </p:sp>
      <p:pic>
        <p:nvPicPr>
          <p:cNvPr id="8" name="Graphic 7" descr="Checkmark with solid fill">
            <a:extLst>
              <a:ext uri="{FF2B5EF4-FFF2-40B4-BE49-F238E27FC236}">
                <a16:creationId xmlns:a16="http://schemas.microsoft.com/office/drawing/2014/main" id="{2601B312-4219-6B47-77F7-8160DCF4F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00" y="6588012"/>
            <a:ext cx="914400" cy="914400"/>
          </a:xfrm>
          <a:prstGeom prst="rect">
            <a:avLst/>
          </a:prstGeom>
        </p:spPr>
      </p:pic>
      <p:pic>
        <p:nvPicPr>
          <p:cNvPr id="10" name="Graphic 9" descr="Close with solid fill">
            <a:extLst>
              <a:ext uri="{FF2B5EF4-FFF2-40B4-BE49-F238E27FC236}">
                <a16:creationId xmlns:a16="http://schemas.microsoft.com/office/drawing/2014/main" id="{8FD9781B-244C-CFC0-7238-79DE7972FC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6400" y="6515100"/>
            <a:ext cx="914400" cy="914400"/>
          </a:xfrm>
          <a:prstGeom prst="rect">
            <a:avLst/>
          </a:prstGeom>
        </p:spPr>
      </p:pic>
      <p:pic>
        <p:nvPicPr>
          <p:cNvPr id="12" name="Graphic 11" descr="Lock with solid fill">
            <a:extLst>
              <a:ext uri="{FF2B5EF4-FFF2-40B4-BE49-F238E27FC236}">
                <a16:creationId xmlns:a16="http://schemas.microsoft.com/office/drawing/2014/main" id="{7E109428-9A83-DABA-6B66-06D34ACAE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91800" y="876300"/>
            <a:ext cx="914400" cy="914400"/>
          </a:xfrm>
          <a:prstGeom prst="rect">
            <a:avLst/>
          </a:prstGeom>
        </p:spPr>
      </p:pic>
      <p:pic>
        <p:nvPicPr>
          <p:cNvPr id="13" name="Graphic 12" descr="Lock with solid fill">
            <a:extLst>
              <a:ext uri="{FF2B5EF4-FFF2-40B4-BE49-F238E27FC236}">
                <a16:creationId xmlns:a16="http://schemas.microsoft.com/office/drawing/2014/main" id="{BF2A74BA-423B-D537-C2EF-77273076F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53800" y="885230"/>
            <a:ext cx="914400" cy="914400"/>
          </a:xfrm>
          <a:prstGeom prst="rect">
            <a:avLst/>
          </a:prstGeom>
        </p:spPr>
      </p:pic>
      <p:pic>
        <p:nvPicPr>
          <p:cNvPr id="14" name="Graphic 13" descr="Lock with solid fill">
            <a:extLst>
              <a:ext uri="{FF2B5EF4-FFF2-40B4-BE49-F238E27FC236}">
                <a16:creationId xmlns:a16="http://schemas.microsoft.com/office/drawing/2014/main" id="{82CBA1E5-05EE-653B-B8BD-BA88A263CD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77800" y="884127"/>
            <a:ext cx="914400" cy="914400"/>
          </a:xfrm>
          <a:prstGeom prst="rect">
            <a:avLst/>
          </a:prstGeom>
        </p:spPr>
      </p:pic>
      <p:pic>
        <p:nvPicPr>
          <p:cNvPr id="15" name="Graphic 14" descr="Lock with solid fill">
            <a:extLst>
              <a:ext uri="{FF2B5EF4-FFF2-40B4-BE49-F238E27FC236}">
                <a16:creationId xmlns:a16="http://schemas.microsoft.com/office/drawing/2014/main" id="{491E0C3E-86FD-9921-B031-1EBB7D58DE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15804" y="884127"/>
            <a:ext cx="914400" cy="914400"/>
          </a:xfrm>
          <a:prstGeom prst="rect">
            <a:avLst/>
          </a:prstGeom>
        </p:spPr>
      </p:pic>
      <p:pic>
        <p:nvPicPr>
          <p:cNvPr id="16" name="Graphic 15" descr="Lock with solid fill">
            <a:extLst>
              <a:ext uri="{FF2B5EF4-FFF2-40B4-BE49-F238E27FC236}">
                <a16:creationId xmlns:a16="http://schemas.microsoft.com/office/drawing/2014/main" id="{518536D2-D7C0-6AAA-FFD6-36EC331A78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39800" y="876300"/>
            <a:ext cx="914400" cy="914400"/>
          </a:xfrm>
          <a:prstGeom prst="rect">
            <a:avLst/>
          </a:prstGeom>
        </p:spPr>
      </p:pic>
    </p:spTree>
    <p:extLst>
      <p:ext uri="{BB962C8B-B14F-4D97-AF65-F5344CB8AC3E}">
        <p14:creationId xmlns:p14="http://schemas.microsoft.com/office/powerpoint/2010/main" val="4159439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C47D7-4163-F7CB-1269-F13C627A9E59}"/>
              </a:ext>
            </a:extLst>
          </p:cNvPr>
          <p:cNvSpPr txBox="1"/>
          <p:nvPr/>
        </p:nvSpPr>
        <p:spPr>
          <a:xfrm>
            <a:off x="838200" y="551337"/>
            <a:ext cx="143256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3 Tips for Setting Strong Passwords </a:t>
            </a:r>
            <a:endParaRPr lang="en-GB" sz="5400" dirty="0"/>
          </a:p>
        </p:txBody>
      </p:sp>
      <p:sp>
        <p:nvSpPr>
          <p:cNvPr id="3" name="TextBox 2">
            <a:extLst>
              <a:ext uri="{FF2B5EF4-FFF2-40B4-BE49-F238E27FC236}">
                <a16:creationId xmlns:a16="http://schemas.microsoft.com/office/drawing/2014/main" id="{4B9A565B-ABA4-330A-9024-F38BC6EF3D86}"/>
              </a:ext>
            </a:extLst>
          </p:cNvPr>
          <p:cNvSpPr txBox="1"/>
          <p:nvPr/>
        </p:nvSpPr>
        <p:spPr>
          <a:xfrm>
            <a:off x="1080247" y="1893717"/>
            <a:ext cx="7696200" cy="523220"/>
          </a:xfrm>
          <a:prstGeom prst="rect">
            <a:avLst/>
          </a:prstGeom>
          <a:noFill/>
        </p:spPr>
        <p:txBody>
          <a:bodyPr wrap="square" rtlCol="0">
            <a:spAutoFit/>
          </a:bodyPr>
          <a:lstStyle/>
          <a:p>
            <a:r>
              <a:rPr lang="en-GB" sz="2800" b="1" dirty="0">
                <a:solidFill>
                  <a:srgbClr val="FFC000"/>
                </a:solidFill>
                <a:latin typeface="DM Sans" pitchFamily="2" charset="0"/>
              </a:rPr>
              <a:t>3 Random Words</a:t>
            </a:r>
          </a:p>
        </p:txBody>
      </p:sp>
      <p:pic>
        <p:nvPicPr>
          <p:cNvPr id="4" name="Picture 3">
            <a:extLst>
              <a:ext uri="{FF2B5EF4-FFF2-40B4-BE49-F238E27FC236}">
                <a16:creationId xmlns:a16="http://schemas.microsoft.com/office/drawing/2014/main" id="{1F77EF42-E54E-02AB-028F-E65409A9334B}"/>
              </a:ext>
            </a:extLst>
          </p:cNvPr>
          <p:cNvPicPr>
            <a:picLocks noChangeAspect="1"/>
          </p:cNvPicPr>
          <p:nvPr/>
        </p:nvPicPr>
        <p:blipFill>
          <a:blip r:embed="rId3"/>
          <a:stretch>
            <a:fillRect/>
          </a:stretch>
        </p:blipFill>
        <p:spPr>
          <a:xfrm>
            <a:off x="1066800" y="2972130"/>
            <a:ext cx="1852083" cy="951719"/>
          </a:xfrm>
          <a:prstGeom prst="rect">
            <a:avLst/>
          </a:prstGeom>
        </p:spPr>
      </p:pic>
      <p:pic>
        <p:nvPicPr>
          <p:cNvPr id="5" name="Picture 4">
            <a:extLst>
              <a:ext uri="{FF2B5EF4-FFF2-40B4-BE49-F238E27FC236}">
                <a16:creationId xmlns:a16="http://schemas.microsoft.com/office/drawing/2014/main" id="{90CD9E17-20DF-F953-5BD5-BD4BA0FA67AC}"/>
              </a:ext>
            </a:extLst>
          </p:cNvPr>
          <p:cNvPicPr>
            <a:picLocks noChangeAspect="1"/>
          </p:cNvPicPr>
          <p:nvPr/>
        </p:nvPicPr>
        <p:blipFill>
          <a:blip r:embed="rId4"/>
          <a:stretch>
            <a:fillRect/>
          </a:stretch>
        </p:blipFill>
        <p:spPr>
          <a:xfrm>
            <a:off x="3684494" y="2705100"/>
            <a:ext cx="1407583" cy="1261170"/>
          </a:xfrm>
          <a:prstGeom prst="rect">
            <a:avLst/>
          </a:prstGeom>
        </p:spPr>
      </p:pic>
      <p:pic>
        <p:nvPicPr>
          <p:cNvPr id="6" name="Picture 5">
            <a:extLst>
              <a:ext uri="{FF2B5EF4-FFF2-40B4-BE49-F238E27FC236}">
                <a16:creationId xmlns:a16="http://schemas.microsoft.com/office/drawing/2014/main" id="{B41E6521-BB04-D65F-7F2E-D53A4DF339EE}"/>
              </a:ext>
            </a:extLst>
          </p:cNvPr>
          <p:cNvPicPr>
            <a:picLocks noChangeAspect="1"/>
          </p:cNvPicPr>
          <p:nvPr/>
        </p:nvPicPr>
        <p:blipFill>
          <a:blip r:embed="rId5"/>
          <a:stretch>
            <a:fillRect/>
          </a:stretch>
        </p:blipFill>
        <p:spPr>
          <a:xfrm>
            <a:off x="5970495" y="2605462"/>
            <a:ext cx="1259402" cy="1429347"/>
          </a:xfrm>
          <a:prstGeom prst="rect">
            <a:avLst/>
          </a:prstGeom>
        </p:spPr>
      </p:pic>
      <p:sp>
        <p:nvSpPr>
          <p:cNvPr id="7" name="TextBox 6">
            <a:extLst>
              <a:ext uri="{FF2B5EF4-FFF2-40B4-BE49-F238E27FC236}">
                <a16:creationId xmlns:a16="http://schemas.microsoft.com/office/drawing/2014/main" id="{9A5F256B-B98A-AE0C-7A61-2F15C74F4FBE}"/>
              </a:ext>
            </a:extLst>
          </p:cNvPr>
          <p:cNvSpPr txBox="1"/>
          <p:nvPr/>
        </p:nvSpPr>
        <p:spPr>
          <a:xfrm>
            <a:off x="9917328" y="2038151"/>
            <a:ext cx="6571129" cy="3108543"/>
          </a:xfrm>
          <a:prstGeom prst="rect">
            <a:avLst/>
          </a:prstGeom>
          <a:noFill/>
        </p:spPr>
        <p:txBody>
          <a:bodyPr wrap="square" rtlCol="0">
            <a:spAutoFit/>
          </a:bodyPr>
          <a:lstStyle/>
          <a:p>
            <a:r>
              <a:rPr lang="en-GB" sz="2800" b="1" dirty="0">
                <a:solidFill>
                  <a:srgbClr val="FFC000"/>
                </a:solidFill>
                <a:latin typeface="DM Sans" pitchFamily="2" charset="0"/>
              </a:rPr>
              <a:t>Condensed sentences</a:t>
            </a:r>
          </a:p>
          <a:p>
            <a:endParaRPr lang="en-GB" sz="2800" dirty="0">
              <a:solidFill>
                <a:schemeClr val="bg1"/>
              </a:solidFill>
              <a:latin typeface="DM Sans" pitchFamily="2" charset="0"/>
            </a:endParaRPr>
          </a:p>
          <a:p>
            <a:r>
              <a:rPr lang="en-GB" sz="2800" dirty="0" err="1">
                <a:solidFill>
                  <a:schemeClr val="bg1"/>
                </a:solidFill>
                <a:latin typeface="DM Sans" pitchFamily="2" charset="0"/>
              </a:rPr>
              <a:t>MfaniSasmgt</a:t>
            </a:r>
            <a:r>
              <a:rPr lang="en-GB" sz="2800" dirty="0">
                <a:solidFill>
                  <a:schemeClr val="bg1"/>
                </a:solidFill>
                <a:latin typeface="DM Sans" pitchFamily="2" charset="0"/>
              </a:rPr>
              <a:t> </a:t>
            </a:r>
          </a:p>
          <a:p>
            <a:endParaRPr lang="en-GB" sz="2800" dirty="0">
              <a:solidFill>
                <a:schemeClr val="bg1"/>
              </a:solidFill>
              <a:latin typeface="DM Sans" pitchFamily="2" charset="0"/>
            </a:endParaRPr>
          </a:p>
          <a:p>
            <a:r>
              <a:rPr lang="en-GB" sz="2800" dirty="0">
                <a:solidFill>
                  <a:schemeClr val="bg1"/>
                </a:solidFill>
                <a:latin typeface="DM Sans" pitchFamily="2" charset="0"/>
              </a:rPr>
              <a:t>My favourite aunt’s name is Susan and she makes great trifle </a:t>
            </a:r>
          </a:p>
          <a:p>
            <a:endParaRPr lang="en-GB" sz="2800" dirty="0">
              <a:solidFill>
                <a:schemeClr val="bg1"/>
              </a:solidFill>
              <a:latin typeface="DM Sans" pitchFamily="2" charset="0"/>
            </a:endParaRPr>
          </a:p>
        </p:txBody>
      </p:sp>
      <p:sp>
        <p:nvSpPr>
          <p:cNvPr id="8" name="TextBox 7">
            <a:extLst>
              <a:ext uri="{FF2B5EF4-FFF2-40B4-BE49-F238E27FC236}">
                <a16:creationId xmlns:a16="http://schemas.microsoft.com/office/drawing/2014/main" id="{ADA70940-1A0E-2680-87EA-D52808C606BB}"/>
              </a:ext>
            </a:extLst>
          </p:cNvPr>
          <p:cNvSpPr txBox="1"/>
          <p:nvPr/>
        </p:nvSpPr>
        <p:spPr>
          <a:xfrm>
            <a:off x="1066799" y="6438900"/>
            <a:ext cx="15885459" cy="3539430"/>
          </a:xfrm>
          <a:prstGeom prst="rect">
            <a:avLst/>
          </a:prstGeom>
          <a:noFill/>
        </p:spPr>
        <p:txBody>
          <a:bodyPr wrap="square" rtlCol="0">
            <a:spAutoFit/>
          </a:bodyPr>
          <a:lstStyle/>
          <a:p>
            <a:r>
              <a:rPr lang="en-GB" sz="2800" b="1" dirty="0">
                <a:solidFill>
                  <a:srgbClr val="FFC000"/>
                </a:solidFill>
                <a:latin typeface="DM Sans" pitchFamily="2" charset="0"/>
              </a:rPr>
              <a:t>Use Auto Generated Passwords</a:t>
            </a:r>
          </a:p>
          <a:p>
            <a:endParaRPr lang="en-GB" sz="2800" b="1" dirty="0">
              <a:solidFill>
                <a:srgbClr val="FFC000"/>
              </a:solidFill>
              <a:latin typeface="DM Sans" pitchFamily="2" charset="0"/>
            </a:endParaRPr>
          </a:p>
          <a:p>
            <a:r>
              <a:rPr lang="en-GB" sz="2800" dirty="0">
                <a:solidFill>
                  <a:schemeClr val="bg1"/>
                </a:solidFill>
                <a:latin typeface="DM Sans" pitchFamily="2" charset="0"/>
              </a:rPr>
              <a:t>Use an online Random Password Generator </a:t>
            </a:r>
            <a:endParaRPr lang="en-GB" sz="2800" b="1" dirty="0">
              <a:solidFill>
                <a:srgbClr val="FFC000"/>
              </a:solidFill>
              <a:latin typeface="DM Sans" pitchFamily="2" charset="0"/>
            </a:endParaRPr>
          </a:p>
          <a:p>
            <a:endParaRPr lang="en-GB" sz="2800" b="1" dirty="0">
              <a:solidFill>
                <a:srgbClr val="FFC000"/>
              </a:solidFill>
              <a:latin typeface="DM Sans" pitchFamily="2" charset="0"/>
            </a:endParaRPr>
          </a:p>
          <a:p>
            <a:r>
              <a:rPr lang="en-GB" sz="2800" dirty="0">
                <a:solidFill>
                  <a:schemeClr val="bg1"/>
                </a:solidFill>
                <a:latin typeface="DM Sans" pitchFamily="2" charset="0"/>
              </a:rPr>
              <a:t>Allow your smartphone to generate strong passwords – and remember them for you</a:t>
            </a:r>
          </a:p>
          <a:p>
            <a:endParaRPr lang="en-GB" sz="2800" dirty="0">
              <a:solidFill>
                <a:schemeClr val="bg1"/>
              </a:solidFill>
              <a:latin typeface="DM Sans" pitchFamily="2" charset="0"/>
            </a:endParaRPr>
          </a:p>
          <a:p>
            <a:r>
              <a:rPr lang="en-GB" sz="2800" dirty="0">
                <a:solidFill>
                  <a:schemeClr val="bg1"/>
                </a:solidFill>
                <a:latin typeface="DM Sans" pitchFamily="2" charset="0"/>
              </a:rPr>
              <a:t>Use a password manager. KeePass is a highly rated free open source password manager</a:t>
            </a:r>
          </a:p>
          <a:p>
            <a:endParaRPr lang="en-GB" sz="2800" dirty="0">
              <a:solidFill>
                <a:schemeClr val="bg1"/>
              </a:solidFill>
              <a:latin typeface="DM Sans" pitchFamily="2" charset="0"/>
            </a:endParaRPr>
          </a:p>
        </p:txBody>
      </p:sp>
      <p:sp>
        <p:nvSpPr>
          <p:cNvPr id="9" name="TextBox 8">
            <a:extLst>
              <a:ext uri="{FF2B5EF4-FFF2-40B4-BE49-F238E27FC236}">
                <a16:creationId xmlns:a16="http://schemas.microsoft.com/office/drawing/2014/main" id="{0A526DA6-53DF-804C-8C6E-31C8153C8002}"/>
              </a:ext>
            </a:extLst>
          </p:cNvPr>
          <p:cNvSpPr txBox="1"/>
          <p:nvPr/>
        </p:nvSpPr>
        <p:spPr>
          <a:xfrm>
            <a:off x="1331260" y="4937237"/>
            <a:ext cx="3998259" cy="800219"/>
          </a:xfrm>
          <a:prstGeom prst="rect">
            <a:avLst/>
          </a:prstGeom>
          <a:noFill/>
        </p:spPr>
        <p:txBody>
          <a:bodyPr wrap="square" rtlCol="0">
            <a:spAutoFit/>
          </a:bodyPr>
          <a:lstStyle/>
          <a:p>
            <a:r>
              <a:rPr lang="en-GB" sz="2800" dirty="0">
                <a:solidFill>
                  <a:schemeClr val="bg1"/>
                </a:solidFill>
                <a:latin typeface="DM Sans" pitchFamily="2" charset="0"/>
              </a:rPr>
              <a:t>Glass3sd0gcherr!3s </a:t>
            </a:r>
            <a:r>
              <a:rPr lang="en-GB" sz="2800" dirty="0">
                <a:latin typeface="DM Sans" pitchFamily="2" charset="0"/>
              </a:rPr>
              <a:t> </a:t>
            </a:r>
          </a:p>
          <a:p>
            <a:endParaRPr lang="en-GB" dirty="0"/>
          </a:p>
        </p:txBody>
      </p:sp>
      <p:sp>
        <p:nvSpPr>
          <p:cNvPr id="10" name="TextBox 9">
            <a:extLst>
              <a:ext uri="{FF2B5EF4-FFF2-40B4-BE49-F238E27FC236}">
                <a16:creationId xmlns:a16="http://schemas.microsoft.com/office/drawing/2014/main" id="{E8505A23-2D04-DC79-2F86-71C340BBA6F9}"/>
              </a:ext>
            </a:extLst>
          </p:cNvPr>
          <p:cNvSpPr txBox="1"/>
          <p:nvPr/>
        </p:nvSpPr>
        <p:spPr>
          <a:xfrm>
            <a:off x="1331260" y="4051367"/>
            <a:ext cx="1587624" cy="523220"/>
          </a:xfrm>
          <a:prstGeom prst="rect">
            <a:avLst/>
          </a:prstGeom>
          <a:noFill/>
        </p:spPr>
        <p:txBody>
          <a:bodyPr wrap="square" rtlCol="0">
            <a:spAutoFit/>
          </a:bodyPr>
          <a:lstStyle/>
          <a:p>
            <a:r>
              <a:rPr lang="en-GB" sz="2800" dirty="0">
                <a:solidFill>
                  <a:schemeClr val="bg1"/>
                </a:solidFill>
                <a:latin typeface="DM Sans" pitchFamily="2" charset="0"/>
              </a:rPr>
              <a:t>Glasses</a:t>
            </a:r>
          </a:p>
        </p:txBody>
      </p:sp>
      <p:sp>
        <p:nvSpPr>
          <p:cNvPr id="11" name="TextBox 10">
            <a:extLst>
              <a:ext uri="{FF2B5EF4-FFF2-40B4-BE49-F238E27FC236}">
                <a16:creationId xmlns:a16="http://schemas.microsoft.com/office/drawing/2014/main" id="{883FCB05-0C46-A7F2-9EA8-89993FB31AB9}"/>
              </a:ext>
            </a:extLst>
          </p:cNvPr>
          <p:cNvSpPr txBox="1"/>
          <p:nvPr/>
        </p:nvSpPr>
        <p:spPr>
          <a:xfrm>
            <a:off x="4023906" y="4102073"/>
            <a:ext cx="929094" cy="523220"/>
          </a:xfrm>
          <a:prstGeom prst="rect">
            <a:avLst/>
          </a:prstGeom>
          <a:noFill/>
        </p:spPr>
        <p:txBody>
          <a:bodyPr wrap="square" rtlCol="0">
            <a:spAutoFit/>
          </a:bodyPr>
          <a:lstStyle/>
          <a:p>
            <a:r>
              <a:rPr lang="en-GB" sz="2800" dirty="0">
                <a:solidFill>
                  <a:schemeClr val="bg1"/>
                </a:solidFill>
                <a:latin typeface="DM Sans" pitchFamily="2" charset="0"/>
              </a:rPr>
              <a:t>Dog</a:t>
            </a:r>
          </a:p>
        </p:txBody>
      </p:sp>
      <p:sp>
        <p:nvSpPr>
          <p:cNvPr id="12" name="TextBox 11">
            <a:extLst>
              <a:ext uri="{FF2B5EF4-FFF2-40B4-BE49-F238E27FC236}">
                <a16:creationId xmlns:a16="http://schemas.microsoft.com/office/drawing/2014/main" id="{02596743-3175-1C9A-394C-CB30A424566F}"/>
              </a:ext>
            </a:extLst>
          </p:cNvPr>
          <p:cNvSpPr txBox="1"/>
          <p:nvPr/>
        </p:nvSpPr>
        <p:spPr>
          <a:xfrm>
            <a:off x="5791200" y="4152779"/>
            <a:ext cx="1630462" cy="523220"/>
          </a:xfrm>
          <a:prstGeom prst="rect">
            <a:avLst/>
          </a:prstGeom>
          <a:noFill/>
        </p:spPr>
        <p:txBody>
          <a:bodyPr wrap="square" rtlCol="0">
            <a:spAutoFit/>
          </a:bodyPr>
          <a:lstStyle/>
          <a:p>
            <a:r>
              <a:rPr lang="en-GB" sz="2800" dirty="0">
                <a:solidFill>
                  <a:schemeClr val="bg1"/>
                </a:solidFill>
                <a:latin typeface="DM Sans" pitchFamily="2" charset="0"/>
              </a:rPr>
              <a:t>Cherries</a:t>
            </a:r>
          </a:p>
        </p:txBody>
      </p:sp>
    </p:spTree>
    <p:extLst>
      <p:ext uri="{BB962C8B-B14F-4D97-AF65-F5344CB8AC3E}">
        <p14:creationId xmlns:p14="http://schemas.microsoft.com/office/powerpoint/2010/main" val="376580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ABF0D-6AF3-4167-37D5-13BC46982838}"/>
              </a:ext>
            </a:extLst>
          </p:cNvPr>
          <p:cNvPicPr>
            <a:picLocks noChangeAspect="1"/>
          </p:cNvPicPr>
          <p:nvPr/>
        </p:nvPicPr>
        <p:blipFill>
          <a:blip r:embed="rId2"/>
          <a:stretch>
            <a:fillRect/>
          </a:stretch>
        </p:blipFill>
        <p:spPr>
          <a:xfrm>
            <a:off x="4686300" y="1790700"/>
            <a:ext cx="8915400" cy="6266415"/>
          </a:xfrm>
          <a:prstGeom prst="rect">
            <a:avLst/>
          </a:prstGeom>
        </p:spPr>
      </p:pic>
    </p:spTree>
    <p:extLst>
      <p:ext uri="{BB962C8B-B14F-4D97-AF65-F5344CB8AC3E}">
        <p14:creationId xmlns:p14="http://schemas.microsoft.com/office/powerpoint/2010/main" val="1682658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1367395" y="2927127"/>
            <a:ext cx="6920604" cy="7359871"/>
          </a:xfrm>
          <a:prstGeom prst="rect">
            <a:avLst/>
          </a:prstGeom>
        </p:spPr>
      </p:pic>
      <p:sp>
        <p:nvSpPr>
          <p:cNvPr id="8" name="object 8"/>
          <p:cNvSpPr/>
          <p:nvPr/>
        </p:nvSpPr>
        <p:spPr>
          <a:xfrm>
            <a:off x="0" y="7807945"/>
            <a:ext cx="3503929" cy="2479675"/>
          </a:xfrm>
          <a:custGeom>
            <a:avLst/>
            <a:gdLst/>
            <a:ahLst/>
            <a:cxnLst/>
            <a:rect l="l" t="t" r="r" b="b"/>
            <a:pathLst>
              <a:path w="3503929" h="2479675">
                <a:moveTo>
                  <a:pt x="0" y="386078"/>
                </a:moveTo>
                <a:lnTo>
                  <a:pt x="0" y="221359"/>
                </a:lnTo>
                <a:lnTo>
                  <a:pt x="10215" y="216636"/>
                </a:lnTo>
                <a:lnTo>
                  <a:pt x="55482" y="196809"/>
                </a:lnTo>
                <a:lnTo>
                  <a:pt x="101137" y="177903"/>
                </a:lnTo>
                <a:lnTo>
                  <a:pt x="147170" y="159923"/>
                </a:lnTo>
                <a:lnTo>
                  <a:pt x="193567" y="142874"/>
                </a:lnTo>
                <a:lnTo>
                  <a:pt x="240318" y="126761"/>
                </a:lnTo>
                <a:lnTo>
                  <a:pt x="287409" y="111587"/>
                </a:lnTo>
                <a:lnTo>
                  <a:pt x="334831" y="97358"/>
                </a:lnTo>
                <a:lnTo>
                  <a:pt x="382570" y="84079"/>
                </a:lnTo>
                <a:lnTo>
                  <a:pt x="430615" y="71754"/>
                </a:lnTo>
                <a:lnTo>
                  <a:pt x="478954" y="60389"/>
                </a:lnTo>
                <a:lnTo>
                  <a:pt x="527576" y="49986"/>
                </a:lnTo>
                <a:lnTo>
                  <a:pt x="576468" y="40552"/>
                </a:lnTo>
                <a:lnTo>
                  <a:pt x="625619" y="32091"/>
                </a:lnTo>
                <a:lnTo>
                  <a:pt x="675016" y="24608"/>
                </a:lnTo>
                <a:lnTo>
                  <a:pt x="724649" y="18108"/>
                </a:lnTo>
                <a:lnTo>
                  <a:pt x="774504" y="12594"/>
                </a:lnTo>
                <a:lnTo>
                  <a:pt x="824572" y="8073"/>
                </a:lnTo>
                <a:lnTo>
                  <a:pt x="874838" y="4548"/>
                </a:lnTo>
                <a:lnTo>
                  <a:pt x="925293" y="2024"/>
                </a:lnTo>
                <a:lnTo>
                  <a:pt x="975923" y="506"/>
                </a:lnTo>
                <a:lnTo>
                  <a:pt x="1026718" y="0"/>
                </a:lnTo>
                <a:lnTo>
                  <a:pt x="1077512" y="506"/>
                </a:lnTo>
                <a:lnTo>
                  <a:pt x="1128143" y="2024"/>
                </a:lnTo>
                <a:lnTo>
                  <a:pt x="1178597" y="4548"/>
                </a:lnTo>
                <a:lnTo>
                  <a:pt x="1228864" y="8073"/>
                </a:lnTo>
                <a:lnTo>
                  <a:pt x="1278931" y="12594"/>
                </a:lnTo>
                <a:lnTo>
                  <a:pt x="1328787" y="18108"/>
                </a:lnTo>
                <a:lnTo>
                  <a:pt x="1378419" y="24608"/>
                </a:lnTo>
                <a:lnTo>
                  <a:pt x="1427817" y="32091"/>
                </a:lnTo>
                <a:lnTo>
                  <a:pt x="1476968" y="40552"/>
                </a:lnTo>
                <a:lnTo>
                  <a:pt x="1525860" y="49986"/>
                </a:lnTo>
                <a:lnTo>
                  <a:pt x="1574481" y="60389"/>
                </a:lnTo>
                <a:lnTo>
                  <a:pt x="1622820" y="71754"/>
                </a:lnTo>
                <a:lnTo>
                  <a:pt x="1670866" y="84079"/>
                </a:lnTo>
                <a:lnTo>
                  <a:pt x="1718605" y="97358"/>
                </a:lnTo>
                <a:lnTo>
                  <a:pt x="1766026" y="111587"/>
                </a:lnTo>
                <a:lnTo>
                  <a:pt x="1813118" y="126761"/>
                </a:lnTo>
                <a:lnTo>
                  <a:pt x="1859869" y="142874"/>
                </a:lnTo>
                <a:lnTo>
                  <a:pt x="1875192" y="148505"/>
                </a:lnTo>
                <a:lnTo>
                  <a:pt x="1026718" y="148505"/>
                </a:lnTo>
                <a:lnTo>
                  <a:pt x="976389" y="149036"/>
                </a:lnTo>
                <a:lnTo>
                  <a:pt x="926233" y="150624"/>
                </a:lnTo>
                <a:lnTo>
                  <a:pt x="876263" y="153265"/>
                </a:lnTo>
                <a:lnTo>
                  <a:pt x="826493" y="156952"/>
                </a:lnTo>
                <a:lnTo>
                  <a:pt x="776935" y="161681"/>
                </a:lnTo>
                <a:lnTo>
                  <a:pt x="727602" y="167446"/>
                </a:lnTo>
                <a:lnTo>
                  <a:pt x="678507" y="174242"/>
                </a:lnTo>
                <a:lnTo>
                  <a:pt x="629663" y="182063"/>
                </a:lnTo>
                <a:lnTo>
                  <a:pt x="581082" y="190904"/>
                </a:lnTo>
                <a:lnTo>
                  <a:pt x="532779" y="200760"/>
                </a:lnTo>
                <a:lnTo>
                  <a:pt x="484764" y="211625"/>
                </a:lnTo>
                <a:lnTo>
                  <a:pt x="437053" y="223493"/>
                </a:lnTo>
                <a:lnTo>
                  <a:pt x="389656" y="236360"/>
                </a:lnTo>
                <a:lnTo>
                  <a:pt x="342588" y="250220"/>
                </a:lnTo>
                <a:lnTo>
                  <a:pt x="295861" y="265067"/>
                </a:lnTo>
                <a:lnTo>
                  <a:pt x="249488" y="280897"/>
                </a:lnTo>
                <a:lnTo>
                  <a:pt x="203482" y="297703"/>
                </a:lnTo>
                <a:lnTo>
                  <a:pt x="157856" y="315480"/>
                </a:lnTo>
                <a:lnTo>
                  <a:pt x="112622" y="334224"/>
                </a:lnTo>
                <a:lnTo>
                  <a:pt x="67794" y="353928"/>
                </a:lnTo>
                <a:lnTo>
                  <a:pt x="23385" y="374588"/>
                </a:lnTo>
                <a:lnTo>
                  <a:pt x="0" y="386078"/>
                </a:lnTo>
                <a:close/>
              </a:path>
              <a:path w="3503929" h="2479675">
                <a:moveTo>
                  <a:pt x="3503771" y="2479054"/>
                </a:moveTo>
                <a:lnTo>
                  <a:pt x="3355265" y="2479054"/>
                </a:lnTo>
                <a:lnTo>
                  <a:pt x="3355286" y="2477073"/>
                </a:lnTo>
                <a:lnTo>
                  <a:pt x="3354741" y="2426281"/>
                </a:lnTo>
                <a:lnTo>
                  <a:pt x="3353167" y="2376588"/>
                </a:lnTo>
                <a:lnTo>
                  <a:pt x="3350526" y="2326619"/>
                </a:lnTo>
                <a:lnTo>
                  <a:pt x="3346839" y="2276849"/>
                </a:lnTo>
                <a:lnTo>
                  <a:pt x="3342110" y="2227291"/>
                </a:lnTo>
                <a:lnTo>
                  <a:pt x="3336345" y="2177958"/>
                </a:lnTo>
                <a:lnTo>
                  <a:pt x="3329549" y="2128863"/>
                </a:lnTo>
                <a:lnTo>
                  <a:pt x="3321728" y="2080018"/>
                </a:lnTo>
                <a:lnTo>
                  <a:pt x="3312887" y="2031438"/>
                </a:lnTo>
                <a:lnTo>
                  <a:pt x="3303031" y="1983134"/>
                </a:lnTo>
                <a:lnTo>
                  <a:pt x="3292166" y="1935120"/>
                </a:lnTo>
                <a:lnTo>
                  <a:pt x="3280298" y="1887408"/>
                </a:lnTo>
                <a:lnTo>
                  <a:pt x="3267431" y="1840012"/>
                </a:lnTo>
                <a:lnTo>
                  <a:pt x="3253571" y="1792943"/>
                </a:lnTo>
                <a:lnTo>
                  <a:pt x="3238724" y="1746216"/>
                </a:lnTo>
                <a:lnTo>
                  <a:pt x="3222894" y="1699843"/>
                </a:lnTo>
                <a:lnTo>
                  <a:pt x="3206088" y="1653837"/>
                </a:lnTo>
                <a:lnTo>
                  <a:pt x="3188311" y="1608211"/>
                </a:lnTo>
                <a:lnTo>
                  <a:pt x="3169567" y="1562978"/>
                </a:lnTo>
                <a:lnTo>
                  <a:pt x="3149863" y="1518150"/>
                </a:lnTo>
                <a:lnTo>
                  <a:pt x="3129204" y="1473741"/>
                </a:lnTo>
                <a:lnTo>
                  <a:pt x="3107594" y="1429763"/>
                </a:lnTo>
                <a:lnTo>
                  <a:pt x="3085041" y="1386229"/>
                </a:lnTo>
                <a:lnTo>
                  <a:pt x="3061548" y="1343153"/>
                </a:lnTo>
                <a:lnTo>
                  <a:pt x="3037122" y="1300547"/>
                </a:lnTo>
                <a:lnTo>
                  <a:pt x="3011768" y="1258424"/>
                </a:lnTo>
                <a:lnTo>
                  <a:pt x="2985490" y="1216797"/>
                </a:lnTo>
                <a:lnTo>
                  <a:pt x="2958296" y="1175678"/>
                </a:lnTo>
                <a:lnTo>
                  <a:pt x="2930189" y="1135082"/>
                </a:lnTo>
                <a:lnTo>
                  <a:pt x="2901176" y="1095020"/>
                </a:lnTo>
                <a:lnTo>
                  <a:pt x="2871261" y="1055506"/>
                </a:lnTo>
                <a:lnTo>
                  <a:pt x="2840451" y="1016552"/>
                </a:lnTo>
                <a:lnTo>
                  <a:pt x="2808750" y="978171"/>
                </a:lnTo>
                <a:lnTo>
                  <a:pt x="2776164" y="940377"/>
                </a:lnTo>
                <a:lnTo>
                  <a:pt x="2742699" y="903182"/>
                </a:lnTo>
                <a:lnTo>
                  <a:pt x="2708359" y="866599"/>
                </a:lnTo>
                <a:lnTo>
                  <a:pt x="2673150" y="830641"/>
                </a:lnTo>
                <a:lnTo>
                  <a:pt x="2637192" y="795432"/>
                </a:lnTo>
                <a:lnTo>
                  <a:pt x="2600609" y="761092"/>
                </a:lnTo>
                <a:lnTo>
                  <a:pt x="2563414" y="727627"/>
                </a:lnTo>
                <a:lnTo>
                  <a:pt x="2525620" y="695041"/>
                </a:lnTo>
                <a:lnTo>
                  <a:pt x="2487239" y="663340"/>
                </a:lnTo>
                <a:lnTo>
                  <a:pt x="2448285" y="632530"/>
                </a:lnTo>
                <a:lnTo>
                  <a:pt x="2408771" y="602615"/>
                </a:lnTo>
                <a:lnTo>
                  <a:pt x="2368709" y="573602"/>
                </a:lnTo>
                <a:lnTo>
                  <a:pt x="2328113" y="545495"/>
                </a:lnTo>
                <a:lnTo>
                  <a:pt x="2286994" y="518301"/>
                </a:lnTo>
                <a:lnTo>
                  <a:pt x="2245367" y="492023"/>
                </a:lnTo>
                <a:lnTo>
                  <a:pt x="2203244" y="466669"/>
                </a:lnTo>
                <a:lnTo>
                  <a:pt x="2160638" y="442243"/>
                </a:lnTo>
                <a:lnTo>
                  <a:pt x="2117562" y="418750"/>
                </a:lnTo>
                <a:lnTo>
                  <a:pt x="2074028" y="396197"/>
                </a:lnTo>
                <a:lnTo>
                  <a:pt x="2030051" y="374588"/>
                </a:lnTo>
                <a:lnTo>
                  <a:pt x="1985641" y="353928"/>
                </a:lnTo>
                <a:lnTo>
                  <a:pt x="1940813" y="334224"/>
                </a:lnTo>
                <a:lnTo>
                  <a:pt x="1895580" y="315480"/>
                </a:lnTo>
                <a:lnTo>
                  <a:pt x="1849954" y="297703"/>
                </a:lnTo>
                <a:lnTo>
                  <a:pt x="1803948" y="280897"/>
                </a:lnTo>
                <a:lnTo>
                  <a:pt x="1757575" y="265067"/>
                </a:lnTo>
                <a:lnTo>
                  <a:pt x="1710848" y="250220"/>
                </a:lnTo>
                <a:lnTo>
                  <a:pt x="1663779" y="236360"/>
                </a:lnTo>
                <a:lnTo>
                  <a:pt x="1616383" y="223493"/>
                </a:lnTo>
                <a:lnTo>
                  <a:pt x="1568671" y="211625"/>
                </a:lnTo>
                <a:lnTo>
                  <a:pt x="1520657" y="200760"/>
                </a:lnTo>
                <a:lnTo>
                  <a:pt x="1472353" y="190904"/>
                </a:lnTo>
                <a:lnTo>
                  <a:pt x="1423773" y="182063"/>
                </a:lnTo>
                <a:lnTo>
                  <a:pt x="1374928" y="174242"/>
                </a:lnTo>
                <a:lnTo>
                  <a:pt x="1325833" y="167446"/>
                </a:lnTo>
                <a:lnTo>
                  <a:pt x="1276500" y="161681"/>
                </a:lnTo>
                <a:lnTo>
                  <a:pt x="1226942" y="156952"/>
                </a:lnTo>
                <a:lnTo>
                  <a:pt x="1177172" y="153265"/>
                </a:lnTo>
                <a:lnTo>
                  <a:pt x="1127203" y="150624"/>
                </a:lnTo>
                <a:lnTo>
                  <a:pt x="1077047" y="149036"/>
                </a:lnTo>
                <a:lnTo>
                  <a:pt x="1026718" y="148505"/>
                </a:lnTo>
                <a:lnTo>
                  <a:pt x="1875192" y="148505"/>
                </a:lnTo>
                <a:lnTo>
                  <a:pt x="1952298" y="177903"/>
                </a:lnTo>
                <a:lnTo>
                  <a:pt x="1997954" y="196809"/>
                </a:lnTo>
                <a:lnTo>
                  <a:pt x="2043220" y="216636"/>
                </a:lnTo>
                <a:lnTo>
                  <a:pt x="2088087" y="237379"/>
                </a:lnTo>
                <a:lnTo>
                  <a:pt x="2132541" y="259035"/>
                </a:lnTo>
                <a:lnTo>
                  <a:pt x="2176571" y="281597"/>
                </a:lnTo>
                <a:lnTo>
                  <a:pt x="2220165" y="305062"/>
                </a:lnTo>
                <a:lnTo>
                  <a:pt x="2263311" y="329425"/>
                </a:lnTo>
                <a:lnTo>
                  <a:pt x="2305998" y="354681"/>
                </a:lnTo>
                <a:lnTo>
                  <a:pt x="2348213" y="380825"/>
                </a:lnTo>
                <a:lnTo>
                  <a:pt x="2389946" y="407853"/>
                </a:lnTo>
                <a:lnTo>
                  <a:pt x="2431183" y="435760"/>
                </a:lnTo>
                <a:lnTo>
                  <a:pt x="2471913" y="464541"/>
                </a:lnTo>
                <a:lnTo>
                  <a:pt x="2512125" y="494192"/>
                </a:lnTo>
                <a:lnTo>
                  <a:pt x="2551807" y="524707"/>
                </a:lnTo>
                <a:lnTo>
                  <a:pt x="2590946" y="556083"/>
                </a:lnTo>
                <a:lnTo>
                  <a:pt x="2629531" y="588314"/>
                </a:lnTo>
                <a:lnTo>
                  <a:pt x="2667550" y="621395"/>
                </a:lnTo>
                <a:lnTo>
                  <a:pt x="2704991" y="655323"/>
                </a:lnTo>
                <a:lnTo>
                  <a:pt x="2741843" y="690092"/>
                </a:lnTo>
                <a:lnTo>
                  <a:pt x="2778094" y="725697"/>
                </a:lnTo>
                <a:lnTo>
                  <a:pt x="2813699" y="762020"/>
                </a:lnTo>
                <a:lnTo>
                  <a:pt x="2848468" y="798937"/>
                </a:lnTo>
                <a:lnTo>
                  <a:pt x="2882396" y="836436"/>
                </a:lnTo>
                <a:lnTo>
                  <a:pt x="2915477" y="874506"/>
                </a:lnTo>
                <a:lnTo>
                  <a:pt x="2947708" y="913135"/>
                </a:lnTo>
                <a:lnTo>
                  <a:pt x="2979084" y="952312"/>
                </a:lnTo>
                <a:lnTo>
                  <a:pt x="3009599" y="992025"/>
                </a:lnTo>
                <a:lnTo>
                  <a:pt x="3039250" y="1032263"/>
                </a:lnTo>
                <a:lnTo>
                  <a:pt x="3068031" y="1073014"/>
                </a:lnTo>
                <a:lnTo>
                  <a:pt x="3095937" y="1114266"/>
                </a:lnTo>
                <a:lnTo>
                  <a:pt x="3122965" y="1156009"/>
                </a:lnTo>
                <a:lnTo>
                  <a:pt x="3149110" y="1198231"/>
                </a:lnTo>
                <a:lnTo>
                  <a:pt x="3174365" y="1240920"/>
                </a:lnTo>
                <a:lnTo>
                  <a:pt x="3198728" y="1284064"/>
                </a:lnTo>
                <a:lnTo>
                  <a:pt x="3222193" y="1327653"/>
                </a:lnTo>
                <a:lnTo>
                  <a:pt x="3244756" y="1371674"/>
                </a:lnTo>
                <a:lnTo>
                  <a:pt x="3266412" y="1416116"/>
                </a:lnTo>
                <a:lnTo>
                  <a:pt x="3287155" y="1460968"/>
                </a:lnTo>
                <a:lnTo>
                  <a:pt x="3306982" y="1506218"/>
                </a:lnTo>
                <a:lnTo>
                  <a:pt x="3325888" y="1551854"/>
                </a:lnTo>
                <a:lnTo>
                  <a:pt x="3343868" y="1597866"/>
                </a:lnTo>
                <a:lnTo>
                  <a:pt x="3360917" y="1644241"/>
                </a:lnTo>
                <a:lnTo>
                  <a:pt x="3377030" y="1690968"/>
                </a:lnTo>
                <a:lnTo>
                  <a:pt x="3392204" y="1738035"/>
                </a:lnTo>
                <a:lnTo>
                  <a:pt x="3406432" y="1785432"/>
                </a:lnTo>
                <a:lnTo>
                  <a:pt x="3419711" y="1833146"/>
                </a:lnTo>
                <a:lnTo>
                  <a:pt x="3432036" y="1881165"/>
                </a:lnTo>
                <a:lnTo>
                  <a:pt x="3443402" y="1929480"/>
                </a:lnTo>
                <a:lnTo>
                  <a:pt x="3453805" y="1978077"/>
                </a:lnTo>
                <a:lnTo>
                  <a:pt x="3463238" y="2026945"/>
                </a:lnTo>
                <a:lnTo>
                  <a:pt x="3471699" y="2076073"/>
                </a:lnTo>
                <a:lnTo>
                  <a:pt x="3479182" y="2125450"/>
                </a:lnTo>
                <a:lnTo>
                  <a:pt x="3485683" y="2175064"/>
                </a:lnTo>
                <a:lnTo>
                  <a:pt x="3491196" y="2224902"/>
                </a:lnTo>
                <a:lnTo>
                  <a:pt x="3495718" y="2274955"/>
                </a:lnTo>
                <a:lnTo>
                  <a:pt x="3499243" y="2325210"/>
                </a:lnTo>
                <a:lnTo>
                  <a:pt x="3501767" y="2375656"/>
                </a:lnTo>
                <a:lnTo>
                  <a:pt x="3503289" y="2426744"/>
                </a:lnTo>
                <a:lnTo>
                  <a:pt x="3503791" y="2477073"/>
                </a:lnTo>
                <a:lnTo>
                  <a:pt x="3503771" y="2479054"/>
                </a:lnTo>
                <a:close/>
              </a:path>
            </a:pathLst>
          </a:custGeom>
          <a:solidFill>
            <a:srgbClr val="BEDA00"/>
          </a:solidFill>
        </p:spPr>
        <p:txBody>
          <a:bodyPr wrap="square" lIns="0" tIns="0" rIns="0" bIns="0" rtlCol="0"/>
          <a:lstStyle/>
          <a:p>
            <a:endParaRPr/>
          </a:p>
        </p:txBody>
      </p:sp>
      <p:pic>
        <p:nvPicPr>
          <p:cNvPr id="9" name="Picture 8" descr="Logo&#10;&#10;Description automatically generated with medium confidence">
            <a:extLst>
              <a:ext uri="{FF2B5EF4-FFF2-40B4-BE49-F238E27FC236}">
                <a16:creationId xmlns:a16="http://schemas.microsoft.com/office/drawing/2014/main" id="{D7D11AB4-F3D3-49EC-8C01-EE2A8CC21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6" name="TextBox 5">
            <a:extLst>
              <a:ext uri="{FF2B5EF4-FFF2-40B4-BE49-F238E27FC236}">
                <a16:creationId xmlns:a16="http://schemas.microsoft.com/office/drawing/2014/main" id="{7E085D44-D7C7-4044-C3E7-397339BC4BC1}"/>
              </a:ext>
            </a:extLst>
          </p:cNvPr>
          <p:cNvSpPr txBox="1"/>
          <p:nvPr/>
        </p:nvSpPr>
        <p:spPr>
          <a:xfrm>
            <a:off x="990600" y="1969462"/>
            <a:ext cx="9144000" cy="933012"/>
          </a:xfrm>
          <a:prstGeom prst="rect">
            <a:avLst/>
          </a:prstGeom>
          <a:noFill/>
        </p:spPr>
        <p:txBody>
          <a:bodyPr wrap="square">
            <a:spAutoFit/>
          </a:body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Supporting young people with TFA</a:t>
            </a:r>
          </a:p>
        </p:txBody>
      </p:sp>
      <p:sp>
        <p:nvSpPr>
          <p:cNvPr id="7" name="TextBox 6">
            <a:extLst>
              <a:ext uri="{FF2B5EF4-FFF2-40B4-BE49-F238E27FC236}">
                <a16:creationId xmlns:a16="http://schemas.microsoft.com/office/drawing/2014/main" id="{0C78B8C9-DA23-03B2-8829-8E757CD8BDAA}"/>
              </a:ext>
            </a:extLst>
          </p:cNvPr>
          <p:cNvSpPr txBox="1"/>
          <p:nvPr/>
        </p:nvSpPr>
        <p:spPr>
          <a:xfrm>
            <a:off x="685800" y="3112367"/>
            <a:ext cx="11277600" cy="40622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4400" dirty="0">
                <a:solidFill>
                  <a:srgbClr val="FFFF00"/>
                </a:solidFill>
                <a:latin typeface="DM Sans" pitchFamily="2" charset="0"/>
              </a:rPr>
              <a:t>Listen &amp; believe </a:t>
            </a:r>
          </a:p>
          <a:p>
            <a:pPr marL="285750" indent="-285750">
              <a:lnSpc>
                <a:spcPct val="150000"/>
              </a:lnSpc>
              <a:buFont typeface="Arial" panose="020B0604020202020204" pitchFamily="34" charset="0"/>
              <a:buChar char="•"/>
            </a:pPr>
            <a:r>
              <a:rPr lang="en-GB" sz="4400" dirty="0">
                <a:solidFill>
                  <a:srgbClr val="FFFF00"/>
                </a:solidFill>
                <a:latin typeface="DM Sans" pitchFamily="2" charset="0"/>
              </a:rPr>
              <a:t>Encourage online safety skills </a:t>
            </a:r>
          </a:p>
          <a:p>
            <a:pPr marL="285750" indent="-285750">
              <a:lnSpc>
                <a:spcPct val="150000"/>
              </a:lnSpc>
              <a:buFont typeface="Arial" panose="020B0604020202020204" pitchFamily="34" charset="0"/>
              <a:buChar char="•"/>
            </a:pPr>
            <a:r>
              <a:rPr lang="en-GB" sz="4400" dirty="0">
                <a:solidFill>
                  <a:srgbClr val="FFFF00"/>
                </a:solidFill>
                <a:latin typeface="DM Sans" pitchFamily="2" charset="0"/>
              </a:rPr>
              <a:t>Support with reporting</a:t>
            </a:r>
          </a:p>
          <a:p>
            <a:pPr marL="285750" indent="-285750">
              <a:lnSpc>
                <a:spcPct val="150000"/>
              </a:lnSpc>
              <a:buFont typeface="Arial" panose="020B0604020202020204" pitchFamily="34" charset="0"/>
              <a:buChar char="•"/>
            </a:pPr>
            <a:r>
              <a:rPr lang="en-GB" sz="4400" dirty="0">
                <a:solidFill>
                  <a:srgbClr val="FFFF00"/>
                </a:solidFill>
                <a:latin typeface="DM Sans" pitchFamily="2" charset="0"/>
              </a:rPr>
              <a:t>Signposting/resources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1389625" y="2921638"/>
            <a:ext cx="6898373" cy="7362824"/>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9C0FC5AF-3FCB-4505-9BEC-6C24BDC08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2" name="TextBox 1">
            <a:extLst>
              <a:ext uri="{FF2B5EF4-FFF2-40B4-BE49-F238E27FC236}">
                <a16:creationId xmlns:a16="http://schemas.microsoft.com/office/drawing/2014/main" id="{39A36C1B-6DB5-F1E3-92DE-32DBF4FB635A}"/>
              </a:ext>
            </a:extLst>
          </p:cNvPr>
          <p:cNvSpPr txBox="1"/>
          <p:nvPr/>
        </p:nvSpPr>
        <p:spPr>
          <a:xfrm>
            <a:off x="1524000" y="2705100"/>
            <a:ext cx="10134600" cy="5612883"/>
          </a:xfrm>
          <a:prstGeom prst="rect">
            <a:avLst/>
          </a:prstGeom>
          <a:noFill/>
        </p:spPr>
        <p:txBody>
          <a:bodyPr wrap="square" rtlCol="0">
            <a:spAutoFit/>
          </a:body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Training Outcomes</a:t>
            </a:r>
            <a:endParaRPr lang="en-GB" sz="5400"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Understand what is meant by technology facilitated abuse (TFA)</a:t>
            </a:r>
          </a:p>
          <a:p>
            <a:pPr marL="342900" lvl="0" indent="-342900">
              <a:lnSpc>
                <a:spcPct val="107000"/>
              </a:lnSpc>
              <a:buFont typeface="Symbol" panose="05050102010706020507" pitchFamily="18" charset="2"/>
              <a:buChar char=""/>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Recognise the signs that a person may be experiencing this form of abuse</a:t>
            </a:r>
          </a:p>
          <a:p>
            <a:pPr marL="342900" lvl="0" indent="-342900">
              <a:lnSpc>
                <a:spcPct val="107000"/>
              </a:lnSpc>
              <a:buFont typeface="Symbol" panose="05050102010706020507" pitchFamily="18" charset="2"/>
              <a:buChar char=""/>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Understand the impact of TFA on victims/survivors</a:t>
            </a:r>
          </a:p>
          <a:p>
            <a:pPr marL="342900" lvl="0" indent="-342900">
              <a:lnSpc>
                <a:spcPct val="107000"/>
              </a:lnSpc>
              <a:buFont typeface="Symbol" panose="05050102010706020507" pitchFamily="18" charset="2"/>
              <a:buChar char=""/>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Feel confident to offer support and signposting to young people experiencing TFA </a:t>
            </a:r>
          </a:p>
          <a:p>
            <a:pPr marL="342900" lvl="0" indent="-342900">
              <a:lnSpc>
                <a:spcPct val="107000"/>
              </a:lnSpc>
              <a:spcAft>
                <a:spcPts val="800"/>
              </a:spcAft>
              <a:buFont typeface="Symbol" panose="05050102010706020507" pitchFamily="18" charset="2"/>
              <a:buChar char=""/>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Feel confident to support young people to report TFA to the police, if they wish to</a:t>
            </a:r>
          </a:p>
          <a:p>
            <a:endParaRPr lang="en-GB"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515801-A544-2741-D057-7F7BEBE74CF2}"/>
              </a:ext>
            </a:extLst>
          </p:cNvPr>
          <p:cNvSpPr txBox="1">
            <a:spLocks/>
          </p:cNvSpPr>
          <p:nvPr/>
        </p:nvSpPr>
        <p:spPr>
          <a:xfrm>
            <a:off x="914400" y="647700"/>
            <a:ext cx="15494120" cy="805413"/>
          </a:xfrm>
          <a:prstGeom prst="rect">
            <a:avLst/>
          </a:prstGeom>
        </p:spPr>
        <p:txBody>
          <a:bodyPr/>
          <a:lstStyle>
            <a:lvl1pPr>
              <a:defRPr>
                <a:latin typeface="+mj-lt"/>
                <a:ea typeface="+mj-ea"/>
                <a:cs typeface="+mj-cs"/>
              </a:defRPr>
            </a:lvl1pPr>
          </a:lstStyle>
          <a:p>
            <a:pPr>
              <a:lnSpc>
                <a:spcPct val="107000"/>
              </a:lnSpc>
              <a:spcAft>
                <a:spcPts val="800"/>
              </a:spcAft>
            </a:pPr>
            <a:r>
              <a:rPr lang="en-GB" sz="5400" kern="100" dirty="0">
                <a:solidFill>
                  <a:schemeClr val="bg1"/>
                </a:solidFill>
                <a:latin typeface="Barlow Condensed SemiBold" panose="00000706000000000000" pitchFamily="2" charset="0"/>
                <a:ea typeface="Calibri" panose="020F0502020204030204" pitchFamily="34" charset="0"/>
                <a:cs typeface="Times New Roman" panose="02020603050405020304" pitchFamily="18" charset="0"/>
              </a:rPr>
              <a:t>Discussion – How Confident Are You? </a:t>
            </a:r>
            <a:endParaRPr lang="en-GB" sz="5400" b="1" kern="100" dirty="0">
              <a:solidFill>
                <a:schemeClr val="bg1"/>
              </a:solidFill>
              <a:latin typeface="Barlow Condensed SemiBold" panose="00000706000000000000" pitchFamily="2" charset="0"/>
              <a:ea typeface="Calibri" panose="020F0502020204030204" pitchFamily="34" charset="0"/>
              <a:cs typeface="Times New Roman" panose="02020603050405020304" pitchFamily="18" charset="0"/>
            </a:endParaRPr>
          </a:p>
        </p:txBody>
      </p:sp>
      <p:pic>
        <p:nvPicPr>
          <p:cNvPr id="7" name="Graphic 6" descr="Alarm clock with solid fill">
            <a:extLst>
              <a:ext uri="{FF2B5EF4-FFF2-40B4-BE49-F238E27FC236}">
                <a16:creationId xmlns:a16="http://schemas.microsoft.com/office/drawing/2014/main" id="{FA86529B-EA91-53BE-E1BD-BCF444B0FA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1440" y="4571755"/>
            <a:ext cx="3594160" cy="3594160"/>
          </a:xfrm>
          <a:prstGeom prst="rect">
            <a:avLst/>
          </a:prstGeom>
        </p:spPr>
      </p:pic>
      <p:sp>
        <p:nvSpPr>
          <p:cNvPr id="8" name="TextBox 7">
            <a:extLst>
              <a:ext uri="{FF2B5EF4-FFF2-40B4-BE49-F238E27FC236}">
                <a16:creationId xmlns:a16="http://schemas.microsoft.com/office/drawing/2014/main" id="{4D08A935-276D-4B2B-0206-8E44F969FD72}"/>
              </a:ext>
            </a:extLst>
          </p:cNvPr>
          <p:cNvSpPr txBox="1"/>
          <p:nvPr/>
        </p:nvSpPr>
        <p:spPr>
          <a:xfrm>
            <a:off x="7696200" y="8046303"/>
            <a:ext cx="3200400" cy="830997"/>
          </a:xfrm>
          <a:prstGeom prst="rect">
            <a:avLst/>
          </a:prstGeom>
          <a:noFill/>
        </p:spPr>
        <p:txBody>
          <a:bodyPr wrap="square" rtlCol="0">
            <a:spAutoFit/>
          </a:bodyPr>
          <a:lstStyle/>
          <a:p>
            <a:r>
              <a:rPr lang="en-GB" sz="4800" b="1" dirty="0">
                <a:solidFill>
                  <a:srgbClr val="FFC000"/>
                </a:solidFill>
              </a:rPr>
              <a:t>10 mins </a:t>
            </a:r>
          </a:p>
        </p:txBody>
      </p:sp>
      <p:sp>
        <p:nvSpPr>
          <p:cNvPr id="2" name="TextBox 1">
            <a:extLst>
              <a:ext uri="{FF2B5EF4-FFF2-40B4-BE49-F238E27FC236}">
                <a16:creationId xmlns:a16="http://schemas.microsoft.com/office/drawing/2014/main" id="{304DDC20-F0CC-91C5-9B68-9B7D581E4821}"/>
              </a:ext>
            </a:extLst>
          </p:cNvPr>
          <p:cNvSpPr txBox="1"/>
          <p:nvPr/>
        </p:nvSpPr>
        <p:spPr>
          <a:xfrm>
            <a:off x="914400" y="2276889"/>
            <a:ext cx="15494120" cy="1661993"/>
          </a:xfrm>
          <a:prstGeom prst="rect">
            <a:avLst/>
          </a:prstGeom>
          <a:noFill/>
        </p:spPr>
        <p:txBody>
          <a:bodyPr wrap="square" rtlCol="0">
            <a:spAutoFit/>
          </a:bodyPr>
          <a:lstStyle/>
          <a:p>
            <a:r>
              <a:rPr lang="en-GB" sz="2800" dirty="0">
                <a:solidFill>
                  <a:schemeClr val="bg1"/>
                </a:solidFill>
                <a:latin typeface="DM Sans" pitchFamily="2" charset="0"/>
              </a:rPr>
              <a:t>Review the safety actions on the next slide. How confident are you to </a:t>
            </a:r>
          </a:p>
          <a:p>
            <a:pPr marL="514350" indent="-514350">
              <a:buAutoNum type="alphaLcParenR"/>
            </a:pPr>
            <a:r>
              <a:rPr lang="en-GB" sz="2800" dirty="0">
                <a:solidFill>
                  <a:schemeClr val="bg1"/>
                </a:solidFill>
                <a:latin typeface="DM Sans" pitchFamily="2" charset="0"/>
              </a:rPr>
              <a:t>Carry out these actions yourself or </a:t>
            </a:r>
          </a:p>
          <a:p>
            <a:r>
              <a:rPr lang="en-GB" sz="2800" dirty="0">
                <a:solidFill>
                  <a:schemeClr val="bg1"/>
                </a:solidFill>
                <a:latin typeface="DM Sans" pitchFamily="2" charset="0"/>
              </a:rPr>
              <a:t>b) Support a young person to carry them out? </a:t>
            </a:r>
          </a:p>
          <a:p>
            <a:endParaRPr lang="en-GB" dirty="0"/>
          </a:p>
        </p:txBody>
      </p:sp>
    </p:spTree>
    <p:extLst>
      <p:ext uri="{BB962C8B-B14F-4D97-AF65-F5344CB8AC3E}">
        <p14:creationId xmlns:p14="http://schemas.microsoft.com/office/powerpoint/2010/main" val="111536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1E5A72-A689-1BCA-16CB-A95EF889EB2E}"/>
              </a:ext>
            </a:extLst>
          </p:cNvPr>
          <p:cNvSpPr txBox="1"/>
          <p:nvPr/>
        </p:nvSpPr>
        <p:spPr>
          <a:xfrm>
            <a:off x="838200" y="0"/>
            <a:ext cx="16244047" cy="9512861"/>
          </a:xfrm>
          <a:prstGeom prst="rect">
            <a:avLst/>
          </a:prstGeom>
          <a:noFill/>
        </p:spPr>
        <p:txBody>
          <a:bodyPr wrap="square">
            <a:spAutoFit/>
          </a:bodyPr>
          <a:lstStyle/>
          <a:p>
            <a:endParaRPr lang="en-GB" sz="2800" dirty="0">
              <a:solidFill>
                <a:schemeClr val="bg1"/>
              </a:solidFill>
              <a:latin typeface="DM Sans" pitchFamily="2" charset="0"/>
            </a:endParaRP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Change passwords regularly </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Choose strong passwords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Enable two step verification</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Block an account/number/email address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Report abuse or harassment on the platform where it happened</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Report fake accounts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Have accounts set to private</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Turn on tagging permissions or disable tagging</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Turn off location sharing</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Avoid opening links/attachments from unknown senders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Manage account users on home devices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Cover camera on devices</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Disable microphone</a:t>
            </a:r>
          </a:p>
          <a:p>
            <a:pPr marL="457200" indent="-457200">
              <a:lnSpc>
                <a:spcPct val="150000"/>
              </a:lnSpc>
              <a:buFont typeface="Wingdings" panose="05000000000000000000" pitchFamily="2" charset="2"/>
              <a:buChar char="q"/>
            </a:pPr>
            <a:r>
              <a:rPr lang="en-GB" sz="2800" dirty="0">
                <a:solidFill>
                  <a:schemeClr val="bg1"/>
                </a:solidFill>
                <a:latin typeface="DM Sans" pitchFamily="2" charset="0"/>
              </a:rPr>
              <a:t>Enable fingerprint or facial recognition  </a:t>
            </a:r>
            <a:endParaRPr lang="en-GB" sz="2800" dirty="0">
              <a:latin typeface="DM Sans" pitchFamily="2" charset="0"/>
            </a:endParaRPr>
          </a:p>
        </p:txBody>
      </p:sp>
      <p:pic>
        <p:nvPicPr>
          <p:cNvPr id="2" name="Graphic 1" descr="Alarm clock with solid fill">
            <a:extLst>
              <a:ext uri="{FF2B5EF4-FFF2-40B4-BE49-F238E27FC236}">
                <a16:creationId xmlns:a16="http://schemas.microsoft.com/office/drawing/2014/main" id="{DA292F6C-6F6E-E8C5-85F5-EC04B25A8C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74840" y="723900"/>
            <a:ext cx="2374960" cy="2374960"/>
          </a:xfrm>
          <a:prstGeom prst="rect">
            <a:avLst/>
          </a:prstGeom>
        </p:spPr>
      </p:pic>
      <p:sp>
        <p:nvSpPr>
          <p:cNvPr id="3" name="TextBox 2">
            <a:extLst>
              <a:ext uri="{FF2B5EF4-FFF2-40B4-BE49-F238E27FC236}">
                <a16:creationId xmlns:a16="http://schemas.microsoft.com/office/drawing/2014/main" id="{E64F28DD-4506-A3EF-E5A1-BE3709E03A7D}"/>
              </a:ext>
            </a:extLst>
          </p:cNvPr>
          <p:cNvSpPr txBox="1"/>
          <p:nvPr/>
        </p:nvSpPr>
        <p:spPr>
          <a:xfrm>
            <a:off x="15629654" y="3009900"/>
            <a:ext cx="1452593" cy="523220"/>
          </a:xfrm>
          <a:prstGeom prst="rect">
            <a:avLst/>
          </a:prstGeom>
          <a:noFill/>
        </p:spPr>
        <p:txBody>
          <a:bodyPr wrap="square" rtlCol="0">
            <a:spAutoFit/>
          </a:bodyPr>
          <a:lstStyle/>
          <a:p>
            <a:r>
              <a:rPr lang="en-GB" sz="2800" b="1" dirty="0">
                <a:solidFill>
                  <a:srgbClr val="FFC000"/>
                </a:solidFill>
              </a:rPr>
              <a:t>10 mins </a:t>
            </a:r>
          </a:p>
        </p:txBody>
      </p:sp>
    </p:spTree>
    <p:extLst>
      <p:ext uri="{BB962C8B-B14F-4D97-AF65-F5344CB8AC3E}">
        <p14:creationId xmlns:p14="http://schemas.microsoft.com/office/powerpoint/2010/main" val="158516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C254-12E5-4198-90CA-10AB4A457BC8}"/>
              </a:ext>
            </a:extLst>
          </p:cNvPr>
          <p:cNvSpPr>
            <a:spLocks noGrp="1"/>
          </p:cNvSpPr>
          <p:nvPr>
            <p:ph type="title"/>
          </p:nvPr>
        </p:nvSpPr>
        <p:spPr>
          <a:xfrm>
            <a:off x="914400" y="647700"/>
            <a:ext cx="15494120" cy="805413"/>
          </a:xfrm>
        </p:spPr>
        <p:txBody>
          <a:bodyPr/>
          <a:lstStyle/>
          <a:p>
            <a:pPr>
              <a:lnSpc>
                <a:spcPct val="107000"/>
              </a:lnSpc>
              <a:spcAft>
                <a:spcPts val="800"/>
              </a:spcAft>
            </a:pPr>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Getting Social Media safety savvy: The Big 4</a:t>
            </a:r>
            <a:endPar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endParaRPr>
          </a:p>
        </p:txBody>
      </p:sp>
      <p:sp>
        <p:nvSpPr>
          <p:cNvPr id="8" name="Text Placeholder 2">
            <a:extLst>
              <a:ext uri="{FF2B5EF4-FFF2-40B4-BE49-F238E27FC236}">
                <a16:creationId xmlns:a16="http://schemas.microsoft.com/office/drawing/2014/main" id="{8C331913-2EEF-BF63-2480-87FED3792EE9}"/>
              </a:ext>
            </a:extLst>
          </p:cNvPr>
          <p:cNvSpPr txBox="1">
            <a:spLocks/>
          </p:cNvSpPr>
          <p:nvPr/>
        </p:nvSpPr>
        <p:spPr>
          <a:xfrm>
            <a:off x="3733741" y="3299113"/>
            <a:ext cx="5105400" cy="830997"/>
          </a:xfrm>
          <a:prstGeom prst="rect">
            <a:avLst/>
          </a:prstGeom>
        </p:spPr>
        <p:txBody>
          <a:bodyPr wrap="square" lIns="0" tIns="0" rIns="0" bIns="0">
            <a:spAutoFit/>
          </a:bodyPr>
          <a:lstStyle>
            <a:lvl1pPr marL="0">
              <a:defRPr sz="2800" b="0" i="0">
                <a:solidFill>
                  <a:srgbClr val="F5F6F6"/>
                </a:solidFill>
                <a:latin typeface="DM Sans"/>
                <a:ea typeface="+mn-ea"/>
                <a:cs typeface="DM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5400" kern="0" dirty="0"/>
              <a:t>Instagram</a:t>
            </a:r>
          </a:p>
        </p:txBody>
      </p:sp>
      <p:sp>
        <p:nvSpPr>
          <p:cNvPr id="20" name="Text Placeholder 2">
            <a:extLst>
              <a:ext uri="{FF2B5EF4-FFF2-40B4-BE49-F238E27FC236}">
                <a16:creationId xmlns:a16="http://schemas.microsoft.com/office/drawing/2014/main" id="{F98EA497-9595-1777-9940-A56F755C69FE}"/>
              </a:ext>
            </a:extLst>
          </p:cNvPr>
          <p:cNvSpPr txBox="1">
            <a:spLocks/>
          </p:cNvSpPr>
          <p:nvPr/>
        </p:nvSpPr>
        <p:spPr>
          <a:xfrm>
            <a:off x="12725459" y="3127299"/>
            <a:ext cx="5105400" cy="830997"/>
          </a:xfrm>
          <a:prstGeom prst="rect">
            <a:avLst/>
          </a:prstGeom>
        </p:spPr>
        <p:txBody>
          <a:bodyPr wrap="square" lIns="0" tIns="0" rIns="0" bIns="0">
            <a:spAutoFit/>
          </a:bodyPr>
          <a:lstStyle>
            <a:lvl1pPr marL="0">
              <a:defRPr sz="2800" b="0" i="0">
                <a:solidFill>
                  <a:srgbClr val="F5F6F6"/>
                </a:solidFill>
                <a:latin typeface="DM Sans"/>
                <a:ea typeface="+mn-ea"/>
                <a:cs typeface="DM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5400" kern="0" dirty="0"/>
              <a:t>TikTok</a:t>
            </a:r>
          </a:p>
        </p:txBody>
      </p:sp>
      <p:sp>
        <p:nvSpPr>
          <p:cNvPr id="21" name="Text Placeholder 2">
            <a:extLst>
              <a:ext uri="{FF2B5EF4-FFF2-40B4-BE49-F238E27FC236}">
                <a16:creationId xmlns:a16="http://schemas.microsoft.com/office/drawing/2014/main" id="{9DB58927-EBF5-5974-A80F-DF360BB979C7}"/>
              </a:ext>
            </a:extLst>
          </p:cNvPr>
          <p:cNvSpPr txBox="1">
            <a:spLocks/>
          </p:cNvSpPr>
          <p:nvPr/>
        </p:nvSpPr>
        <p:spPr>
          <a:xfrm>
            <a:off x="3695470" y="7390480"/>
            <a:ext cx="5105400" cy="830997"/>
          </a:xfrm>
          <a:prstGeom prst="rect">
            <a:avLst/>
          </a:prstGeom>
        </p:spPr>
        <p:txBody>
          <a:bodyPr wrap="square" lIns="0" tIns="0" rIns="0" bIns="0">
            <a:spAutoFit/>
          </a:bodyPr>
          <a:lstStyle>
            <a:lvl1pPr marL="0">
              <a:defRPr sz="2800" b="0" i="0">
                <a:solidFill>
                  <a:srgbClr val="F5F6F6"/>
                </a:solidFill>
                <a:latin typeface="DM Sans"/>
                <a:ea typeface="+mn-ea"/>
                <a:cs typeface="DM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5400" kern="0" dirty="0"/>
              <a:t>Facebook</a:t>
            </a:r>
          </a:p>
        </p:txBody>
      </p:sp>
      <p:sp>
        <p:nvSpPr>
          <p:cNvPr id="22" name="Text Placeholder 2">
            <a:extLst>
              <a:ext uri="{FF2B5EF4-FFF2-40B4-BE49-F238E27FC236}">
                <a16:creationId xmlns:a16="http://schemas.microsoft.com/office/drawing/2014/main" id="{69DD2714-95F3-80C4-7113-A8C115CF79B5}"/>
              </a:ext>
            </a:extLst>
          </p:cNvPr>
          <p:cNvSpPr txBox="1">
            <a:spLocks/>
          </p:cNvSpPr>
          <p:nvPr/>
        </p:nvSpPr>
        <p:spPr>
          <a:xfrm>
            <a:off x="12401085" y="7400465"/>
            <a:ext cx="5105400" cy="830997"/>
          </a:xfrm>
          <a:prstGeom prst="rect">
            <a:avLst/>
          </a:prstGeom>
        </p:spPr>
        <p:txBody>
          <a:bodyPr wrap="square" lIns="0" tIns="0" rIns="0" bIns="0">
            <a:spAutoFit/>
          </a:bodyPr>
          <a:lstStyle>
            <a:lvl1pPr marL="0">
              <a:defRPr sz="2800" b="0" i="0">
                <a:solidFill>
                  <a:srgbClr val="F5F6F6"/>
                </a:solidFill>
                <a:latin typeface="DM Sans"/>
                <a:ea typeface="+mn-ea"/>
                <a:cs typeface="DM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5400" kern="0" dirty="0"/>
              <a:t>Snapchat</a:t>
            </a:r>
          </a:p>
        </p:txBody>
      </p:sp>
      <p:pic>
        <p:nvPicPr>
          <p:cNvPr id="4" name="Picture 3">
            <a:extLst>
              <a:ext uri="{FF2B5EF4-FFF2-40B4-BE49-F238E27FC236}">
                <a16:creationId xmlns:a16="http://schemas.microsoft.com/office/drawing/2014/main" id="{4B5CBDE8-9508-AC02-74A3-7E8C9EC9F0B5}"/>
              </a:ext>
            </a:extLst>
          </p:cNvPr>
          <p:cNvPicPr>
            <a:picLocks noChangeAspect="1"/>
          </p:cNvPicPr>
          <p:nvPr/>
        </p:nvPicPr>
        <p:blipFill>
          <a:blip r:embed="rId3"/>
          <a:stretch>
            <a:fillRect/>
          </a:stretch>
        </p:blipFill>
        <p:spPr>
          <a:xfrm>
            <a:off x="1143000" y="2425092"/>
            <a:ext cx="2281474" cy="2279906"/>
          </a:xfrm>
          <a:prstGeom prst="rect">
            <a:avLst/>
          </a:prstGeom>
        </p:spPr>
      </p:pic>
      <p:pic>
        <p:nvPicPr>
          <p:cNvPr id="5" name="Picture 2" descr="Snapchat logo histoire et signification, evolution, symbole Snapchat">
            <a:extLst>
              <a:ext uri="{FF2B5EF4-FFF2-40B4-BE49-F238E27FC236}">
                <a16:creationId xmlns:a16="http://schemas.microsoft.com/office/drawing/2014/main" id="{0539DD27-767E-5ED5-111E-9FB890326E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4581" y="6569224"/>
            <a:ext cx="2819400" cy="2493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ED4D23-745E-402A-2E9D-D6A47DEEC919}"/>
              </a:ext>
            </a:extLst>
          </p:cNvPr>
          <p:cNvPicPr>
            <a:picLocks noChangeAspect="1"/>
          </p:cNvPicPr>
          <p:nvPr/>
        </p:nvPicPr>
        <p:blipFill>
          <a:blip r:embed="rId5"/>
          <a:stretch>
            <a:fillRect/>
          </a:stretch>
        </p:blipFill>
        <p:spPr>
          <a:xfrm>
            <a:off x="9144000" y="1575790"/>
            <a:ext cx="3905250" cy="3905250"/>
          </a:xfrm>
          <a:prstGeom prst="rect">
            <a:avLst/>
          </a:prstGeom>
        </p:spPr>
      </p:pic>
      <p:pic>
        <p:nvPicPr>
          <p:cNvPr id="6" name="Picture 5">
            <a:extLst>
              <a:ext uri="{FF2B5EF4-FFF2-40B4-BE49-F238E27FC236}">
                <a16:creationId xmlns:a16="http://schemas.microsoft.com/office/drawing/2014/main" id="{93061CBF-547D-5BF0-437B-B0C8F17A322A}"/>
              </a:ext>
            </a:extLst>
          </p:cNvPr>
          <p:cNvPicPr>
            <a:picLocks noChangeAspect="1"/>
          </p:cNvPicPr>
          <p:nvPr/>
        </p:nvPicPr>
        <p:blipFill>
          <a:blip r:embed="rId6"/>
          <a:stretch>
            <a:fillRect/>
          </a:stretch>
        </p:blipFill>
        <p:spPr>
          <a:xfrm>
            <a:off x="807888" y="6458131"/>
            <a:ext cx="2715662" cy="2715662"/>
          </a:xfrm>
          <a:prstGeom prst="rect">
            <a:avLst/>
          </a:prstGeom>
        </p:spPr>
      </p:pic>
    </p:spTree>
    <p:extLst>
      <p:ext uri="{BB962C8B-B14F-4D97-AF65-F5344CB8AC3E}">
        <p14:creationId xmlns:p14="http://schemas.microsoft.com/office/powerpoint/2010/main" val="1962651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F04850-312C-1964-6F7F-217E5E4AED3D}"/>
              </a:ext>
            </a:extLst>
          </p:cNvPr>
          <p:cNvSpPr txBox="1">
            <a:spLocks noGrp="1"/>
          </p:cNvSpPr>
          <p:nvPr>
            <p:ph type="body" idx="1"/>
          </p:nvPr>
        </p:nvSpPr>
        <p:spPr>
          <a:xfrm>
            <a:off x="972671" y="1943100"/>
            <a:ext cx="16959263" cy="7696979"/>
          </a:xfrm>
          <a:prstGeom prst="rect">
            <a:avLst/>
          </a:prstGeom>
          <a:noFill/>
        </p:spPr>
        <p:txBody>
          <a:bodyPr wrap="square">
            <a:spAutoFit/>
          </a:bodyPr>
          <a:lstStyle/>
          <a:p>
            <a:pPr>
              <a:lnSpc>
                <a:spcPct val="150000"/>
              </a:lnSpc>
            </a:pPr>
            <a:r>
              <a:rPr lang="en-GB" dirty="0">
                <a:solidFill>
                  <a:schemeClr val="bg1"/>
                </a:solidFill>
                <a:latin typeface="DM Sans" pitchFamily="2" charset="0"/>
              </a:rPr>
              <a:t>Choose to have account public or private</a:t>
            </a:r>
          </a:p>
          <a:p>
            <a:pPr>
              <a:lnSpc>
                <a:spcPct val="150000"/>
              </a:lnSpc>
            </a:pPr>
            <a:r>
              <a:rPr lang="en-GB" dirty="0">
                <a:solidFill>
                  <a:schemeClr val="bg1"/>
                </a:solidFill>
                <a:latin typeface="DM Sans" pitchFamily="2" charset="0"/>
              </a:rPr>
              <a:t>Manage who tags you or @mentions you</a:t>
            </a:r>
          </a:p>
          <a:p>
            <a:pPr>
              <a:lnSpc>
                <a:spcPct val="150000"/>
              </a:lnSpc>
            </a:pPr>
            <a:r>
              <a:rPr lang="en-GB" dirty="0">
                <a:solidFill>
                  <a:schemeClr val="bg1"/>
                </a:solidFill>
                <a:latin typeface="DM Sans" pitchFamily="2" charset="0"/>
              </a:rPr>
              <a:t>Block specific accounts/comments from specific users</a:t>
            </a:r>
          </a:p>
          <a:p>
            <a:pPr>
              <a:lnSpc>
                <a:spcPct val="150000"/>
              </a:lnSpc>
            </a:pPr>
            <a:r>
              <a:rPr lang="en-GB" dirty="0">
                <a:solidFill>
                  <a:schemeClr val="bg1"/>
                </a:solidFill>
                <a:latin typeface="DM Sans" pitchFamily="2" charset="0"/>
              </a:rPr>
              <a:t>Control who messages you</a:t>
            </a:r>
          </a:p>
          <a:p>
            <a:pPr>
              <a:lnSpc>
                <a:spcPct val="150000"/>
              </a:lnSpc>
            </a:pPr>
            <a:r>
              <a:rPr lang="en-GB" dirty="0">
                <a:solidFill>
                  <a:schemeClr val="bg1"/>
                </a:solidFill>
                <a:latin typeface="DM Sans" pitchFamily="2" charset="0"/>
              </a:rPr>
              <a:t>Control who can see when you’re online</a:t>
            </a:r>
          </a:p>
          <a:p>
            <a:pPr>
              <a:lnSpc>
                <a:spcPct val="150000"/>
              </a:lnSpc>
            </a:pPr>
            <a:r>
              <a:rPr lang="en-GB" dirty="0">
                <a:solidFill>
                  <a:schemeClr val="bg1"/>
                </a:solidFill>
                <a:latin typeface="DM Sans" pitchFamily="2" charset="0"/>
              </a:rPr>
              <a:t>‘’Close friends’ option on stories</a:t>
            </a:r>
          </a:p>
          <a:p>
            <a:pPr>
              <a:lnSpc>
                <a:spcPct val="150000"/>
              </a:lnSpc>
            </a:pPr>
            <a:r>
              <a:rPr lang="en-GB" dirty="0">
                <a:solidFill>
                  <a:schemeClr val="bg1"/>
                </a:solidFill>
                <a:latin typeface="DM Sans" pitchFamily="2" charset="0"/>
              </a:rPr>
              <a:t>Hide stories and live from specific people</a:t>
            </a:r>
          </a:p>
          <a:p>
            <a:pPr>
              <a:lnSpc>
                <a:spcPct val="150000"/>
              </a:lnSpc>
            </a:pPr>
            <a:r>
              <a:rPr lang="en-GB" dirty="0">
                <a:solidFill>
                  <a:schemeClr val="bg1"/>
                </a:solidFill>
                <a:latin typeface="DM Sans" pitchFamily="2" charset="0"/>
              </a:rPr>
              <a:t>Restricted: take a break from someone</a:t>
            </a:r>
          </a:p>
          <a:p>
            <a:pPr>
              <a:lnSpc>
                <a:spcPct val="150000"/>
              </a:lnSpc>
            </a:pPr>
            <a:r>
              <a:rPr lang="en-GB" dirty="0">
                <a:solidFill>
                  <a:schemeClr val="bg1"/>
                </a:solidFill>
                <a:latin typeface="DM Sans" pitchFamily="2" charset="0"/>
              </a:rPr>
              <a:t>Limit interactions – temporarily limit people’s ability to interact with you </a:t>
            </a:r>
          </a:p>
          <a:p>
            <a:pPr>
              <a:lnSpc>
                <a:spcPct val="150000"/>
              </a:lnSpc>
            </a:pPr>
            <a:r>
              <a:rPr lang="en-GB" dirty="0">
                <a:solidFill>
                  <a:schemeClr val="bg1"/>
                </a:solidFill>
                <a:latin typeface="DM Sans" pitchFamily="2" charset="0"/>
              </a:rPr>
              <a:t>‘Mute’ someone – this stops their posts &amp; stories showing up on your feed without blocking them</a:t>
            </a:r>
          </a:p>
          <a:p>
            <a:pPr>
              <a:lnSpc>
                <a:spcPct val="150000"/>
              </a:lnSpc>
            </a:pPr>
            <a:r>
              <a:rPr lang="en-GB" dirty="0">
                <a:solidFill>
                  <a:schemeClr val="bg1"/>
                </a:solidFill>
                <a:latin typeface="DM Sans" pitchFamily="2" charset="0"/>
              </a:rPr>
              <a:t>Hidden words: Hide custom words or phrases from comments or messages</a:t>
            </a:r>
          </a:p>
          <a:p>
            <a:pPr>
              <a:lnSpc>
                <a:spcPct val="150000"/>
              </a:lnSpc>
            </a:pPr>
            <a:endParaRPr lang="en-GB" dirty="0">
              <a:solidFill>
                <a:schemeClr val="bg1"/>
              </a:solidFill>
              <a:latin typeface="DM Sans" pitchFamily="2" charset="0"/>
            </a:endParaRPr>
          </a:p>
        </p:txBody>
      </p:sp>
      <p:sp>
        <p:nvSpPr>
          <p:cNvPr id="8" name="Title 7">
            <a:extLst>
              <a:ext uri="{FF2B5EF4-FFF2-40B4-BE49-F238E27FC236}">
                <a16:creationId xmlns:a16="http://schemas.microsoft.com/office/drawing/2014/main" id="{96CD9CAC-AB3F-7564-98C9-7C8BE54FB4AD}"/>
              </a:ext>
            </a:extLst>
          </p:cNvPr>
          <p:cNvSpPr>
            <a:spLocks noGrp="1"/>
          </p:cNvSpPr>
          <p:nvPr>
            <p:ph type="title"/>
          </p:nvPr>
        </p:nvSpPr>
        <p:spPr>
          <a:xfrm>
            <a:off x="1008530" y="876300"/>
            <a:ext cx="13469470" cy="332398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Instagram Safety &amp; Privacy Options</a:t>
            </a:r>
            <a:endParaRPr lang="en-GB" sz="5400" dirty="0"/>
          </a:p>
        </p:txBody>
      </p:sp>
      <p:pic>
        <p:nvPicPr>
          <p:cNvPr id="2" name="Picture 1">
            <a:extLst>
              <a:ext uri="{FF2B5EF4-FFF2-40B4-BE49-F238E27FC236}">
                <a16:creationId xmlns:a16="http://schemas.microsoft.com/office/drawing/2014/main" id="{1352E315-B800-4517-E2C3-F233A7F310DF}"/>
              </a:ext>
            </a:extLst>
          </p:cNvPr>
          <p:cNvPicPr>
            <a:picLocks noChangeAspect="1"/>
          </p:cNvPicPr>
          <p:nvPr/>
        </p:nvPicPr>
        <p:blipFill>
          <a:blip r:embed="rId3"/>
          <a:stretch>
            <a:fillRect/>
          </a:stretch>
        </p:blipFill>
        <p:spPr>
          <a:xfrm>
            <a:off x="15392400" y="567344"/>
            <a:ext cx="2281474" cy="2279906"/>
          </a:xfrm>
          <a:prstGeom prst="rect">
            <a:avLst/>
          </a:prstGeom>
        </p:spPr>
      </p:pic>
    </p:spTree>
    <p:extLst>
      <p:ext uri="{BB962C8B-B14F-4D97-AF65-F5344CB8AC3E}">
        <p14:creationId xmlns:p14="http://schemas.microsoft.com/office/powerpoint/2010/main" val="355575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9" end="9"/>
                                            </p:txEl>
                                          </p:spTgt>
                                        </p:tgtEl>
                                        <p:attrNameLst>
                                          <p:attrName>style.visibility</p:attrName>
                                        </p:attrNameLst>
                                      </p:cBhvr>
                                      <p:to>
                                        <p:strVal val="visible"/>
                                      </p:to>
                                    </p:set>
                                    <p:animEffect transition="in" filter="fade">
                                      <p:cBhvr>
                                        <p:cTn id="70" dur="1000"/>
                                        <p:tgtEl>
                                          <p:spTgt spid="4">
                                            <p:txEl>
                                              <p:pRg st="9" end="9"/>
                                            </p:txEl>
                                          </p:spTgt>
                                        </p:tgtEl>
                                      </p:cBhvr>
                                    </p:animEffect>
                                    <p:anim calcmode="lin" valueType="num">
                                      <p:cBhvr>
                                        <p:cTn id="7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fade">
                                      <p:cBhvr>
                                        <p:cTn id="77" dur="1000"/>
                                        <p:tgtEl>
                                          <p:spTgt spid="4">
                                            <p:txEl>
                                              <p:pRg st="10" end="10"/>
                                            </p:txEl>
                                          </p:spTgt>
                                        </p:tgtEl>
                                      </p:cBhvr>
                                    </p:animEffect>
                                    <p:anim calcmode="lin" valueType="num">
                                      <p:cBhvr>
                                        <p:cTn id="7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1A843D-4F42-96E0-DFA7-3EA932B3EAA4}"/>
              </a:ext>
            </a:extLst>
          </p:cNvPr>
          <p:cNvSpPr>
            <a:spLocks noGrp="1"/>
          </p:cNvSpPr>
          <p:nvPr>
            <p:ph type="title"/>
          </p:nvPr>
        </p:nvSpPr>
        <p:spPr>
          <a:xfrm>
            <a:off x="914400" y="647700"/>
            <a:ext cx="15494120" cy="83099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TikTok Safety &amp; Privacy Options</a:t>
            </a:r>
            <a:endParaRPr lang="en-GB" sz="5400" dirty="0"/>
          </a:p>
        </p:txBody>
      </p:sp>
      <p:sp>
        <p:nvSpPr>
          <p:cNvPr id="12" name="TextBox 11">
            <a:extLst>
              <a:ext uri="{FF2B5EF4-FFF2-40B4-BE49-F238E27FC236}">
                <a16:creationId xmlns:a16="http://schemas.microsoft.com/office/drawing/2014/main" id="{796F722F-6564-DBCA-B95D-D37A5F1E1706}"/>
              </a:ext>
            </a:extLst>
          </p:cNvPr>
          <p:cNvSpPr txBox="1"/>
          <p:nvPr/>
        </p:nvSpPr>
        <p:spPr>
          <a:xfrm>
            <a:off x="781614" y="1478697"/>
            <a:ext cx="13944600" cy="9661171"/>
          </a:xfrm>
          <a:prstGeom prst="rect">
            <a:avLst/>
          </a:prstGeom>
          <a:noFill/>
        </p:spPr>
        <p:txBody>
          <a:bodyPr wrap="square">
            <a:spAutoFit/>
          </a:bodyPr>
          <a:lstStyle/>
          <a:p>
            <a:pPr>
              <a:lnSpc>
                <a:spcPct val="150000"/>
              </a:lnSpc>
            </a:pPr>
            <a:r>
              <a:rPr lang="en-GB" sz="2600" dirty="0">
                <a:solidFill>
                  <a:schemeClr val="bg1"/>
                </a:solidFill>
                <a:latin typeface="DM Sans" pitchFamily="2" charset="0"/>
              </a:rPr>
              <a:t>Account defaults to public when set up but can be changed to private </a:t>
            </a:r>
          </a:p>
          <a:p>
            <a:pPr>
              <a:lnSpc>
                <a:spcPct val="150000"/>
              </a:lnSpc>
            </a:pPr>
            <a:r>
              <a:rPr lang="en-GB" sz="2600" dirty="0">
                <a:solidFill>
                  <a:schemeClr val="bg1"/>
                </a:solidFill>
                <a:latin typeface="DM Sans" pitchFamily="2" charset="0"/>
              </a:rPr>
              <a:t>(under 18 accounts default to private but can be changed. Under 16 cannot be changed to public)</a:t>
            </a:r>
          </a:p>
          <a:p>
            <a:pPr>
              <a:lnSpc>
                <a:spcPct val="150000"/>
              </a:lnSpc>
            </a:pPr>
            <a:r>
              <a:rPr lang="en-GB" sz="2600" dirty="0">
                <a:solidFill>
                  <a:schemeClr val="bg1"/>
                </a:solidFill>
                <a:latin typeface="DM Sans" pitchFamily="2" charset="0"/>
              </a:rPr>
              <a:t>Control who views videos you post: Choose to make it visible to yourself, friends or community</a:t>
            </a:r>
          </a:p>
          <a:p>
            <a:pPr>
              <a:lnSpc>
                <a:spcPct val="150000"/>
              </a:lnSpc>
            </a:pPr>
            <a:r>
              <a:rPr lang="en-GB" sz="2600" dirty="0">
                <a:solidFill>
                  <a:schemeClr val="bg1"/>
                </a:solidFill>
                <a:latin typeface="DM Sans" pitchFamily="2" charset="0"/>
              </a:rPr>
              <a:t>DM’s can be set to everyone, friends or no-one</a:t>
            </a:r>
          </a:p>
          <a:p>
            <a:pPr>
              <a:lnSpc>
                <a:spcPct val="150000"/>
              </a:lnSpc>
            </a:pPr>
            <a:r>
              <a:rPr lang="en-GB" sz="2600" dirty="0">
                <a:solidFill>
                  <a:schemeClr val="bg1"/>
                </a:solidFill>
                <a:latin typeface="DM Sans" pitchFamily="2" charset="0"/>
              </a:rPr>
              <a:t>Decide who views your comments – just ‘friends’ or everyone. You can also turn comments off entirely</a:t>
            </a:r>
          </a:p>
          <a:p>
            <a:pPr>
              <a:lnSpc>
                <a:spcPct val="150000"/>
              </a:lnSpc>
            </a:pPr>
            <a:r>
              <a:rPr lang="en-GB" sz="2600" dirty="0">
                <a:solidFill>
                  <a:schemeClr val="bg1"/>
                </a:solidFill>
                <a:latin typeface="DM Sans" pitchFamily="2" charset="0"/>
              </a:rPr>
              <a:t>Comment filters – automatically hides offensive comments Option to hide custom keywords</a:t>
            </a:r>
          </a:p>
          <a:p>
            <a:pPr>
              <a:lnSpc>
                <a:spcPct val="150000"/>
              </a:lnSpc>
            </a:pPr>
            <a:r>
              <a:rPr lang="en-GB" sz="2600" dirty="0">
                <a:solidFill>
                  <a:schemeClr val="bg1"/>
                </a:solidFill>
                <a:latin typeface="DM Sans" pitchFamily="2" charset="0"/>
              </a:rPr>
              <a:t>Block accounts &amp; remove followers </a:t>
            </a:r>
          </a:p>
          <a:p>
            <a:pPr>
              <a:lnSpc>
                <a:spcPct val="150000"/>
              </a:lnSpc>
            </a:pPr>
            <a:r>
              <a:rPr lang="en-GB" sz="2600" dirty="0">
                <a:solidFill>
                  <a:schemeClr val="bg1"/>
                </a:solidFill>
                <a:latin typeface="DM Sans" pitchFamily="2" charset="0"/>
              </a:rPr>
              <a:t>Report impersonation accounts</a:t>
            </a:r>
          </a:p>
          <a:p>
            <a:pPr>
              <a:lnSpc>
                <a:spcPct val="150000"/>
              </a:lnSpc>
            </a:pPr>
            <a:r>
              <a:rPr lang="en-GB" sz="2600" dirty="0">
                <a:solidFill>
                  <a:schemeClr val="bg1"/>
                </a:solidFill>
                <a:latin typeface="DM Sans" pitchFamily="2" charset="0"/>
              </a:rPr>
              <a:t>Prevent others from seeing videos you have liked</a:t>
            </a:r>
          </a:p>
          <a:p>
            <a:pPr>
              <a:lnSpc>
                <a:spcPct val="150000"/>
              </a:lnSpc>
            </a:pPr>
            <a:r>
              <a:rPr lang="en-GB" sz="2600" dirty="0">
                <a:solidFill>
                  <a:schemeClr val="bg1"/>
                </a:solidFill>
                <a:latin typeface="DM Sans" pitchFamily="2" charset="0"/>
              </a:rPr>
              <a:t>Turn off video downloads so people are not able to download your video</a:t>
            </a:r>
          </a:p>
          <a:p>
            <a:pPr marL="285750" indent="-285750">
              <a:lnSpc>
                <a:spcPct val="150000"/>
              </a:lnSpc>
              <a:buFont typeface="Arial" panose="020B0604020202020204" pitchFamily="34" charset="0"/>
              <a:buChar char="•"/>
            </a:pPr>
            <a:endParaRPr lang="en-GB" sz="2600" dirty="0">
              <a:solidFill>
                <a:schemeClr val="bg1"/>
              </a:solidFill>
              <a:latin typeface="DM Sans" pitchFamily="2" charset="0"/>
            </a:endParaRPr>
          </a:p>
          <a:p>
            <a:pPr marL="285750" indent="-285750">
              <a:lnSpc>
                <a:spcPct val="150000"/>
              </a:lnSpc>
              <a:buFont typeface="Arial" panose="020B0604020202020204" pitchFamily="34" charset="0"/>
              <a:buChar char="•"/>
            </a:pPr>
            <a:endParaRPr lang="en-GB" sz="2700" dirty="0">
              <a:solidFill>
                <a:schemeClr val="bg1"/>
              </a:solidFill>
              <a:latin typeface="DM Sans" pitchFamily="2" charset="0"/>
            </a:endParaRPr>
          </a:p>
        </p:txBody>
      </p:sp>
      <p:pic>
        <p:nvPicPr>
          <p:cNvPr id="2" name="Picture 1">
            <a:extLst>
              <a:ext uri="{FF2B5EF4-FFF2-40B4-BE49-F238E27FC236}">
                <a16:creationId xmlns:a16="http://schemas.microsoft.com/office/drawing/2014/main" id="{99A18542-8591-8FD1-9B03-7E347C9631BE}"/>
              </a:ext>
            </a:extLst>
          </p:cNvPr>
          <p:cNvPicPr>
            <a:picLocks noChangeAspect="1"/>
          </p:cNvPicPr>
          <p:nvPr/>
        </p:nvPicPr>
        <p:blipFill>
          <a:blip r:embed="rId2"/>
          <a:stretch>
            <a:fillRect/>
          </a:stretch>
        </p:blipFill>
        <p:spPr>
          <a:xfrm>
            <a:off x="14608295" y="-169128"/>
            <a:ext cx="3905250" cy="3905250"/>
          </a:xfrm>
          <a:prstGeom prst="rect">
            <a:avLst/>
          </a:prstGeom>
        </p:spPr>
      </p:pic>
    </p:spTree>
    <p:extLst>
      <p:ext uri="{BB962C8B-B14F-4D97-AF65-F5344CB8AC3E}">
        <p14:creationId xmlns:p14="http://schemas.microsoft.com/office/powerpoint/2010/main" val="243861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1000"/>
                                        <p:tgtEl>
                                          <p:spTgt spid="12">
                                            <p:txEl>
                                              <p:pRg st="3" end="3"/>
                                            </p:txEl>
                                          </p:spTgt>
                                        </p:tgtEl>
                                      </p:cBhvr>
                                    </p:animEffect>
                                    <p:anim calcmode="lin" valueType="num">
                                      <p:cBhvr>
                                        <p:cTn id="34"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1000"/>
                                        <p:tgtEl>
                                          <p:spTgt spid="12">
                                            <p:txEl>
                                              <p:pRg st="4" end="4"/>
                                            </p:txEl>
                                          </p:spTgt>
                                        </p:tgtEl>
                                      </p:cBhvr>
                                    </p:animEffect>
                                    <p:anim calcmode="lin" valueType="num">
                                      <p:cBhvr>
                                        <p:cTn id="41"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animEffect transition="in" filter="fade">
                                      <p:cBhvr>
                                        <p:cTn id="47" dur="1000"/>
                                        <p:tgtEl>
                                          <p:spTgt spid="12">
                                            <p:txEl>
                                              <p:pRg st="5" end="5"/>
                                            </p:txEl>
                                          </p:spTgt>
                                        </p:tgtEl>
                                      </p:cBhvr>
                                    </p:animEffect>
                                    <p:anim calcmode="lin" valueType="num">
                                      <p:cBhvr>
                                        <p:cTn id="48"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6" end="6"/>
                                            </p:txEl>
                                          </p:spTgt>
                                        </p:tgtEl>
                                        <p:attrNameLst>
                                          <p:attrName>style.visibility</p:attrName>
                                        </p:attrNameLst>
                                      </p:cBhvr>
                                      <p:to>
                                        <p:strVal val="visible"/>
                                      </p:to>
                                    </p:set>
                                    <p:animEffect transition="in" filter="fade">
                                      <p:cBhvr>
                                        <p:cTn id="54" dur="1000"/>
                                        <p:tgtEl>
                                          <p:spTgt spid="12">
                                            <p:txEl>
                                              <p:pRg st="6" end="6"/>
                                            </p:txEl>
                                          </p:spTgt>
                                        </p:tgtEl>
                                      </p:cBhvr>
                                    </p:animEffect>
                                    <p:anim calcmode="lin" valueType="num">
                                      <p:cBhvr>
                                        <p:cTn id="55"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2">
                                            <p:txEl>
                                              <p:pRg st="7" end="7"/>
                                            </p:txEl>
                                          </p:spTgt>
                                        </p:tgtEl>
                                        <p:attrNameLst>
                                          <p:attrName>style.visibility</p:attrName>
                                        </p:attrNameLst>
                                      </p:cBhvr>
                                      <p:to>
                                        <p:strVal val="visible"/>
                                      </p:to>
                                    </p:set>
                                    <p:animEffect transition="in" filter="fade">
                                      <p:cBhvr>
                                        <p:cTn id="61" dur="1000"/>
                                        <p:tgtEl>
                                          <p:spTgt spid="12">
                                            <p:txEl>
                                              <p:pRg st="7" end="7"/>
                                            </p:txEl>
                                          </p:spTgt>
                                        </p:tgtEl>
                                      </p:cBhvr>
                                    </p:animEffect>
                                    <p:anim calcmode="lin" valueType="num">
                                      <p:cBhvr>
                                        <p:cTn id="62"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2">
                                            <p:txEl>
                                              <p:pRg st="8" end="8"/>
                                            </p:txEl>
                                          </p:spTgt>
                                        </p:tgtEl>
                                        <p:attrNameLst>
                                          <p:attrName>style.visibility</p:attrName>
                                        </p:attrNameLst>
                                      </p:cBhvr>
                                      <p:to>
                                        <p:strVal val="visible"/>
                                      </p:to>
                                    </p:set>
                                    <p:animEffect transition="in" filter="fade">
                                      <p:cBhvr>
                                        <p:cTn id="68" dur="1000"/>
                                        <p:tgtEl>
                                          <p:spTgt spid="12">
                                            <p:txEl>
                                              <p:pRg st="8" end="8"/>
                                            </p:txEl>
                                          </p:spTgt>
                                        </p:tgtEl>
                                      </p:cBhvr>
                                    </p:animEffect>
                                    <p:anim calcmode="lin" valueType="num">
                                      <p:cBhvr>
                                        <p:cTn id="69"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2">
                                            <p:txEl>
                                              <p:pRg st="9" end="9"/>
                                            </p:txEl>
                                          </p:spTgt>
                                        </p:tgtEl>
                                        <p:attrNameLst>
                                          <p:attrName>style.visibility</p:attrName>
                                        </p:attrNameLst>
                                      </p:cBhvr>
                                      <p:to>
                                        <p:strVal val="visible"/>
                                      </p:to>
                                    </p:set>
                                    <p:animEffect transition="in" filter="fade">
                                      <p:cBhvr>
                                        <p:cTn id="75" dur="1000"/>
                                        <p:tgtEl>
                                          <p:spTgt spid="12">
                                            <p:txEl>
                                              <p:pRg st="9" end="9"/>
                                            </p:txEl>
                                          </p:spTgt>
                                        </p:tgtEl>
                                      </p:cBhvr>
                                    </p:animEffect>
                                    <p:anim calcmode="lin" valueType="num">
                                      <p:cBhvr>
                                        <p:cTn id="76"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F333-FFA2-1773-055F-5E543047864E}"/>
              </a:ext>
            </a:extLst>
          </p:cNvPr>
          <p:cNvSpPr>
            <a:spLocks noGrp="1"/>
          </p:cNvSpPr>
          <p:nvPr>
            <p:ph type="title"/>
          </p:nvPr>
        </p:nvSpPr>
        <p:spPr>
          <a:xfrm>
            <a:off x="718867" y="571500"/>
            <a:ext cx="15494120" cy="83099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Facebook Safety &amp; Privacy Options</a:t>
            </a:r>
            <a:endParaRPr lang="en-GB" sz="5400" dirty="0"/>
          </a:p>
        </p:txBody>
      </p:sp>
      <p:sp>
        <p:nvSpPr>
          <p:cNvPr id="3" name="Text Placeholder 2">
            <a:extLst>
              <a:ext uri="{FF2B5EF4-FFF2-40B4-BE49-F238E27FC236}">
                <a16:creationId xmlns:a16="http://schemas.microsoft.com/office/drawing/2014/main" id="{47C57A48-39BB-F83C-9F82-073775D266AD}"/>
              </a:ext>
            </a:extLst>
          </p:cNvPr>
          <p:cNvSpPr>
            <a:spLocks noGrp="1"/>
          </p:cNvSpPr>
          <p:nvPr>
            <p:ph type="body" idx="1"/>
          </p:nvPr>
        </p:nvSpPr>
        <p:spPr>
          <a:xfrm>
            <a:off x="687491" y="1866900"/>
            <a:ext cx="16850265" cy="8833187"/>
          </a:xfrm>
        </p:spPr>
        <p:txBody>
          <a:bodyPr/>
          <a:lstStyle/>
          <a:p>
            <a:pPr>
              <a:lnSpc>
                <a:spcPct val="150000"/>
              </a:lnSpc>
            </a:pPr>
            <a:r>
              <a:rPr lang="en-GB" sz="2800" dirty="0">
                <a:solidFill>
                  <a:schemeClr val="bg1"/>
                </a:solidFill>
                <a:latin typeface="DM Sans" pitchFamily="2" charset="0"/>
              </a:rPr>
              <a:t>‘Privacy Checkup’ tool </a:t>
            </a:r>
          </a:p>
          <a:p>
            <a:pPr>
              <a:lnSpc>
                <a:spcPct val="150000"/>
              </a:lnSpc>
            </a:pPr>
            <a:r>
              <a:rPr lang="en-GB" dirty="0">
                <a:solidFill>
                  <a:schemeClr val="bg1"/>
                </a:solidFill>
                <a:latin typeface="DM Sans" pitchFamily="2" charset="0"/>
              </a:rPr>
              <a:t>Select your ‘default audience’ for who see’s your posts </a:t>
            </a:r>
            <a:endParaRPr lang="en-GB" sz="2800" dirty="0">
              <a:solidFill>
                <a:schemeClr val="bg1"/>
              </a:solidFill>
              <a:latin typeface="DM Sans" pitchFamily="2" charset="0"/>
            </a:endParaRPr>
          </a:p>
          <a:p>
            <a:pPr>
              <a:lnSpc>
                <a:spcPct val="150000"/>
              </a:lnSpc>
            </a:pPr>
            <a:r>
              <a:rPr lang="en-GB" dirty="0">
                <a:solidFill>
                  <a:schemeClr val="bg1"/>
                </a:solidFill>
                <a:latin typeface="DM Sans" pitchFamily="2" charset="0"/>
              </a:rPr>
              <a:t>Limit past posts </a:t>
            </a:r>
          </a:p>
          <a:p>
            <a:pPr>
              <a:lnSpc>
                <a:spcPct val="150000"/>
              </a:lnSpc>
            </a:pPr>
            <a:r>
              <a:rPr lang="en-GB" dirty="0">
                <a:solidFill>
                  <a:schemeClr val="bg1"/>
                </a:solidFill>
                <a:latin typeface="DM Sans" pitchFamily="2" charset="0"/>
              </a:rPr>
              <a:t>View  and review ‘blocked’ list</a:t>
            </a:r>
          </a:p>
          <a:p>
            <a:pPr>
              <a:lnSpc>
                <a:spcPct val="150000"/>
              </a:lnSpc>
            </a:pPr>
            <a:r>
              <a:rPr lang="en-GB" dirty="0">
                <a:solidFill>
                  <a:schemeClr val="bg1"/>
                </a:solidFill>
                <a:latin typeface="DM Sans" pitchFamily="2" charset="0"/>
              </a:rPr>
              <a:t>Friend request: limit this to just ‘friends of friends’</a:t>
            </a:r>
          </a:p>
          <a:p>
            <a:pPr>
              <a:lnSpc>
                <a:spcPct val="150000"/>
              </a:lnSpc>
            </a:pPr>
            <a:r>
              <a:rPr lang="en-GB" dirty="0">
                <a:solidFill>
                  <a:schemeClr val="bg1"/>
                </a:solidFill>
                <a:latin typeface="DM Sans" pitchFamily="2" charset="0"/>
              </a:rPr>
              <a:t>Turn off search engines linking to your profile </a:t>
            </a:r>
          </a:p>
          <a:p>
            <a:pPr>
              <a:lnSpc>
                <a:spcPct val="150000"/>
              </a:lnSpc>
            </a:pPr>
            <a:r>
              <a:rPr lang="en-GB" dirty="0">
                <a:solidFill>
                  <a:schemeClr val="bg1"/>
                </a:solidFill>
                <a:latin typeface="DM Sans" pitchFamily="2" charset="0"/>
              </a:rPr>
              <a:t>Select who can post on your profile and who can view posts</a:t>
            </a:r>
          </a:p>
          <a:p>
            <a:pPr>
              <a:lnSpc>
                <a:spcPct val="150000"/>
              </a:lnSpc>
            </a:pPr>
            <a:r>
              <a:rPr lang="en-GB" dirty="0">
                <a:solidFill>
                  <a:schemeClr val="bg1"/>
                </a:solidFill>
                <a:latin typeface="DM Sans" pitchFamily="2" charset="0"/>
              </a:rPr>
              <a:t>Can use ‘close friends’ lists to make sure they only see content</a:t>
            </a:r>
          </a:p>
          <a:p>
            <a:pPr>
              <a:lnSpc>
                <a:spcPct val="150000"/>
              </a:lnSpc>
            </a:pPr>
            <a:r>
              <a:rPr lang="en-GB" dirty="0">
                <a:solidFill>
                  <a:schemeClr val="bg1"/>
                </a:solidFill>
                <a:latin typeface="DM Sans" pitchFamily="2" charset="0"/>
              </a:rPr>
              <a:t>Option to review posts you’ve been tagged in before they appear on your profile</a:t>
            </a:r>
          </a:p>
          <a:p>
            <a:pPr>
              <a:lnSpc>
                <a:spcPct val="150000"/>
              </a:lnSpc>
            </a:pPr>
            <a:r>
              <a:rPr lang="en-GB" dirty="0">
                <a:solidFill>
                  <a:schemeClr val="bg1"/>
                </a:solidFill>
                <a:latin typeface="DM Sans" pitchFamily="2" charset="0"/>
              </a:rPr>
              <a:t>Blocklist filter: choose words, phrases or emoji’s you want to hide from your profile</a:t>
            </a:r>
          </a:p>
          <a:p>
            <a:pPr>
              <a:lnSpc>
                <a:spcPct val="150000"/>
              </a:lnSpc>
            </a:pPr>
            <a:r>
              <a:rPr lang="en-GB" dirty="0">
                <a:solidFill>
                  <a:schemeClr val="bg1"/>
                </a:solidFill>
                <a:latin typeface="DM Sans" pitchFamily="2" charset="0"/>
              </a:rPr>
              <a:t>If you receiving spam messages, consider changing your password and reporting account</a:t>
            </a:r>
          </a:p>
          <a:p>
            <a:pPr marL="457200" indent="-457200">
              <a:lnSpc>
                <a:spcPct val="150000"/>
              </a:lnSpc>
              <a:buFont typeface="Arial" panose="020B0604020202020204" pitchFamily="34" charset="0"/>
              <a:buChar char="•"/>
            </a:pPr>
            <a:endParaRPr lang="en-GB" dirty="0">
              <a:solidFill>
                <a:schemeClr val="bg1"/>
              </a:solidFill>
              <a:latin typeface="DM Sans" pitchFamily="2" charset="0"/>
            </a:endParaRPr>
          </a:p>
          <a:p>
            <a:pPr marL="457200" indent="-457200">
              <a:lnSpc>
                <a:spcPct val="150000"/>
              </a:lnSpc>
              <a:buFont typeface="Arial" panose="020B0604020202020204" pitchFamily="34" charset="0"/>
              <a:buChar char="•"/>
            </a:pPr>
            <a:endParaRPr lang="en-GB" dirty="0">
              <a:solidFill>
                <a:schemeClr val="bg1"/>
              </a:solidFill>
              <a:latin typeface="DM Sans" pitchFamily="2" charset="0"/>
            </a:endParaRPr>
          </a:p>
          <a:p>
            <a:pPr marL="457200" indent="-45720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E5CF4F73-05BE-283F-7490-18668F963B0E}"/>
              </a:ext>
            </a:extLst>
          </p:cNvPr>
          <p:cNvPicPr>
            <a:picLocks noChangeAspect="1"/>
          </p:cNvPicPr>
          <p:nvPr/>
        </p:nvPicPr>
        <p:blipFill>
          <a:blip r:embed="rId3"/>
          <a:stretch>
            <a:fillRect/>
          </a:stretch>
        </p:blipFill>
        <p:spPr>
          <a:xfrm>
            <a:off x="15011400" y="509069"/>
            <a:ext cx="2715662" cy="2715662"/>
          </a:xfrm>
          <a:prstGeom prst="rect">
            <a:avLst/>
          </a:prstGeom>
        </p:spPr>
      </p:pic>
    </p:spTree>
    <p:extLst>
      <p:ext uri="{BB962C8B-B14F-4D97-AF65-F5344CB8AC3E}">
        <p14:creationId xmlns:p14="http://schemas.microsoft.com/office/powerpoint/2010/main" val="2422367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additive="base">
                                        <p:cTn id="68"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 calcmode="lin" valueType="num">
                                      <p:cBhvr additive="base">
                                        <p:cTn id="74"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B749-5AC3-E642-6FDD-C0D84FD2EF8A}"/>
              </a:ext>
            </a:extLst>
          </p:cNvPr>
          <p:cNvSpPr>
            <a:spLocks noGrp="1"/>
          </p:cNvSpPr>
          <p:nvPr>
            <p:ph type="title"/>
          </p:nvPr>
        </p:nvSpPr>
        <p:spPr>
          <a:xfrm>
            <a:off x="838200" y="495300"/>
            <a:ext cx="15494120" cy="83099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Snapchat Safety &amp; Privacy Options</a:t>
            </a:r>
            <a:endParaRPr lang="en-GB" sz="5400" dirty="0"/>
          </a:p>
        </p:txBody>
      </p:sp>
      <p:sp>
        <p:nvSpPr>
          <p:cNvPr id="3" name="Text Placeholder 2">
            <a:extLst>
              <a:ext uri="{FF2B5EF4-FFF2-40B4-BE49-F238E27FC236}">
                <a16:creationId xmlns:a16="http://schemas.microsoft.com/office/drawing/2014/main" id="{F4F64E82-13FC-03CD-BF0C-3C4E43A31AC0}"/>
              </a:ext>
            </a:extLst>
          </p:cNvPr>
          <p:cNvSpPr>
            <a:spLocks noGrp="1"/>
          </p:cNvSpPr>
          <p:nvPr>
            <p:ph type="body" idx="1"/>
          </p:nvPr>
        </p:nvSpPr>
        <p:spPr>
          <a:xfrm>
            <a:off x="718867" y="1562100"/>
            <a:ext cx="16850265" cy="12495728"/>
          </a:xfrm>
        </p:spPr>
        <p:txBody>
          <a:bodyPr/>
          <a:lstStyle/>
          <a:p>
            <a:pPr>
              <a:lnSpc>
                <a:spcPct val="150000"/>
              </a:lnSpc>
            </a:pPr>
            <a:r>
              <a:rPr lang="en-GB" sz="2800" dirty="0">
                <a:solidFill>
                  <a:schemeClr val="bg1"/>
                </a:solidFill>
                <a:latin typeface="DM Sans" pitchFamily="2" charset="0"/>
              </a:rPr>
              <a:t>Report snaps, stories or account</a:t>
            </a:r>
          </a:p>
          <a:p>
            <a:pPr>
              <a:lnSpc>
                <a:spcPct val="150000"/>
              </a:lnSpc>
            </a:pPr>
            <a:r>
              <a:rPr lang="en-GB" dirty="0">
                <a:solidFill>
                  <a:schemeClr val="bg1"/>
                </a:solidFill>
                <a:latin typeface="DM Sans" pitchFamily="2" charset="0"/>
              </a:rPr>
              <a:t>Option to hide something on ‘Discover’ page</a:t>
            </a:r>
          </a:p>
          <a:p>
            <a:pPr>
              <a:lnSpc>
                <a:spcPct val="150000"/>
              </a:lnSpc>
            </a:pPr>
            <a:r>
              <a:rPr lang="en-GB" dirty="0">
                <a:solidFill>
                  <a:schemeClr val="bg1"/>
                </a:solidFill>
                <a:latin typeface="DM Sans" pitchFamily="2" charset="0"/>
              </a:rPr>
              <a:t>Choice between My Story: Public or My Story: Friends </a:t>
            </a:r>
          </a:p>
          <a:p>
            <a:pPr>
              <a:lnSpc>
                <a:spcPct val="150000"/>
              </a:lnSpc>
            </a:pPr>
            <a:r>
              <a:rPr lang="en-GB" dirty="0">
                <a:solidFill>
                  <a:schemeClr val="bg1"/>
                </a:solidFill>
                <a:latin typeface="DM Sans" pitchFamily="2" charset="0"/>
              </a:rPr>
              <a:t>Screenshot feature: If you take a screenshot of someone’s snap they will get a notification</a:t>
            </a:r>
          </a:p>
          <a:p>
            <a:pPr>
              <a:lnSpc>
                <a:spcPct val="150000"/>
              </a:lnSpc>
            </a:pPr>
            <a:r>
              <a:rPr lang="en-GB" dirty="0">
                <a:solidFill>
                  <a:schemeClr val="bg1"/>
                </a:solidFill>
                <a:latin typeface="DM Sans" pitchFamily="2" charset="0"/>
              </a:rPr>
              <a:t>‘My Eyes Only’ feature allows you to move snaps and stories into ‘Memories’ where only you can view them by entering your passcode</a:t>
            </a:r>
          </a:p>
          <a:p>
            <a:pPr>
              <a:lnSpc>
                <a:spcPct val="150000"/>
              </a:lnSpc>
            </a:pPr>
            <a:r>
              <a:rPr lang="en-GB" dirty="0">
                <a:solidFill>
                  <a:schemeClr val="bg1"/>
                </a:solidFill>
                <a:latin typeface="DM Sans" pitchFamily="2" charset="0"/>
              </a:rPr>
              <a:t>Option to hide or block message from non-friend snapchatting you for the first time after you have viewed it</a:t>
            </a:r>
          </a:p>
          <a:p>
            <a:pPr>
              <a:lnSpc>
                <a:spcPct val="150000"/>
              </a:lnSpc>
            </a:pPr>
            <a:r>
              <a:rPr lang="en-GB" dirty="0">
                <a:solidFill>
                  <a:schemeClr val="bg1"/>
                </a:solidFill>
                <a:latin typeface="DM Sans" pitchFamily="2" charset="0"/>
              </a:rPr>
              <a:t>Choose who can contact you between ‘friends’ and ‘contacts’</a:t>
            </a:r>
          </a:p>
          <a:p>
            <a:pPr>
              <a:lnSpc>
                <a:spcPct val="150000"/>
              </a:lnSpc>
            </a:pPr>
            <a:r>
              <a:rPr lang="en-GB" dirty="0">
                <a:solidFill>
                  <a:schemeClr val="bg1"/>
                </a:solidFill>
                <a:latin typeface="DM Sans" pitchFamily="2" charset="0"/>
              </a:rPr>
              <a:t>Option in chats with friends to select ‘never delete’ so snaps stay there</a:t>
            </a:r>
          </a:p>
          <a:p>
            <a:pPr>
              <a:lnSpc>
                <a:spcPct val="150000"/>
              </a:lnSpc>
            </a:pPr>
            <a:r>
              <a:rPr lang="en-GB" dirty="0">
                <a:solidFill>
                  <a:schemeClr val="bg1"/>
                </a:solidFill>
                <a:latin typeface="DM Sans" pitchFamily="2" charset="0"/>
              </a:rPr>
              <a:t>You can keep messages longer if someone saves, replies or reacts to a message</a:t>
            </a:r>
          </a:p>
          <a:p>
            <a:pPr>
              <a:lnSpc>
                <a:spcPct val="150000"/>
              </a:lnSpc>
            </a:pPr>
            <a:r>
              <a:rPr lang="en-GB" dirty="0">
                <a:solidFill>
                  <a:schemeClr val="bg1"/>
                </a:solidFill>
                <a:latin typeface="DM Sans" pitchFamily="2" charset="0"/>
              </a:rPr>
              <a:t>Activate ‘Ghost mode’ so your location won’t be visible to anyone on the Snap Map or turn off location sharing in your phone and this will have the same effect</a:t>
            </a:r>
          </a:p>
          <a:p>
            <a:pPr>
              <a:lnSpc>
                <a:spcPct val="150000"/>
              </a:lnSpc>
            </a:pPr>
            <a:endParaRPr lang="en-GB" dirty="0">
              <a:solidFill>
                <a:schemeClr val="bg1"/>
              </a:solidFill>
              <a:latin typeface="DM Sans" pitchFamily="2" charset="0"/>
            </a:endParaRPr>
          </a:p>
          <a:p>
            <a:pPr marL="457200" indent="-457200">
              <a:buFont typeface="Arial" panose="020B0604020202020204" pitchFamily="34" charset="0"/>
              <a:buChar char="•"/>
            </a:pPr>
            <a:endParaRPr lang="en-GB" dirty="0">
              <a:solidFill>
                <a:schemeClr val="bg1"/>
              </a:solidFill>
              <a:latin typeface="DM Sans" pitchFamily="2" charset="0"/>
            </a:endParaRPr>
          </a:p>
          <a:p>
            <a:pPr marL="457200" indent="-457200">
              <a:buFont typeface="Arial" panose="020B0604020202020204" pitchFamily="34" charset="0"/>
              <a:buChar char="•"/>
            </a:pPr>
            <a:endParaRPr lang="en-GB" dirty="0">
              <a:solidFill>
                <a:schemeClr val="bg1"/>
              </a:solidFill>
              <a:latin typeface="DM Sans" pitchFamily="2" charset="0"/>
            </a:endParaRPr>
          </a:p>
          <a:p>
            <a:pPr marL="457200" indent="-457200">
              <a:buFont typeface="Arial" panose="020B0604020202020204" pitchFamily="34" charset="0"/>
              <a:buChar char="•"/>
            </a:pPr>
            <a:endParaRPr lang="en-GB" dirty="0">
              <a:solidFill>
                <a:schemeClr val="bg1"/>
              </a:solidFill>
              <a:latin typeface="DM Sans" pitchFamily="2" charset="0"/>
            </a:endParaRPr>
          </a:p>
          <a:p>
            <a:pPr marL="457200" indent="-457200">
              <a:buFont typeface="Arial" panose="020B0604020202020204" pitchFamily="34" charset="0"/>
              <a:buChar char="•"/>
            </a:pPr>
            <a:endParaRPr lang="en-GB" sz="2800" dirty="0">
              <a:solidFill>
                <a:schemeClr val="bg1"/>
              </a:solidFill>
              <a:latin typeface="DM Sans" pitchFamily="2" charset="0"/>
            </a:endParaRPr>
          </a:p>
          <a:p>
            <a:pPr marL="457200" indent="-457200">
              <a:buFont typeface="Arial" panose="020B0604020202020204" pitchFamily="34" charset="0"/>
              <a:buChar char="•"/>
            </a:pPr>
            <a:endParaRPr lang="en-GB" sz="2800" dirty="0">
              <a:solidFill>
                <a:schemeClr val="bg1"/>
              </a:solidFill>
              <a:latin typeface="DM Sans" pitchFamily="2" charset="0"/>
            </a:endParaRP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a:p>
            <a:endParaRPr lang="en-GB" dirty="0"/>
          </a:p>
        </p:txBody>
      </p:sp>
      <p:pic>
        <p:nvPicPr>
          <p:cNvPr id="4" name="Picture 2" descr="Snapchat logo histoire et signification, evolution, symbole Snapchat">
            <a:extLst>
              <a:ext uri="{FF2B5EF4-FFF2-40B4-BE49-F238E27FC236}">
                <a16:creationId xmlns:a16="http://schemas.microsoft.com/office/drawing/2014/main" id="{C9818F5C-10F7-13E0-687A-626ADF5036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7600" y="495300"/>
            <a:ext cx="2819400" cy="249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3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additive="base">
                                        <p:cTn id="68"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77D1-BCE0-1271-80D3-246A5F75AAA8}"/>
              </a:ext>
            </a:extLst>
          </p:cNvPr>
          <p:cNvSpPr>
            <a:spLocks noGrp="1"/>
          </p:cNvSpPr>
          <p:nvPr>
            <p:ph type="title"/>
          </p:nvPr>
        </p:nvSpPr>
        <p:spPr>
          <a:xfrm>
            <a:off x="1396939" y="261943"/>
            <a:ext cx="15494120" cy="646331"/>
          </a:xfrm>
        </p:spPr>
        <p:txBody>
          <a:bodyPr/>
          <a:lstStyle/>
          <a:p>
            <a:r>
              <a:rPr lang="en-GB" sz="4200" kern="100" dirty="0" err="1">
                <a:latin typeface="Barlow Condensed SemiBold" panose="00000706000000000000" pitchFamily="2" charset="0"/>
                <a:ea typeface="Calibri" panose="020F0502020204030204" pitchFamily="34" charset="0"/>
                <a:cs typeface="Times New Roman" panose="02020603050405020304" pitchFamily="18" charset="0"/>
              </a:rPr>
              <a:t>SnapMap</a:t>
            </a:r>
            <a:endParaRPr lang="en-GB" sz="4200" dirty="0"/>
          </a:p>
        </p:txBody>
      </p:sp>
      <p:pic>
        <p:nvPicPr>
          <p:cNvPr id="5" name="Picture 4" descr="A screenshot of a cartoon&#10;&#10;Description automatically generated">
            <a:extLst>
              <a:ext uri="{FF2B5EF4-FFF2-40B4-BE49-F238E27FC236}">
                <a16:creationId xmlns:a16="http://schemas.microsoft.com/office/drawing/2014/main" id="{B29457FC-F4E0-598A-04A9-98CE6FA93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09776"/>
            <a:ext cx="8839200" cy="7466648"/>
          </a:xfrm>
          <a:prstGeom prst="rect">
            <a:avLst/>
          </a:prstGeom>
        </p:spPr>
      </p:pic>
      <p:sp>
        <p:nvSpPr>
          <p:cNvPr id="9" name="TextBox 8">
            <a:extLst>
              <a:ext uri="{FF2B5EF4-FFF2-40B4-BE49-F238E27FC236}">
                <a16:creationId xmlns:a16="http://schemas.microsoft.com/office/drawing/2014/main" id="{D6AAC7C0-3E9E-92D7-1031-742CCC10D649}"/>
              </a:ext>
            </a:extLst>
          </p:cNvPr>
          <p:cNvSpPr txBox="1"/>
          <p:nvPr/>
        </p:nvSpPr>
        <p:spPr>
          <a:xfrm>
            <a:off x="1219200" y="9101727"/>
            <a:ext cx="9144000" cy="338554"/>
          </a:xfrm>
          <a:prstGeom prst="rect">
            <a:avLst/>
          </a:prstGeom>
          <a:noFill/>
        </p:spPr>
        <p:txBody>
          <a:bodyPr wrap="square">
            <a:spAutoFit/>
          </a:bodyPr>
          <a:lstStyle/>
          <a:p>
            <a:r>
              <a:rPr lang="en-GB" sz="1600" dirty="0">
                <a:solidFill>
                  <a:schemeClr val="bg1"/>
                </a:solidFill>
                <a:latin typeface="DM Sans" pitchFamily="2" charset="0"/>
              </a:rPr>
              <a:t>https://learnsafe.com/the-dangers-of-snap-map-on-snapchat/</a:t>
            </a:r>
          </a:p>
        </p:txBody>
      </p:sp>
      <p:sp>
        <p:nvSpPr>
          <p:cNvPr id="3" name="TextBox 2">
            <a:extLst>
              <a:ext uri="{FF2B5EF4-FFF2-40B4-BE49-F238E27FC236}">
                <a16:creationId xmlns:a16="http://schemas.microsoft.com/office/drawing/2014/main" id="{3FF7D275-AA6A-9867-77E8-6AD7F095E76A}"/>
              </a:ext>
            </a:extLst>
          </p:cNvPr>
          <p:cNvSpPr txBox="1"/>
          <p:nvPr/>
        </p:nvSpPr>
        <p:spPr>
          <a:xfrm>
            <a:off x="11430000" y="1271676"/>
            <a:ext cx="5181600" cy="6986528"/>
          </a:xfrm>
          <a:prstGeom prst="rect">
            <a:avLst/>
          </a:prstGeom>
          <a:noFill/>
        </p:spPr>
        <p:txBody>
          <a:bodyPr wrap="square" rtlCol="0">
            <a:spAutoFit/>
          </a:bodyPr>
          <a:lstStyle/>
          <a:p>
            <a:r>
              <a:rPr lang="en-GB" sz="2800" dirty="0">
                <a:solidFill>
                  <a:schemeClr val="bg1"/>
                </a:solidFill>
              </a:rPr>
              <a:t>The </a:t>
            </a:r>
            <a:r>
              <a:rPr lang="en-GB" sz="2800" dirty="0" err="1">
                <a:solidFill>
                  <a:schemeClr val="bg1"/>
                </a:solidFill>
              </a:rPr>
              <a:t>SnapMap</a:t>
            </a:r>
            <a:r>
              <a:rPr lang="en-GB" sz="2800" dirty="0">
                <a:solidFill>
                  <a:schemeClr val="bg1"/>
                </a:solidFill>
              </a:rPr>
              <a:t> is a feature on Snapchat which allows users to see each other’s locations on a map. </a:t>
            </a:r>
          </a:p>
          <a:p>
            <a:endParaRPr lang="en-GB" sz="2800" dirty="0">
              <a:solidFill>
                <a:schemeClr val="bg1"/>
              </a:solidFill>
            </a:endParaRPr>
          </a:p>
          <a:p>
            <a:r>
              <a:rPr lang="en-GB" sz="2800" dirty="0">
                <a:solidFill>
                  <a:schemeClr val="bg1"/>
                </a:solidFill>
              </a:rPr>
              <a:t>It is important to be aware of this location sharing feature of the app, and how to turn it off, as it can share location information up to and including street names and building numbers. </a:t>
            </a:r>
          </a:p>
          <a:p>
            <a:endParaRPr lang="en-GB" sz="2800" dirty="0">
              <a:solidFill>
                <a:schemeClr val="bg1"/>
              </a:solidFill>
            </a:endParaRPr>
          </a:p>
          <a:p>
            <a:r>
              <a:rPr lang="en-GB" sz="2800" dirty="0">
                <a:solidFill>
                  <a:schemeClr val="bg1"/>
                </a:solidFill>
              </a:rPr>
              <a:t>Activate ‘Ghost Mode’ to remove your avatar from the map – or turn off location sharing in your phone settings. </a:t>
            </a:r>
          </a:p>
        </p:txBody>
      </p:sp>
    </p:spTree>
    <p:extLst>
      <p:ext uri="{BB962C8B-B14F-4D97-AF65-F5344CB8AC3E}">
        <p14:creationId xmlns:p14="http://schemas.microsoft.com/office/powerpoint/2010/main" val="315225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7C2CE-E53E-8CFD-0C92-9DC10A849095}"/>
              </a:ext>
            </a:extLst>
          </p:cNvPr>
          <p:cNvSpPr txBox="1"/>
          <p:nvPr/>
        </p:nvSpPr>
        <p:spPr>
          <a:xfrm>
            <a:off x="914400" y="495300"/>
            <a:ext cx="13030200" cy="830997"/>
          </a:xfrm>
          <a:prstGeom prst="rect">
            <a:avLst/>
          </a:prstGeom>
          <a:noFill/>
        </p:spPr>
        <p:txBody>
          <a:bodyPr wrap="square" rtlCol="0">
            <a:spAutoFit/>
          </a:bodyPr>
          <a:lstStyle/>
          <a:p>
            <a:r>
              <a:rPr lang="en-GB" sz="4800" dirty="0">
                <a:solidFill>
                  <a:schemeClr val="bg1"/>
                </a:solidFill>
                <a:latin typeface="Barlow Condensed SemiBold" panose="00000706000000000000" pitchFamily="2" charset="0"/>
              </a:rPr>
              <a:t>Location Sharing Settings</a:t>
            </a:r>
          </a:p>
        </p:txBody>
      </p:sp>
      <p:sp>
        <p:nvSpPr>
          <p:cNvPr id="7" name="TextBox 6">
            <a:extLst>
              <a:ext uri="{FF2B5EF4-FFF2-40B4-BE49-F238E27FC236}">
                <a16:creationId xmlns:a16="http://schemas.microsoft.com/office/drawing/2014/main" id="{FC4D7516-0CBC-CDF9-D109-D2DD637EBE41}"/>
              </a:ext>
            </a:extLst>
          </p:cNvPr>
          <p:cNvSpPr txBox="1"/>
          <p:nvPr/>
        </p:nvSpPr>
        <p:spPr>
          <a:xfrm>
            <a:off x="685800" y="9056717"/>
            <a:ext cx="12801600" cy="1200329"/>
          </a:xfrm>
          <a:prstGeom prst="rect">
            <a:avLst/>
          </a:prstGeom>
          <a:noFill/>
        </p:spPr>
        <p:txBody>
          <a:bodyPr wrap="square" rtlCol="0">
            <a:spAutoFit/>
          </a:bodyPr>
          <a:lstStyle/>
          <a:p>
            <a:r>
              <a:rPr lang="en-GB" dirty="0">
                <a:solidFill>
                  <a:schemeClr val="bg1"/>
                </a:solidFill>
                <a:latin typeface="DM Sans" pitchFamily="2" charset="0"/>
              </a:rPr>
              <a:t>Extra support: </a:t>
            </a:r>
          </a:p>
          <a:p>
            <a:r>
              <a:rPr lang="en-GB" dirty="0">
                <a:solidFill>
                  <a:schemeClr val="bg1"/>
                </a:solidFill>
                <a:latin typeface="DM Sans" pitchFamily="2" charset="0"/>
                <a:hlinkClick r:id="rId3">
                  <a:extLst>
                    <a:ext uri="{A12FA001-AC4F-418D-AE19-62706E023703}">
                      <ahyp:hlinkClr xmlns:ahyp="http://schemas.microsoft.com/office/drawing/2018/hyperlinkcolor" val="tx"/>
                    </a:ext>
                  </a:extLst>
                </a:hlinkClick>
              </a:rPr>
              <a:t>https://support.apple.com/en-gb/guide/personal-safety/ips3dbc70436/web</a:t>
            </a:r>
            <a:endParaRPr lang="en-GB" dirty="0">
              <a:solidFill>
                <a:schemeClr val="bg1"/>
              </a:solidFill>
              <a:latin typeface="DM Sans" pitchFamily="2" charset="0"/>
            </a:endParaRPr>
          </a:p>
          <a:p>
            <a:r>
              <a:rPr lang="en-GB" dirty="0">
                <a:solidFill>
                  <a:schemeClr val="bg1"/>
                </a:solidFill>
                <a:latin typeface="DM Sans" pitchFamily="2" charset="0"/>
                <a:hlinkClick r:id="rId4">
                  <a:extLst>
                    <a:ext uri="{A12FA001-AC4F-418D-AE19-62706E023703}">
                      <ahyp:hlinkClr xmlns:ahyp="http://schemas.microsoft.com/office/drawing/2018/hyperlinkcolor" val="tx"/>
                    </a:ext>
                  </a:extLst>
                </a:hlinkClick>
              </a:rPr>
              <a:t>https://support.google.com/android/answer/3467281?hl=en-GB</a:t>
            </a:r>
            <a:endParaRPr lang="en-GB" dirty="0">
              <a:solidFill>
                <a:schemeClr val="bg1"/>
              </a:solidFill>
              <a:latin typeface="DM Sans" pitchFamily="2" charset="0"/>
            </a:endParaRPr>
          </a:p>
          <a:p>
            <a:endParaRPr lang="en-GB" dirty="0"/>
          </a:p>
        </p:txBody>
      </p:sp>
      <p:sp>
        <p:nvSpPr>
          <p:cNvPr id="2" name="Rectangle: Rounded Corners 1">
            <a:extLst>
              <a:ext uri="{FF2B5EF4-FFF2-40B4-BE49-F238E27FC236}">
                <a16:creationId xmlns:a16="http://schemas.microsoft.com/office/drawing/2014/main" id="{71B1711A-C175-A36F-B5FA-66060D96BC77}"/>
              </a:ext>
            </a:extLst>
          </p:cNvPr>
          <p:cNvSpPr/>
          <p:nvPr/>
        </p:nvSpPr>
        <p:spPr>
          <a:xfrm>
            <a:off x="685800" y="1905223"/>
            <a:ext cx="10896600" cy="3505200"/>
          </a:xfrm>
          <a:prstGeom prst="round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42D2B46D-B61D-A991-6D9D-5C9AC5A00089}"/>
              </a:ext>
            </a:extLst>
          </p:cNvPr>
          <p:cNvSpPr txBox="1"/>
          <p:nvPr/>
        </p:nvSpPr>
        <p:spPr>
          <a:xfrm>
            <a:off x="7581900" y="6223960"/>
            <a:ext cx="10020300" cy="2400657"/>
          </a:xfrm>
          <a:prstGeom prst="rect">
            <a:avLst/>
          </a:prstGeom>
          <a:noFill/>
        </p:spPr>
        <p:txBody>
          <a:bodyPr wrap="square">
            <a:spAutoFit/>
          </a:bodyPr>
          <a:lstStyle/>
          <a:p>
            <a:r>
              <a:rPr lang="en-GB" sz="3000" dirty="0">
                <a:solidFill>
                  <a:schemeClr val="bg1"/>
                </a:solidFill>
                <a:latin typeface="DM Sans" pitchFamily="2" charset="0"/>
              </a:rPr>
              <a:t>How to only share location with certain apps:</a:t>
            </a:r>
          </a:p>
          <a:p>
            <a:endParaRPr lang="en-GB" sz="3000" dirty="0">
              <a:solidFill>
                <a:schemeClr val="bg1"/>
              </a:solidFill>
              <a:latin typeface="DM Sans" pitchFamily="2" charset="0"/>
            </a:endParaRPr>
          </a:p>
          <a:p>
            <a:r>
              <a:rPr lang="en-GB" sz="3000" dirty="0" err="1">
                <a:solidFill>
                  <a:schemeClr val="accent6"/>
                </a:solidFill>
                <a:latin typeface="DM Sans" pitchFamily="2" charset="0"/>
              </a:rPr>
              <a:t>Iphone</a:t>
            </a:r>
            <a:r>
              <a:rPr lang="en-GB" sz="3000" dirty="0">
                <a:solidFill>
                  <a:schemeClr val="bg1"/>
                </a:solidFill>
                <a:latin typeface="DM Sans" pitchFamily="2" charset="0"/>
              </a:rPr>
              <a:t>:  Settings – Privacy – Location Services – Apps</a:t>
            </a:r>
          </a:p>
          <a:p>
            <a:endParaRPr lang="en-GB" sz="3000" dirty="0">
              <a:solidFill>
                <a:srgbClr val="DACA32"/>
              </a:solidFill>
              <a:latin typeface="DM Sans" pitchFamily="2" charset="0"/>
            </a:endParaRPr>
          </a:p>
          <a:p>
            <a:r>
              <a:rPr lang="en-GB" sz="3000" dirty="0">
                <a:solidFill>
                  <a:srgbClr val="DACA32"/>
                </a:solidFill>
                <a:latin typeface="DM Sans" pitchFamily="2" charset="0"/>
              </a:rPr>
              <a:t>Android: </a:t>
            </a:r>
            <a:r>
              <a:rPr lang="en-GB" sz="3000" dirty="0">
                <a:solidFill>
                  <a:schemeClr val="bg1"/>
                </a:solidFill>
                <a:latin typeface="DM Sans" pitchFamily="2" charset="0"/>
              </a:rPr>
              <a:t>Location – App Location Permissions</a:t>
            </a:r>
          </a:p>
        </p:txBody>
      </p:sp>
      <p:sp>
        <p:nvSpPr>
          <p:cNvPr id="10" name="TextBox 9">
            <a:extLst>
              <a:ext uri="{FF2B5EF4-FFF2-40B4-BE49-F238E27FC236}">
                <a16:creationId xmlns:a16="http://schemas.microsoft.com/office/drawing/2014/main" id="{0BC6ADB9-4D5A-9DAC-BB2A-84255CCEFD8C}"/>
              </a:ext>
            </a:extLst>
          </p:cNvPr>
          <p:cNvSpPr txBox="1"/>
          <p:nvPr/>
        </p:nvSpPr>
        <p:spPr>
          <a:xfrm>
            <a:off x="914400" y="2281178"/>
            <a:ext cx="10643190" cy="2862322"/>
          </a:xfrm>
          <a:prstGeom prst="rect">
            <a:avLst/>
          </a:prstGeom>
          <a:noFill/>
        </p:spPr>
        <p:txBody>
          <a:bodyPr wrap="square">
            <a:spAutoFit/>
          </a:bodyPr>
          <a:lstStyle/>
          <a:p>
            <a:r>
              <a:rPr lang="en-GB" sz="3000" dirty="0">
                <a:solidFill>
                  <a:schemeClr val="bg1"/>
                </a:solidFill>
                <a:latin typeface="DM Sans" pitchFamily="2" charset="0"/>
              </a:rPr>
              <a:t>How to stop sharing your location with all apps &amp; services:</a:t>
            </a:r>
          </a:p>
          <a:p>
            <a:pPr marL="285750" indent="-285750">
              <a:buFont typeface="Arial" panose="020B0604020202020204" pitchFamily="34" charset="0"/>
              <a:buChar char="•"/>
            </a:pPr>
            <a:endParaRPr lang="en-GB" sz="3000" dirty="0">
              <a:solidFill>
                <a:schemeClr val="accent6"/>
              </a:solidFill>
              <a:latin typeface="DM Sans" pitchFamily="2" charset="0"/>
            </a:endParaRPr>
          </a:p>
          <a:p>
            <a:r>
              <a:rPr lang="en-GB" sz="3000" dirty="0" err="1">
                <a:solidFill>
                  <a:schemeClr val="accent6"/>
                </a:solidFill>
                <a:latin typeface="DM Sans" pitchFamily="2" charset="0"/>
              </a:rPr>
              <a:t>Iphone</a:t>
            </a:r>
            <a:r>
              <a:rPr lang="en-GB" sz="3000" dirty="0">
                <a:solidFill>
                  <a:schemeClr val="accent6"/>
                </a:solidFill>
                <a:latin typeface="DM Sans" pitchFamily="2" charset="0"/>
              </a:rPr>
              <a:t>: </a:t>
            </a:r>
            <a:r>
              <a:rPr lang="en-GB" sz="3000" dirty="0">
                <a:solidFill>
                  <a:schemeClr val="bg1"/>
                </a:solidFill>
                <a:latin typeface="DM Sans" pitchFamily="2" charset="0"/>
              </a:rPr>
              <a:t>Settings – Privacy – Location Services – Turn off location sharing</a:t>
            </a:r>
          </a:p>
          <a:p>
            <a:endParaRPr lang="en-GB" sz="3000" dirty="0">
              <a:solidFill>
                <a:schemeClr val="bg1"/>
              </a:solidFill>
              <a:latin typeface="DM Sans" pitchFamily="2" charset="0"/>
            </a:endParaRPr>
          </a:p>
          <a:p>
            <a:r>
              <a:rPr lang="en-GB" sz="3000" dirty="0">
                <a:solidFill>
                  <a:srgbClr val="DACA32"/>
                </a:solidFill>
                <a:latin typeface="DM Sans" pitchFamily="2" charset="0"/>
              </a:rPr>
              <a:t>Android</a:t>
            </a:r>
            <a:r>
              <a:rPr lang="en-GB" sz="3000" dirty="0">
                <a:solidFill>
                  <a:schemeClr val="accent6"/>
                </a:solidFill>
                <a:latin typeface="DM Sans" pitchFamily="2" charset="0"/>
              </a:rPr>
              <a:t>: </a:t>
            </a:r>
            <a:r>
              <a:rPr lang="en-GB" sz="3000" dirty="0">
                <a:solidFill>
                  <a:schemeClr val="bg1"/>
                </a:solidFill>
                <a:latin typeface="DM Sans" pitchFamily="2" charset="0"/>
              </a:rPr>
              <a:t>Location – Use Location – On/Off</a:t>
            </a:r>
          </a:p>
        </p:txBody>
      </p:sp>
      <p:sp>
        <p:nvSpPr>
          <p:cNvPr id="11" name="Rectangle: Rounded Corners 10">
            <a:extLst>
              <a:ext uri="{FF2B5EF4-FFF2-40B4-BE49-F238E27FC236}">
                <a16:creationId xmlns:a16="http://schemas.microsoft.com/office/drawing/2014/main" id="{39E64B77-5CC8-295E-B497-F09A0034DD1D}"/>
              </a:ext>
            </a:extLst>
          </p:cNvPr>
          <p:cNvSpPr/>
          <p:nvPr/>
        </p:nvSpPr>
        <p:spPr>
          <a:xfrm>
            <a:off x="7162800" y="5791859"/>
            <a:ext cx="10439400" cy="3505200"/>
          </a:xfrm>
          <a:prstGeom prst="round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026" name="Picture 2" descr="Settings - Free interface icons">
            <a:extLst>
              <a:ext uri="{FF2B5EF4-FFF2-40B4-BE49-F238E27FC236}">
                <a16:creationId xmlns:a16="http://schemas.microsoft.com/office/drawing/2014/main" id="{CAF6AC21-D162-A8A4-170B-E1D4DBDF8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6800" y="1331980"/>
            <a:ext cx="3592032" cy="359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24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81AF-24B6-BFBE-FB81-1DBBC8B78246}"/>
              </a:ext>
            </a:extLst>
          </p:cNvPr>
          <p:cNvSpPr>
            <a:spLocks noGrp="1"/>
          </p:cNvSpPr>
          <p:nvPr>
            <p:ph type="title"/>
          </p:nvPr>
        </p:nvSpPr>
        <p:spPr>
          <a:xfrm>
            <a:off x="533400" y="495300"/>
            <a:ext cx="15900459" cy="83099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Helpful Online Tools</a:t>
            </a:r>
            <a:endParaRPr lang="en-GB" sz="5400" dirty="0"/>
          </a:p>
        </p:txBody>
      </p:sp>
      <p:sp>
        <p:nvSpPr>
          <p:cNvPr id="3" name="Text Placeholder 2">
            <a:extLst>
              <a:ext uri="{FF2B5EF4-FFF2-40B4-BE49-F238E27FC236}">
                <a16:creationId xmlns:a16="http://schemas.microsoft.com/office/drawing/2014/main" id="{E4DE4491-82CD-232F-BDCF-1C0B8A874003}"/>
              </a:ext>
            </a:extLst>
          </p:cNvPr>
          <p:cNvSpPr>
            <a:spLocks noGrp="1"/>
          </p:cNvSpPr>
          <p:nvPr>
            <p:ph type="body" idx="1"/>
          </p:nvPr>
        </p:nvSpPr>
        <p:spPr>
          <a:xfrm>
            <a:off x="533400" y="6408741"/>
            <a:ext cx="16850265" cy="1231106"/>
          </a:xfrm>
        </p:spPr>
        <p:txBody>
          <a:bodyPr/>
          <a:lstStyle/>
          <a:p>
            <a:r>
              <a:rPr lang="en-GB" sz="4500" kern="100" dirty="0">
                <a:effectLst/>
                <a:latin typeface="DM Sans"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https://reportharmfulcontent.com/?lang=en</a:t>
            </a:r>
            <a:endParaRPr lang="en-GB" sz="4500" kern="100" dirty="0">
              <a:effectLst/>
              <a:latin typeface="DM Sans" pitchFamily="2" charset="0"/>
              <a:ea typeface="Calibri" panose="020F0502020204030204" pitchFamily="34" charset="0"/>
              <a:cs typeface="Times New Roman" panose="02020603050405020304" pitchFamily="18" charset="0"/>
            </a:endParaRPr>
          </a:p>
          <a:p>
            <a:endParaRPr lang="en-GB" sz="3500" b="1" kern="100" dirty="0">
              <a:effectLst/>
              <a:latin typeface="DM Sans"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59DB8DE-8DA0-C595-96C9-F989513BB4F5}"/>
              </a:ext>
            </a:extLst>
          </p:cNvPr>
          <p:cNvSpPr txBox="1"/>
          <p:nvPr/>
        </p:nvSpPr>
        <p:spPr>
          <a:xfrm>
            <a:off x="558114" y="2400932"/>
            <a:ext cx="16426134" cy="1477328"/>
          </a:xfrm>
          <a:prstGeom prst="rect">
            <a:avLst/>
          </a:prstGeom>
          <a:noFill/>
        </p:spPr>
        <p:txBody>
          <a:bodyPr wrap="square">
            <a:spAutoFit/>
          </a:bodyPr>
          <a:lstStyle/>
          <a:p>
            <a:r>
              <a:rPr lang="en-GB" sz="4500" dirty="0">
                <a:solidFill>
                  <a:schemeClr val="bg1"/>
                </a:solidFill>
                <a:latin typeface="DM Sans" pitchFamily="2" charset="0"/>
                <a:hlinkClick r:id="rId4">
                  <a:extLst>
                    <a:ext uri="{A12FA001-AC4F-418D-AE19-62706E023703}">
                      <ahyp:hlinkClr xmlns:ahyp="http://schemas.microsoft.com/office/drawing/2018/hyperlinkcolor" val="tx"/>
                    </a:ext>
                  </a:extLst>
                </a:hlinkClick>
              </a:rPr>
              <a:t>https://refugetechsafety.org/tech-safety-tool/</a:t>
            </a:r>
            <a:endParaRPr lang="en-GB" sz="4500" dirty="0">
              <a:solidFill>
                <a:schemeClr val="bg1"/>
              </a:solidFill>
              <a:latin typeface="DM Sans" pitchFamily="2" charset="0"/>
            </a:endParaRPr>
          </a:p>
          <a:p>
            <a:endParaRPr lang="en-GB" sz="4500" dirty="0">
              <a:solidFill>
                <a:schemeClr val="bg1"/>
              </a:solidFill>
              <a:latin typeface="DM Sans" pitchFamily="2" charset="0"/>
            </a:endParaRPr>
          </a:p>
        </p:txBody>
      </p:sp>
      <p:sp>
        <p:nvSpPr>
          <p:cNvPr id="6" name="TextBox 5">
            <a:extLst>
              <a:ext uri="{FF2B5EF4-FFF2-40B4-BE49-F238E27FC236}">
                <a16:creationId xmlns:a16="http://schemas.microsoft.com/office/drawing/2014/main" id="{57D330E5-56BD-CBCB-D52C-B5593777AC94}"/>
              </a:ext>
            </a:extLst>
          </p:cNvPr>
          <p:cNvSpPr txBox="1"/>
          <p:nvPr/>
        </p:nvSpPr>
        <p:spPr>
          <a:xfrm>
            <a:off x="533400" y="4408780"/>
            <a:ext cx="10025333" cy="830997"/>
          </a:xfrm>
          <a:prstGeom prst="rect">
            <a:avLst/>
          </a:prstGeom>
          <a:noFill/>
        </p:spPr>
        <p:txBody>
          <a:bodyPr wrap="square">
            <a:spAutoFit/>
          </a:bodyPr>
          <a:lstStyle/>
          <a:p>
            <a:r>
              <a:rPr lang="en-GB" sz="4800" dirty="0">
                <a:solidFill>
                  <a:schemeClr val="bg1"/>
                </a:solidFill>
                <a:hlinkClick r:id="rId5">
                  <a:extLst>
                    <a:ext uri="{A12FA001-AC4F-418D-AE19-62706E023703}">
                      <ahyp:hlinkClr xmlns:ahyp="http://schemas.microsoft.com/office/drawing/2018/hyperlinkcolor" val="tx"/>
                    </a:ext>
                  </a:extLst>
                </a:hlinkClick>
              </a:rPr>
              <a:t>https://oursafetycentre.co.uk</a:t>
            </a:r>
            <a:r>
              <a:rPr lang="en-GB" sz="4800" dirty="0">
                <a:solidFill>
                  <a:schemeClr val="bg1"/>
                </a:solidFill>
              </a:rPr>
              <a:t>  </a:t>
            </a:r>
          </a:p>
        </p:txBody>
      </p:sp>
      <p:pic>
        <p:nvPicPr>
          <p:cNvPr id="9" name="Picture 8">
            <a:extLst>
              <a:ext uri="{FF2B5EF4-FFF2-40B4-BE49-F238E27FC236}">
                <a16:creationId xmlns:a16="http://schemas.microsoft.com/office/drawing/2014/main" id="{C7D9774B-76CC-0A57-FDD1-D9738E88B000}"/>
              </a:ext>
            </a:extLst>
          </p:cNvPr>
          <p:cNvPicPr>
            <a:picLocks noChangeAspect="1"/>
          </p:cNvPicPr>
          <p:nvPr/>
        </p:nvPicPr>
        <p:blipFill>
          <a:blip r:embed="rId6"/>
          <a:stretch>
            <a:fillRect/>
          </a:stretch>
        </p:blipFill>
        <p:spPr>
          <a:xfrm>
            <a:off x="12496800" y="3430225"/>
            <a:ext cx="5233086" cy="6364564"/>
          </a:xfrm>
          <a:prstGeom prst="rect">
            <a:avLst/>
          </a:prstGeom>
        </p:spPr>
      </p:pic>
    </p:spTree>
    <p:extLst>
      <p:ext uri="{BB962C8B-B14F-4D97-AF65-F5344CB8AC3E}">
        <p14:creationId xmlns:p14="http://schemas.microsoft.com/office/powerpoint/2010/main" val="2356728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5EA343-2A3B-1F7B-04EB-C72C69303CD5}"/>
              </a:ext>
            </a:extLst>
          </p:cNvPr>
          <p:cNvSpPr txBox="1"/>
          <p:nvPr/>
        </p:nvSpPr>
        <p:spPr>
          <a:xfrm>
            <a:off x="1447800" y="1181100"/>
            <a:ext cx="9144000" cy="897746"/>
          </a:xfrm>
          <a:prstGeom prst="rect">
            <a:avLst/>
          </a:prstGeom>
          <a:noFill/>
        </p:spPr>
        <p:txBody>
          <a:bodyPr wrap="square">
            <a:spAutoFit/>
          </a:body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Taking Care of Yourself Today </a:t>
            </a:r>
            <a:endParaRPr lang="en-GB" sz="5400"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991C839-2EC5-AB03-930B-90C64B9E9419}"/>
              </a:ext>
            </a:extLst>
          </p:cNvPr>
          <p:cNvSpPr txBox="1"/>
          <p:nvPr/>
        </p:nvSpPr>
        <p:spPr>
          <a:xfrm>
            <a:off x="1371600" y="2933700"/>
            <a:ext cx="14630400" cy="4832092"/>
          </a:xfrm>
          <a:prstGeom prst="rect">
            <a:avLst/>
          </a:prstGeom>
          <a:noFill/>
        </p:spPr>
        <p:txBody>
          <a:bodyPr wrap="square" rtlCol="0">
            <a:spAutoFit/>
          </a:bodyPr>
          <a:lstStyle/>
          <a:p>
            <a:r>
              <a:rPr lang="en-GB" sz="2800" dirty="0">
                <a:solidFill>
                  <a:schemeClr val="accent6">
                    <a:lumMod val="75000"/>
                  </a:schemeClr>
                </a:solidFill>
              </a:rPr>
              <a:t>Talking about any kind of abuse can raise difficult feelings and emotions.</a:t>
            </a:r>
          </a:p>
          <a:p>
            <a:endParaRPr lang="en-GB" sz="2800" dirty="0">
              <a:solidFill>
                <a:schemeClr val="bg1"/>
              </a:solidFill>
            </a:endParaRPr>
          </a:p>
          <a:p>
            <a:r>
              <a:rPr lang="en-GB" sz="2800" dirty="0">
                <a:solidFill>
                  <a:schemeClr val="bg1"/>
                </a:solidFill>
              </a:rPr>
              <a:t>Each of us comes to this session today with a unique set of experiences, strengths and vulnerabilities.</a:t>
            </a:r>
          </a:p>
          <a:p>
            <a:endParaRPr lang="en-GB" sz="2800" dirty="0">
              <a:solidFill>
                <a:schemeClr val="bg1"/>
              </a:solidFill>
            </a:endParaRPr>
          </a:p>
          <a:p>
            <a:r>
              <a:rPr lang="en-GB" sz="2800" dirty="0">
                <a:solidFill>
                  <a:schemeClr val="bg1"/>
                </a:solidFill>
              </a:rPr>
              <a:t>Your wellbeing is a priority – no-one learns well when they are distressed.</a:t>
            </a:r>
          </a:p>
          <a:p>
            <a:endParaRPr lang="en-GB" sz="2800" dirty="0">
              <a:solidFill>
                <a:schemeClr val="bg1"/>
              </a:solidFill>
            </a:endParaRPr>
          </a:p>
          <a:p>
            <a:r>
              <a:rPr lang="en-GB" sz="2800" dirty="0">
                <a:solidFill>
                  <a:schemeClr val="bg1"/>
                </a:solidFill>
              </a:rPr>
              <a:t>So please take care of yourself as you are learning, and if you need to take a break or to seek some support, please do so. </a:t>
            </a:r>
          </a:p>
          <a:p>
            <a:endParaRPr lang="en-GB" sz="2800" dirty="0">
              <a:solidFill>
                <a:schemeClr val="bg1"/>
              </a:solidFill>
            </a:endParaRPr>
          </a:p>
          <a:p>
            <a:r>
              <a:rPr lang="en-GB" sz="2800" dirty="0">
                <a:solidFill>
                  <a:schemeClr val="bg1"/>
                </a:solidFill>
              </a:rPr>
              <a:t> </a:t>
            </a:r>
          </a:p>
        </p:txBody>
      </p:sp>
    </p:spTree>
    <p:extLst>
      <p:ext uri="{BB962C8B-B14F-4D97-AF65-F5344CB8AC3E}">
        <p14:creationId xmlns:p14="http://schemas.microsoft.com/office/powerpoint/2010/main" val="166007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BFFD-DCED-AED1-656B-40036AF80B8B}"/>
              </a:ext>
            </a:extLst>
          </p:cNvPr>
          <p:cNvSpPr>
            <a:spLocks noGrp="1"/>
          </p:cNvSpPr>
          <p:nvPr>
            <p:ph type="title"/>
          </p:nvPr>
        </p:nvSpPr>
        <p:spPr>
          <a:xfrm>
            <a:off x="742057" y="640117"/>
            <a:ext cx="15494120" cy="998183"/>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Online stalking &amp; harassment</a:t>
            </a:r>
            <a:b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br>
            <a:endParaRPr lang="en-GB" sz="5400" dirty="0"/>
          </a:p>
        </p:txBody>
      </p:sp>
      <p:sp>
        <p:nvSpPr>
          <p:cNvPr id="17" name="Text Placeholder 16">
            <a:extLst>
              <a:ext uri="{FF2B5EF4-FFF2-40B4-BE49-F238E27FC236}">
                <a16:creationId xmlns:a16="http://schemas.microsoft.com/office/drawing/2014/main" id="{61782CA0-39BC-F284-9723-494D8F57309F}"/>
              </a:ext>
            </a:extLst>
          </p:cNvPr>
          <p:cNvSpPr>
            <a:spLocks noGrp="1"/>
          </p:cNvSpPr>
          <p:nvPr>
            <p:ph type="body" idx="1"/>
          </p:nvPr>
        </p:nvSpPr>
        <p:spPr>
          <a:xfrm>
            <a:off x="742057" y="1743180"/>
            <a:ext cx="11244533" cy="1230144"/>
          </a:xfrm>
        </p:spPr>
        <p:txBody>
          <a:bodyPr/>
          <a:lstStyle/>
          <a:p>
            <a:r>
              <a:rPr lang="en-GB" dirty="0"/>
              <a:t>On average, stalking victims will experience over 100 incidents before reporting to the Police </a:t>
            </a:r>
          </a:p>
          <a:p>
            <a:r>
              <a:rPr lang="en-GB" sz="1100" dirty="0"/>
              <a:t>Source: Paladin National Stalking Advocacy Service </a:t>
            </a:r>
          </a:p>
        </p:txBody>
      </p:sp>
      <p:pic>
        <p:nvPicPr>
          <p:cNvPr id="1028" name="Picture 4" descr="Breaking the silence on menstruation - DAWN.COM">
            <a:extLst>
              <a:ext uri="{FF2B5EF4-FFF2-40B4-BE49-F238E27FC236}">
                <a16:creationId xmlns:a16="http://schemas.microsoft.com/office/drawing/2014/main" id="{D4648585-AC0B-CA0B-27F4-8AF189E4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929129"/>
            <a:ext cx="5554465" cy="33326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A8CA5E6-9B3F-4CEE-7A2F-CBBC7865FC41}"/>
              </a:ext>
            </a:extLst>
          </p:cNvPr>
          <p:cNvSpPr txBox="1"/>
          <p:nvPr/>
        </p:nvSpPr>
        <p:spPr>
          <a:xfrm>
            <a:off x="683008" y="2933700"/>
            <a:ext cx="11145143" cy="1384995"/>
          </a:xfrm>
          <a:prstGeom prst="rect">
            <a:avLst/>
          </a:prstGeom>
          <a:noFill/>
        </p:spPr>
        <p:txBody>
          <a:bodyPr wrap="square" rtlCol="0">
            <a:spAutoFit/>
          </a:bodyPr>
          <a:lstStyle/>
          <a:p>
            <a:r>
              <a:rPr lang="en-GB" sz="2800" dirty="0">
                <a:solidFill>
                  <a:schemeClr val="bg1"/>
                </a:solidFill>
                <a:latin typeface="DM Sans" pitchFamily="2" charset="0"/>
              </a:rPr>
              <a:t>Both the </a:t>
            </a:r>
            <a:r>
              <a:rPr lang="en-GB" sz="2800" dirty="0">
                <a:solidFill>
                  <a:schemeClr val="accent6">
                    <a:lumMod val="75000"/>
                  </a:schemeClr>
                </a:solidFill>
                <a:latin typeface="DM Sans" pitchFamily="2" charset="0"/>
                <a:hlinkClick r:id="rId4">
                  <a:extLst>
                    <a:ext uri="{A12FA001-AC4F-418D-AE19-62706E023703}">
                      <ahyp:hlinkClr xmlns:ahyp="http://schemas.microsoft.com/office/drawing/2018/hyperlinkcolor" val="tx"/>
                    </a:ext>
                  </a:extLst>
                </a:hlinkClick>
              </a:rPr>
              <a:t>Suzy Lamplugh Trust </a:t>
            </a:r>
            <a:r>
              <a:rPr lang="en-GB" sz="2800" dirty="0">
                <a:solidFill>
                  <a:schemeClr val="bg1"/>
                </a:solidFill>
                <a:latin typeface="DM Sans" pitchFamily="2" charset="0"/>
              </a:rPr>
              <a:t>and </a:t>
            </a:r>
            <a:r>
              <a:rPr lang="en-GB" sz="2800" dirty="0">
                <a:solidFill>
                  <a:schemeClr val="accent6">
                    <a:lumMod val="75000"/>
                  </a:schemeClr>
                </a:solidFill>
                <a:latin typeface="DM Sans" pitchFamily="2" charset="0"/>
                <a:hlinkClick r:id="rId5">
                  <a:extLst>
                    <a:ext uri="{A12FA001-AC4F-418D-AE19-62706E023703}">
                      <ahyp:hlinkClr xmlns:ahyp="http://schemas.microsoft.com/office/drawing/2018/hyperlinkcolor" val="tx"/>
                    </a:ext>
                  </a:extLst>
                </a:hlinkClick>
              </a:rPr>
              <a:t>Paladin</a:t>
            </a:r>
            <a:r>
              <a:rPr lang="en-GB" sz="2800" dirty="0">
                <a:solidFill>
                  <a:schemeClr val="bg1"/>
                </a:solidFill>
                <a:latin typeface="DM Sans" pitchFamily="2" charset="0"/>
              </a:rPr>
              <a:t> websites have detailed advice on responding to stalking and harassment, including specific resources for young people aged 16-25</a:t>
            </a:r>
          </a:p>
        </p:txBody>
      </p:sp>
      <p:sp>
        <p:nvSpPr>
          <p:cNvPr id="20" name="TextBox 19">
            <a:extLst>
              <a:ext uri="{FF2B5EF4-FFF2-40B4-BE49-F238E27FC236}">
                <a16:creationId xmlns:a16="http://schemas.microsoft.com/office/drawing/2014/main" id="{07C7D41F-9CE8-EDCB-9F1F-4CDCD132FC61}"/>
              </a:ext>
            </a:extLst>
          </p:cNvPr>
          <p:cNvSpPr txBox="1"/>
          <p:nvPr/>
        </p:nvSpPr>
        <p:spPr>
          <a:xfrm>
            <a:off x="4495800" y="4610100"/>
            <a:ext cx="12725399" cy="4401205"/>
          </a:xfrm>
          <a:prstGeom prst="rect">
            <a:avLst/>
          </a:prstGeom>
          <a:noFill/>
        </p:spPr>
        <p:txBody>
          <a:bodyPr wrap="square" rtlCol="0">
            <a:spAutoFit/>
          </a:bodyPr>
          <a:lstStyle/>
          <a:p>
            <a:r>
              <a:rPr lang="en-GB" sz="2800" dirty="0">
                <a:solidFill>
                  <a:schemeClr val="bg1"/>
                </a:solidFill>
                <a:latin typeface="DM Sans" pitchFamily="2" charset="0"/>
              </a:rPr>
              <a:t>Start reporting to the police and any relevant platforms as early as possible</a:t>
            </a:r>
          </a:p>
          <a:p>
            <a:endParaRPr lang="en-GB" sz="2800" dirty="0">
              <a:solidFill>
                <a:schemeClr val="bg1"/>
              </a:solidFill>
              <a:latin typeface="DM Sans" pitchFamily="2" charset="0"/>
            </a:endParaRPr>
          </a:p>
          <a:p>
            <a:r>
              <a:rPr lang="en-GB" sz="2800" dirty="0">
                <a:solidFill>
                  <a:schemeClr val="bg1"/>
                </a:solidFill>
                <a:latin typeface="DM Sans" pitchFamily="2" charset="0"/>
              </a:rPr>
              <a:t>This could include reviewing physical and online safety measures</a:t>
            </a:r>
          </a:p>
          <a:p>
            <a:endParaRPr lang="en-GB" sz="2800" dirty="0">
              <a:solidFill>
                <a:schemeClr val="bg1"/>
              </a:solidFill>
              <a:latin typeface="DM Sans" pitchFamily="2" charset="0"/>
            </a:endParaRPr>
          </a:p>
          <a:p>
            <a:r>
              <a:rPr lang="en-GB" sz="2800" dirty="0">
                <a:solidFill>
                  <a:schemeClr val="bg1"/>
                </a:solidFill>
                <a:latin typeface="DM Sans" pitchFamily="2" charset="0"/>
              </a:rPr>
              <a:t>Keep/record everything. Keep a diary. </a:t>
            </a:r>
            <a:r>
              <a:rPr lang="en-GB" sz="2800" dirty="0">
                <a:solidFill>
                  <a:srgbClr val="DACA32"/>
                </a:solidFill>
                <a:latin typeface="DM Sans" pitchFamily="2" charset="0"/>
                <a:hlinkClick r:id="rId6">
                  <a:extLst>
                    <a:ext uri="{A12FA001-AC4F-418D-AE19-62706E023703}">
                      <ahyp:hlinkClr xmlns:ahyp="http://schemas.microsoft.com/office/drawing/2018/hyperlinkcolor" val="tx"/>
                    </a:ext>
                  </a:extLst>
                </a:hlinkClick>
              </a:rPr>
              <a:t>Templates available online </a:t>
            </a:r>
            <a:r>
              <a:rPr lang="en-GB" sz="2800" dirty="0">
                <a:solidFill>
                  <a:schemeClr val="bg1"/>
                </a:solidFill>
                <a:latin typeface="DM Sans" pitchFamily="2" charset="0"/>
              </a:rPr>
              <a:t>or consider using the free </a:t>
            </a:r>
            <a:r>
              <a:rPr lang="en-GB" sz="2800" dirty="0">
                <a:solidFill>
                  <a:srgbClr val="FFFF00"/>
                </a:solidFill>
                <a:latin typeface="DM Sans" pitchFamily="2" charset="0"/>
                <a:hlinkClick r:id="rId7">
                  <a:extLst>
                    <a:ext uri="{A12FA001-AC4F-418D-AE19-62706E023703}">
                      <ahyp:hlinkClr xmlns:ahyp="http://schemas.microsoft.com/office/drawing/2018/hyperlinkcolor" val="tx"/>
                    </a:ext>
                  </a:extLst>
                </a:hlinkClick>
              </a:rPr>
              <a:t>Bright Sky </a:t>
            </a:r>
            <a:r>
              <a:rPr lang="en-GB" sz="2800" dirty="0">
                <a:solidFill>
                  <a:schemeClr val="bg1"/>
                </a:solidFill>
                <a:latin typeface="DM Sans" pitchFamily="2" charset="0"/>
              </a:rPr>
              <a:t>app, which has a secure journal feature</a:t>
            </a:r>
          </a:p>
          <a:p>
            <a:endParaRPr lang="en-GB" sz="2800" dirty="0">
              <a:solidFill>
                <a:schemeClr val="bg1"/>
              </a:solidFill>
              <a:latin typeface="DM Sans" pitchFamily="2" charset="0"/>
            </a:endParaRPr>
          </a:p>
          <a:p>
            <a:r>
              <a:rPr lang="en-GB" sz="2800" dirty="0">
                <a:solidFill>
                  <a:schemeClr val="bg1"/>
                </a:solidFill>
                <a:latin typeface="DM Sans" pitchFamily="2" charset="0"/>
              </a:rPr>
              <a:t>Don’t respond, and don’t block</a:t>
            </a:r>
          </a:p>
          <a:p>
            <a:endParaRPr lang="en-GB" sz="2800" dirty="0">
              <a:solidFill>
                <a:schemeClr val="bg1"/>
              </a:solidFill>
              <a:latin typeface="DM Sans" pitchFamily="2" charset="0"/>
            </a:endParaRPr>
          </a:p>
          <a:p>
            <a:r>
              <a:rPr lang="en-GB" sz="2800" dirty="0">
                <a:solidFill>
                  <a:schemeClr val="bg1"/>
                </a:solidFill>
                <a:latin typeface="DM Sans" pitchFamily="2" charset="0"/>
              </a:rPr>
              <a:t>Use </a:t>
            </a:r>
            <a:r>
              <a:rPr lang="en-GB" sz="2800" dirty="0">
                <a:solidFill>
                  <a:srgbClr val="DACA32"/>
                </a:solidFill>
                <a:latin typeface="DM Sans" pitchFamily="2" charset="0"/>
              </a:rPr>
              <a:t>the </a:t>
            </a:r>
            <a:r>
              <a:rPr lang="en-GB" sz="2800" dirty="0">
                <a:solidFill>
                  <a:srgbClr val="DACA32"/>
                </a:solidFill>
                <a:latin typeface="DM Sans" pitchFamily="2" charset="0"/>
                <a:hlinkClick r:id="rId8">
                  <a:extLst>
                    <a:ext uri="{A12FA001-AC4F-418D-AE19-62706E023703}">
                      <ahyp:hlinkClr xmlns:ahyp="http://schemas.microsoft.com/office/drawing/2018/hyperlinkcolor" val="tx"/>
                    </a:ext>
                  </a:extLst>
                </a:hlinkClick>
              </a:rPr>
              <a:t>S-Dash risk assessment </a:t>
            </a:r>
            <a:r>
              <a:rPr lang="en-GB" sz="2800" dirty="0">
                <a:solidFill>
                  <a:schemeClr val="bg1"/>
                </a:solidFill>
                <a:latin typeface="DM Sans" pitchFamily="2" charset="0"/>
              </a:rPr>
              <a:t>questions and share results with the police</a:t>
            </a:r>
          </a:p>
        </p:txBody>
      </p:sp>
      <p:sp>
        <p:nvSpPr>
          <p:cNvPr id="21" name="TextBox 20">
            <a:extLst>
              <a:ext uri="{FF2B5EF4-FFF2-40B4-BE49-F238E27FC236}">
                <a16:creationId xmlns:a16="http://schemas.microsoft.com/office/drawing/2014/main" id="{6E81214A-4A4F-2225-D692-7D682FEF30D0}"/>
              </a:ext>
            </a:extLst>
          </p:cNvPr>
          <p:cNvSpPr txBox="1"/>
          <p:nvPr/>
        </p:nvSpPr>
        <p:spPr>
          <a:xfrm>
            <a:off x="603695" y="9123663"/>
            <a:ext cx="17080609" cy="523220"/>
          </a:xfrm>
          <a:prstGeom prst="rect">
            <a:avLst/>
          </a:prstGeom>
          <a:noFill/>
        </p:spPr>
        <p:txBody>
          <a:bodyPr wrap="square" rtlCol="0">
            <a:spAutoFit/>
          </a:bodyPr>
          <a:lstStyle/>
          <a:p>
            <a:pPr algn="ctr"/>
            <a:r>
              <a:rPr lang="en-GB" sz="2800" dirty="0">
                <a:solidFill>
                  <a:schemeClr val="accent6">
                    <a:lumMod val="75000"/>
                  </a:schemeClr>
                </a:solidFill>
              </a:rPr>
              <a:t>Remember to reassure  – what is happening is NOT YOUR FAULT </a:t>
            </a:r>
          </a:p>
        </p:txBody>
      </p:sp>
      <p:sp>
        <p:nvSpPr>
          <p:cNvPr id="22" name="TextBox 21">
            <a:extLst>
              <a:ext uri="{FF2B5EF4-FFF2-40B4-BE49-F238E27FC236}">
                <a16:creationId xmlns:a16="http://schemas.microsoft.com/office/drawing/2014/main" id="{79AA97F4-AC69-040E-6DD9-053ADC17344D}"/>
              </a:ext>
            </a:extLst>
          </p:cNvPr>
          <p:cNvSpPr txBox="1"/>
          <p:nvPr/>
        </p:nvSpPr>
        <p:spPr>
          <a:xfrm>
            <a:off x="742056" y="4610100"/>
            <a:ext cx="3906144" cy="5232202"/>
          </a:xfrm>
          <a:prstGeom prst="rect">
            <a:avLst/>
          </a:prstGeom>
          <a:noFill/>
        </p:spPr>
        <p:txBody>
          <a:bodyPr wrap="square" rtlCol="0">
            <a:spAutoFit/>
          </a:bodyPr>
          <a:lstStyle/>
          <a:p>
            <a:r>
              <a:rPr lang="en-GB" sz="2800" dirty="0">
                <a:solidFill>
                  <a:schemeClr val="accent6">
                    <a:lumMod val="75000"/>
                  </a:schemeClr>
                </a:solidFill>
                <a:latin typeface="DM Sans" pitchFamily="2" charset="0"/>
              </a:rPr>
              <a:t>Report</a:t>
            </a:r>
          </a:p>
          <a:p>
            <a:endParaRPr lang="en-GB" sz="2800" dirty="0">
              <a:solidFill>
                <a:schemeClr val="accent6">
                  <a:lumMod val="75000"/>
                </a:schemeClr>
              </a:solidFill>
              <a:latin typeface="DM Sans" pitchFamily="2" charset="0"/>
            </a:endParaRPr>
          </a:p>
          <a:p>
            <a:r>
              <a:rPr lang="en-GB" sz="2800" dirty="0">
                <a:solidFill>
                  <a:schemeClr val="accent6">
                    <a:lumMod val="75000"/>
                  </a:schemeClr>
                </a:solidFill>
                <a:latin typeface="DM Sans" pitchFamily="2" charset="0"/>
              </a:rPr>
              <a:t>Get practical advice</a:t>
            </a:r>
          </a:p>
          <a:p>
            <a:endParaRPr lang="en-GB" sz="2800" dirty="0">
              <a:solidFill>
                <a:schemeClr val="accent6">
                  <a:lumMod val="75000"/>
                </a:schemeClr>
              </a:solidFill>
              <a:latin typeface="DM Sans" pitchFamily="2" charset="0"/>
            </a:endParaRPr>
          </a:p>
          <a:p>
            <a:r>
              <a:rPr lang="en-GB" sz="2800" dirty="0">
                <a:solidFill>
                  <a:schemeClr val="accent6">
                    <a:lumMod val="75000"/>
                  </a:schemeClr>
                </a:solidFill>
                <a:latin typeface="DM Sans" pitchFamily="2" charset="0"/>
              </a:rPr>
              <a:t>Evidence gathering</a:t>
            </a:r>
          </a:p>
          <a:p>
            <a:endParaRPr lang="en-GB" sz="2800" dirty="0">
              <a:solidFill>
                <a:schemeClr val="accent6">
                  <a:lumMod val="75000"/>
                </a:schemeClr>
              </a:solidFill>
              <a:latin typeface="DM Sans" pitchFamily="2" charset="0"/>
            </a:endParaRPr>
          </a:p>
          <a:p>
            <a:endParaRPr lang="en-GB" sz="2800" dirty="0">
              <a:solidFill>
                <a:schemeClr val="accent6">
                  <a:lumMod val="75000"/>
                </a:schemeClr>
              </a:solidFill>
              <a:latin typeface="DM Sans" pitchFamily="2" charset="0"/>
            </a:endParaRPr>
          </a:p>
          <a:p>
            <a:r>
              <a:rPr lang="en-GB" sz="2800" dirty="0">
                <a:solidFill>
                  <a:schemeClr val="accent6">
                    <a:lumMod val="75000"/>
                  </a:schemeClr>
                </a:solidFill>
                <a:latin typeface="DM Sans" pitchFamily="2" charset="0"/>
              </a:rPr>
              <a:t>Don’t Respond</a:t>
            </a:r>
          </a:p>
          <a:p>
            <a:endParaRPr lang="en-GB" sz="2800" dirty="0">
              <a:solidFill>
                <a:schemeClr val="accent6">
                  <a:lumMod val="75000"/>
                </a:schemeClr>
              </a:solidFill>
              <a:latin typeface="DM Sans" pitchFamily="2" charset="0"/>
            </a:endParaRPr>
          </a:p>
          <a:p>
            <a:r>
              <a:rPr lang="en-GB" sz="2800" dirty="0">
                <a:solidFill>
                  <a:schemeClr val="accent6">
                    <a:lumMod val="75000"/>
                  </a:schemeClr>
                </a:solidFill>
                <a:latin typeface="DM Sans" pitchFamily="2" charset="0"/>
              </a:rPr>
              <a:t>Risk Checklist</a:t>
            </a:r>
          </a:p>
          <a:p>
            <a:endParaRPr lang="en-GB" dirty="0">
              <a:solidFill>
                <a:schemeClr val="accent6">
                  <a:lumMod val="75000"/>
                </a:schemeClr>
              </a:solidFill>
            </a:endParaRPr>
          </a:p>
          <a:p>
            <a:endParaRPr lang="en-GB" dirty="0">
              <a:solidFill>
                <a:schemeClr val="accent6">
                  <a:lumMod val="75000"/>
                </a:schemeClr>
              </a:solidFill>
            </a:endParaRPr>
          </a:p>
          <a:p>
            <a:endParaRPr lang="en-GB" dirty="0"/>
          </a:p>
        </p:txBody>
      </p:sp>
    </p:spTree>
    <p:extLst>
      <p:ext uri="{BB962C8B-B14F-4D97-AF65-F5344CB8AC3E}">
        <p14:creationId xmlns:p14="http://schemas.microsoft.com/office/powerpoint/2010/main" val="2492255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26C1-3829-D060-FF4C-F06BCE0D1321}"/>
              </a:ext>
            </a:extLst>
          </p:cNvPr>
          <p:cNvSpPr>
            <a:spLocks noGrp="1"/>
          </p:cNvSpPr>
          <p:nvPr>
            <p:ph type="title"/>
          </p:nvPr>
        </p:nvSpPr>
        <p:spPr>
          <a:xfrm>
            <a:off x="719138" y="647700"/>
            <a:ext cx="15494120" cy="830997"/>
          </a:xfrm>
        </p:spPr>
        <p:txBody>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TFA should you report to police?</a:t>
            </a:r>
            <a:endParaRPr lang="en-GB" sz="5400" dirty="0"/>
          </a:p>
        </p:txBody>
      </p:sp>
      <p:sp>
        <p:nvSpPr>
          <p:cNvPr id="6" name="Text Placeholder 2">
            <a:extLst>
              <a:ext uri="{FF2B5EF4-FFF2-40B4-BE49-F238E27FC236}">
                <a16:creationId xmlns:a16="http://schemas.microsoft.com/office/drawing/2014/main" id="{0FC16657-99A0-B119-D8C3-0194D8AE438E}"/>
              </a:ext>
            </a:extLst>
          </p:cNvPr>
          <p:cNvSpPr>
            <a:spLocks noGrp="1"/>
          </p:cNvSpPr>
          <p:nvPr>
            <p:ph type="body" idx="1"/>
          </p:nvPr>
        </p:nvSpPr>
        <p:spPr>
          <a:xfrm>
            <a:off x="719137" y="2011873"/>
            <a:ext cx="16849725" cy="6463308"/>
          </a:xfrm>
        </p:spPr>
        <p:txBody>
          <a:bodyPr/>
          <a:lstStyle/>
          <a:p>
            <a:pPr algn="l">
              <a:lnSpc>
                <a:spcPct val="150000"/>
              </a:lnSpc>
            </a:pPr>
            <a:r>
              <a:rPr lang="en-US" b="0" i="0" dirty="0">
                <a:solidFill>
                  <a:schemeClr val="bg1"/>
                </a:solidFill>
                <a:effectLst/>
                <a:latin typeface="DM Sans" pitchFamily="2" charset="0"/>
              </a:rPr>
              <a:t>A threat to a person’s life, safety or property</a:t>
            </a:r>
          </a:p>
          <a:p>
            <a:pPr algn="l">
              <a:lnSpc>
                <a:spcPct val="150000"/>
              </a:lnSpc>
            </a:pPr>
            <a:r>
              <a:rPr lang="en-US" dirty="0">
                <a:solidFill>
                  <a:schemeClr val="bg1"/>
                </a:solidFill>
                <a:latin typeface="DM Sans" pitchFamily="2" charset="0"/>
              </a:rPr>
              <a:t>Intimate image abuse (revenge porn)</a:t>
            </a:r>
          </a:p>
          <a:p>
            <a:pPr algn="l">
              <a:lnSpc>
                <a:spcPct val="150000"/>
              </a:lnSpc>
            </a:pPr>
            <a:r>
              <a:rPr lang="en-US" dirty="0">
                <a:solidFill>
                  <a:schemeClr val="bg1"/>
                </a:solidFill>
                <a:latin typeface="DM Sans" pitchFamily="2" charset="0"/>
              </a:rPr>
              <a:t>Fraud </a:t>
            </a:r>
            <a:endParaRPr lang="en-GB" dirty="0">
              <a:solidFill>
                <a:schemeClr val="bg1"/>
              </a:solidFill>
            </a:endParaRPr>
          </a:p>
          <a:p>
            <a:pPr algn="l">
              <a:lnSpc>
                <a:spcPct val="150000"/>
              </a:lnSpc>
            </a:pPr>
            <a:r>
              <a:rPr lang="en-US" dirty="0">
                <a:solidFill>
                  <a:schemeClr val="bg1"/>
                </a:solidFill>
                <a:latin typeface="DM Sans" pitchFamily="2" charset="0"/>
              </a:rPr>
              <a:t>T</a:t>
            </a:r>
            <a:r>
              <a:rPr lang="en-US" b="0" i="0" dirty="0">
                <a:solidFill>
                  <a:schemeClr val="bg1"/>
                </a:solidFill>
                <a:effectLst/>
                <a:latin typeface="DM Sans" pitchFamily="2" charset="0"/>
              </a:rPr>
              <a:t>argeting of specific individuals, including persistent harassment and ongoing abuse</a:t>
            </a:r>
          </a:p>
          <a:p>
            <a:pPr algn="l">
              <a:lnSpc>
                <a:spcPct val="150000"/>
              </a:lnSpc>
            </a:pPr>
            <a:r>
              <a:rPr lang="en-US" dirty="0">
                <a:solidFill>
                  <a:schemeClr val="bg1"/>
                </a:solidFill>
                <a:latin typeface="DM Sans" pitchFamily="2" charset="0"/>
              </a:rPr>
              <a:t>B</a:t>
            </a:r>
            <a:r>
              <a:rPr lang="en-US" b="0" i="0" dirty="0">
                <a:solidFill>
                  <a:schemeClr val="bg1"/>
                </a:solidFill>
                <a:effectLst/>
                <a:latin typeface="DM Sans" pitchFamily="2" charset="0"/>
              </a:rPr>
              <a:t>reach of court orders, including identifying people protected by law</a:t>
            </a:r>
          </a:p>
          <a:p>
            <a:pPr algn="l">
              <a:lnSpc>
                <a:spcPct val="150000"/>
              </a:lnSpc>
            </a:pPr>
            <a:r>
              <a:rPr lang="en-US" dirty="0">
                <a:solidFill>
                  <a:schemeClr val="bg1"/>
                </a:solidFill>
                <a:latin typeface="DM Sans" pitchFamily="2" charset="0"/>
              </a:rPr>
              <a:t>Content which is g</a:t>
            </a:r>
            <a:r>
              <a:rPr lang="en-US" b="0" i="0" dirty="0">
                <a:solidFill>
                  <a:schemeClr val="bg1"/>
                </a:solidFill>
                <a:effectLst/>
                <a:latin typeface="DM Sans" pitchFamily="2" charset="0"/>
              </a:rPr>
              <a:t>rossly offensive, indecent, obscene or false and of a malicious nature</a:t>
            </a:r>
          </a:p>
          <a:p>
            <a:pPr algn="l">
              <a:lnSpc>
                <a:spcPct val="150000"/>
              </a:lnSpc>
            </a:pPr>
            <a:r>
              <a:rPr lang="en-US" dirty="0">
                <a:solidFill>
                  <a:schemeClr val="bg1"/>
                </a:solidFill>
                <a:latin typeface="DM Sans" pitchFamily="2" charset="0"/>
              </a:rPr>
              <a:t>Sextortion– online blackmail where someone threatens to share private sexual images/videos of you unless you do something for them (share more photos or pay ransom)</a:t>
            </a:r>
          </a:p>
          <a:p>
            <a:endParaRPr lang="en-GB" dirty="0"/>
          </a:p>
          <a:p>
            <a:r>
              <a:rPr lang="en-GB" dirty="0">
                <a:solidFill>
                  <a:schemeClr val="accent6">
                    <a:lumMod val="75000"/>
                  </a:schemeClr>
                </a:solidFill>
              </a:rPr>
              <a:t>Remember – if someone is in immediate danger, always call 999</a:t>
            </a:r>
          </a:p>
          <a:p>
            <a:r>
              <a:rPr lang="en-GB" dirty="0">
                <a:solidFill>
                  <a:schemeClr val="bg1"/>
                </a:solidFill>
              </a:rPr>
              <a:t>For all other reports to the police, call 101 or use the online reporting form at </a:t>
            </a:r>
            <a:r>
              <a:rPr lang="en-GB" dirty="0">
                <a:solidFill>
                  <a:schemeClr val="accent6">
                    <a:lumMod val="75000"/>
                  </a:schemeClr>
                </a:solidFill>
                <a:hlinkClick r:id="rId3">
                  <a:extLst>
                    <a:ext uri="{A12FA001-AC4F-418D-AE19-62706E023703}">
                      <ahyp:hlinkClr xmlns:ahyp="http://schemas.microsoft.com/office/drawing/2018/hyperlinkcolor" val="tx"/>
                    </a:ext>
                  </a:extLst>
                </a:hlinkClick>
              </a:rPr>
              <a:t>Contact us | Police.uk</a:t>
            </a:r>
            <a:endParaRPr lang="en-GB" dirty="0">
              <a:solidFill>
                <a:schemeClr val="accent6">
                  <a:lumMod val="75000"/>
                </a:schemeClr>
              </a:solidFill>
            </a:endParaRPr>
          </a:p>
        </p:txBody>
      </p:sp>
      <p:pic>
        <p:nvPicPr>
          <p:cNvPr id="3" name="Picture 2">
            <a:extLst>
              <a:ext uri="{FF2B5EF4-FFF2-40B4-BE49-F238E27FC236}">
                <a16:creationId xmlns:a16="http://schemas.microsoft.com/office/drawing/2014/main" id="{4943A4C3-C54C-C560-9310-4A5DBBC8A037}"/>
              </a:ext>
            </a:extLst>
          </p:cNvPr>
          <p:cNvPicPr>
            <a:picLocks noChangeAspect="1"/>
          </p:cNvPicPr>
          <p:nvPr/>
        </p:nvPicPr>
        <p:blipFill rotWithShape="1">
          <a:blip r:embed="rId4"/>
          <a:srcRect l="10563" r="6697"/>
          <a:stretch/>
        </p:blipFill>
        <p:spPr>
          <a:xfrm>
            <a:off x="13335000" y="594290"/>
            <a:ext cx="3581400" cy="3000375"/>
          </a:xfrm>
          <a:prstGeom prst="rect">
            <a:avLst/>
          </a:prstGeom>
        </p:spPr>
      </p:pic>
    </p:spTree>
    <p:extLst>
      <p:ext uri="{BB962C8B-B14F-4D97-AF65-F5344CB8AC3E}">
        <p14:creationId xmlns:p14="http://schemas.microsoft.com/office/powerpoint/2010/main" val="48446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9" end="9"/>
                                            </p:txEl>
                                          </p:spTgt>
                                        </p:tgtEl>
                                        <p:attrNameLst>
                                          <p:attrName>style.visibility</p:attrName>
                                        </p:attrNameLst>
                                      </p:cBhvr>
                                      <p:to>
                                        <p:strVal val="visible"/>
                                      </p:to>
                                    </p:set>
                                    <p:anim calcmode="lin" valueType="num">
                                      <p:cBhvr additive="base">
                                        <p:cTn id="5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069F73-D2F3-07D6-BA1B-821213E41192}"/>
              </a:ext>
            </a:extLst>
          </p:cNvPr>
          <p:cNvSpPr>
            <a:spLocks noGrp="1"/>
          </p:cNvSpPr>
          <p:nvPr>
            <p:ph type="body" idx="1"/>
          </p:nvPr>
        </p:nvSpPr>
        <p:spPr>
          <a:xfrm>
            <a:off x="914400" y="5363051"/>
            <a:ext cx="16850265" cy="3447098"/>
          </a:xfrm>
        </p:spPr>
        <p:txBody>
          <a:bodyPr/>
          <a:lstStyle/>
          <a:p>
            <a:r>
              <a:rPr lang="en-US" b="0" i="1" dirty="0">
                <a:solidFill>
                  <a:schemeClr val="bg2"/>
                </a:solidFill>
                <a:effectLst/>
                <a:latin typeface="DM Sans" pitchFamily="2" charset="0"/>
              </a:rPr>
              <a:t>In 2023, 65% of Gen Z teens and young adults, on all platforms and devices – not just Snapchat — said they or their friends were targeted in online “catfishing” scams, or were hacked by criminals who stole explicit personal imagery or other private information. </a:t>
            </a:r>
          </a:p>
          <a:p>
            <a:endParaRPr lang="en-US" i="1" dirty="0">
              <a:solidFill>
                <a:schemeClr val="bg2"/>
              </a:solidFill>
              <a:latin typeface="DM Sans" pitchFamily="2" charset="0"/>
            </a:endParaRPr>
          </a:p>
          <a:p>
            <a:r>
              <a:rPr lang="en-US" b="0" i="1" dirty="0">
                <a:solidFill>
                  <a:schemeClr val="bg2"/>
                </a:solidFill>
                <a:effectLst/>
                <a:latin typeface="DM Sans" pitchFamily="2" charset="0"/>
              </a:rPr>
              <a:t>In both scenarios, the resulting photos and videos were then used to threaten or blackmail the young people, with abusers demanding money, gift cards, more sexual imagery, or other personal information in supposed exchange for not releasing the material to the young person’s family and friends</a:t>
            </a:r>
            <a:endParaRPr lang="en-GB" i="1" dirty="0">
              <a:latin typeface="DM Sans" pitchFamily="2" charset="0"/>
            </a:endParaRPr>
          </a:p>
        </p:txBody>
      </p:sp>
      <p:sp>
        <p:nvSpPr>
          <p:cNvPr id="4" name="TextBox 3">
            <a:extLst>
              <a:ext uri="{FF2B5EF4-FFF2-40B4-BE49-F238E27FC236}">
                <a16:creationId xmlns:a16="http://schemas.microsoft.com/office/drawing/2014/main" id="{6C1CDB51-1BF8-002B-63D2-364C8E22659B}"/>
              </a:ext>
            </a:extLst>
          </p:cNvPr>
          <p:cNvSpPr txBox="1"/>
          <p:nvPr/>
        </p:nvSpPr>
        <p:spPr>
          <a:xfrm>
            <a:off x="15598887" y="8463900"/>
            <a:ext cx="1774713" cy="692497"/>
          </a:xfrm>
          <a:prstGeom prst="rect">
            <a:avLst/>
          </a:prstGeom>
          <a:noFill/>
        </p:spPr>
        <p:txBody>
          <a:bodyPr wrap="square" rtlCol="0">
            <a:spAutoFit/>
          </a:bodyPr>
          <a:lstStyle/>
          <a:p>
            <a:r>
              <a:rPr lang="en-GB" sz="1400" dirty="0">
                <a:solidFill>
                  <a:schemeClr val="bg1"/>
                </a:solidFill>
                <a:latin typeface="DM Sans" pitchFamily="2" charset="0"/>
              </a:rPr>
              <a:t>Source: Snapchat</a:t>
            </a:r>
          </a:p>
          <a:p>
            <a:endParaRPr lang="en-GB" sz="2500" dirty="0">
              <a:solidFill>
                <a:srgbClr val="FFFF00"/>
              </a:solidFill>
              <a:latin typeface="DM Sans" pitchFamily="2" charset="0"/>
            </a:endParaRPr>
          </a:p>
        </p:txBody>
      </p:sp>
      <p:pic>
        <p:nvPicPr>
          <p:cNvPr id="2" name="Picture 1">
            <a:extLst>
              <a:ext uri="{FF2B5EF4-FFF2-40B4-BE49-F238E27FC236}">
                <a16:creationId xmlns:a16="http://schemas.microsoft.com/office/drawing/2014/main" id="{4E911B18-B6D7-2A77-D66A-6AB11D3B4122}"/>
              </a:ext>
            </a:extLst>
          </p:cNvPr>
          <p:cNvPicPr>
            <a:picLocks noChangeAspect="1"/>
          </p:cNvPicPr>
          <p:nvPr/>
        </p:nvPicPr>
        <p:blipFill>
          <a:blip r:embed="rId3"/>
          <a:stretch>
            <a:fillRect/>
          </a:stretch>
        </p:blipFill>
        <p:spPr>
          <a:xfrm>
            <a:off x="5197325" y="713899"/>
            <a:ext cx="7893349" cy="4429601"/>
          </a:xfrm>
          <a:prstGeom prst="rect">
            <a:avLst/>
          </a:prstGeom>
        </p:spPr>
      </p:pic>
      <p:sp>
        <p:nvSpPr>
          <p:cNvPr id="5" name="TextBox 4">
            <a:extLst>
              <a:ext uri="{FF2B5EF4-FFF2-40B4-BE49-F238E27FC236}">
                <a16:creationId xmlns:a16="http://schemas.microsoft.com/office/drawing/2014/main" id="{1F2622E4-AF8F-ABA9-D155-828514497B10}"/>
              </a:ext>
            </a:extLst>
          </p:cNvPr>
          <p:cNvSpPr txBox="1"/>
          <p:nvPr/>
        </p:nvSpPr>
        <p:spPr>
          <a:xfrm>
            <a:off x="914400" y="9029700"/>
            <a:ext cx="16459200" cy="923330"/>
          </a:xfrm>
          <a:prstGeom prst="rect">
            <a:avLst/>
          </a:prstGeom>
          <a:noFill/>
        </p:spPr>
        <p:txBody>
          <a:bodyPr wrap="square" rtlCol="0">
            <a:spAutoFit/>
          </a:bodyPr>
          <a:lstStyle/>
          <a:p>
            <a:pPr algn="ctr"/>
            <a:r>
              <a:rPr lang="en-GB" sz="5400" dirty="0">
                <a:solidFill>
                  <a:schemeClr val="accent6">
                    <a:lumMod val="75000"/>
                  </a:schemeClr>
                </a:solidFill>
                <a:latin typeface="Barlow Condensed SemiBold" panose="00000706000000000000" pitchFamily="2" charset="0"/>
              </a:rPr>
              <a:t>What offence or offences were being committed here? </a:t>
            </a:r>
          </a:p>
        </p:txBody>
      </p:sp>
    </p:spTree>
    <p:extLst>
      <p:ext uri="{BB962C8B-B14F-4D97-AF65-F5344CB8AC3E}">
        <p14:creationId xmlns:p14="http://schemas.microsoft.com/office/powerpoint/2010/main" val="3620679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8915-04FD-BC00-9614-D893FA022F36}"/>
              </a:ext>
            </a:extLst>
          </p:cNvPr>
          <p:cNvSpPr>
            <a:spLocks noGrp="1"/>
          </p:cNvSpPr>
          <p:nvPr>
            <p:ph type="title"/>
          </p:nvPr>
        </p:nvSpPr>
        <p:spPr>
          <a:xfrm>
            <a:off x="990600" y="495300"/>
            <a:ext cx="15494120" cy="830997"/>
          </a:xfrm>
        </p:spPr>
        <p:txBody>
          <a:bodyPr/>
          <a:lstStyle/>
          <a:p>
            <a:r>
              <a:rPr lang="en-GB" sz="5400" dirty="0">
                <a:latin typeface="Barlow Condensed SemiBold" panose="00000706000000000000" pitchFamily="2" charset="0"/>
              </a:rPr>
              <a:t>What happens once you report to the Police?</a:t>
            </a:r>
          </a:p>
        </p:txBody>
      </p:sp>
      <p:sp>
        <p:nvSpPr>
          <p:cNvPr id="3" name="Text Placeholder 2">
            <a:extLst>
              <a:ext uri="{FF2B5EF4-FFF2-40B4-BE49-F238E27FC236}">
                <a16:creationId xmlns:a16="http://schemas.microsoft.com/office/drawing/2014/main" id="{3A381D93-8899-4525-39F6-204572EB7A8A}"/>
              </a:ext>
            </a:extLst>
          </p:cNvPr>
          <p:cNvSpPr>
            <a:spLocks noGrp="1"/>
          </p:cNvSpPr>
          <p:nvPr>
            <p:ph type="body" idx="1"/>
          </p:nvPr>
        </p:nvSpPr>
        <p:spPr>
          <a:xfrm>
            <a:off x="1553173" y="7564106"/>
            <a:ext cx="15181654" cy="1138773"/>
          </a:xfrm>
        </p:spPr>
        <p:txBody>
          <a:bodyPr/>
          <a:lstStyle/>
          <a:p>
            <a:pPr algn="ctr"/>
            <a:endParaRPr lang="en-GB" sz="2300" dirty="0"/>
          </a:p>
          <a:p>
            <a:pPr algn="ctr"/>
            <a:r>
              <a:rPr lang="en-GB" dirty="0"/>
              <a:t>Case sent to CPS for decision on charge </a:t>
            </a:r>
          </a:p>
          <a:p>
            <a:pPr algn="ctr"/>
            <a:endParaRPr lang="en-GB" sz="2300" dirty="0"/>
          </a:p>
        </p:txBody>
      </p:sp>
      <p:sp>
        <p:nvSpPr>
          <p:cNvPr id="8" name="Arrow: Down 7">
            <a:extLst>
              <a:ext uri="{FF2B5EF4-FFF2-40B4-BE49-F238E27FC236}">
                <a16:creationId xmlns:a16="http://schemas.microsoft.com/office/drawing/2014/main" id="{B130429B-32F2-7C4B-965C-63AD6AF6C42E}"/>
              </a:ext>
            </a:extLst>
          </p:cNvPr>
          <p:cNvSpPr/>
          <p:nvPr/>
        </p:nvSpPr>
        <p:spPr>
          <a:xfrm>
            <a:off x="8506239" y="2019300"/>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304763C-345F-C2DF-33A5-9B01C0A5335F}"/>
              </a:ext>
            </a:extLst>
          </p:cNvPr>
          <p:cNvSpPr txBox="1"/>
          <p:nvPr/>
        </p:nvSpPr>
        <p:spPr>
          <a:xfrm>
            <a:off x="1981200" y="9119525"/>
            <a:ext cx="6525039" cy="523220"/>
          </a:xfrm>
          <a:prstGeom prst="rect">
            <a:avLst/>
          </a:prstGeom>
          <a:noFill/>
        </p:spPr>
        <p:txBody>
          <a:bodyPr wrap="square" rtlCol="0">
            <a:spAutoFit/>
          </a:bodyPr>
          <a:lstStyle/>
          <a:p>
            <a:r>
              <a:rPr lang="en-GB" sz="2800" dirty="0">
                <a:solidFill>
                  <a:schemeClr val="bg1"/>
                </a:solidFill>
                <a:latin typeface="DM Sans" pitchFamily="2" charset="0"/>
              </a:rPr>
              <a:t>Agreed charge. Court proceedings</a:t>
            </a:r>
            <a:r>
              <a:rPr lang="en-GB" sz="2300" dirty="0">
                <a:latin typeface="DM Sans" pitchFamily="2" charset="0"/>
              </a:rPr>
              <a:t>.</a:t>
            </a:r>
          </a:p>
        </p:txBody>
      </p:sp>
      <p:sp>
        <p:nvSpPr>
          <p:cNvPr id="10" name="TextBox 9">
            <a:extLst>
              <a:ext uri="{FF2B5EF4-FFF2-40B4-BE49-F238E27FC236}">
                <a16:creationId xmlns:a16="http://schemas.microsoft.com/office/drawing/2014/main" id="{6F72639E-EB10-434F-EC65-01F7C2EFC8AD}"/>
              </a:ext>
            </a:extLst>
          </p:cNvPr>
          <p:cNvSpPr txBox="1"/>
          <p:nvPr/>
        </p:nvSpPr>
        <p:spPr>
          <a:xfrm>
            <a:off x="10452339" y="9159208"/>
            <a:ext cx="5334000" cy="523220"/>
          </a:xfrm>
          <a:prstGeom prst="rect">
            <a:avLst/>
          </a:prstGeom>
          <a:noFill/>
        </p:spPr>
        <p:txBody>
          <a:bodyPr wrap="square" rtlCol="0">
            <a:spAutoFit/>
          </a:bodyPr>
          <a:lstStyle/>
          <a:p>
            <a:r>
              <a:rPr lang="en-GB" sz="2800" dirty="0">
                <a:solidFill>
                  <a:schemeClr val="bg1"/>
                </a:solidFill>
                <a:latin typeface="DM Sans" pitchFamily="2" charset="0"/>
              </a:rPr>
              <a:t>No charge. Appeal or NFA</a:t>
            </a:r>
            <a:r>
              <a:rPr lang="en-GB" sz="2300" dirty="0">
                <a:latin typeface="DM Sans" pitchFamily="2" charset="0"/>
              </a:rPr>
              <a:t>.</a:t>
            </a:r>
          </a:p>
        </p:txBody>
      </p:sp>
      <p:sp>
        <p:nvSpPr>
          <p:cNvPr id="11" name="Arrow: Down 10">
            <a:extLst>
              <a:ext uri="{FF2B5EF4-FFF2-40B4-BE49-F238E27FC236}">
                <a16:creationId xmlns:a16="http://schemas.microsoft.com/office/drawing/2014/main" id="{369F8B33-9172-787F-A350-7117FBA9E882}"/>
              </a:ext>
            </a:extLst>
          </p:cNvPr>
          <p:cNvSpPr/>
          <p:nvPr/>
        </p:nvSpPr>
        <p:spPr>
          <a:xfrm>
            <a:off x="8553386" y="3425650"/>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4F4DCA73-F21A-F273-7C55-6FF43B49D89F}"/>
              </a:ext>
            </a:extLst>
          </p:cNvPr>
          <p:cNvSpPr/>
          <p:nvPr/>
        </p:nvSpPr>
        <p:spPr>
          <a:xfrm>
            <a:off x="8553386" y="4796729"/>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7983C30C-D5D2-A9D3-4D08-962BE73F2D1A}"/>
              </a:ext>
            </a:extLst>
          </p:cNvPr>
          <p:cNvSpPr/>
          <p:nvPr/>
        </p:nvSpPr>
        <p:spPr>
          <a:xfrm>
            <a:off x="8565874" y="6167808"/>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7B2BDA9D-49E9-6006-03AA-F5DA26168C80}"/>
              </a:ext>
            </a:extLst>
          </p:cNvPr>
          <p:cNvSpPr/>
          <p:nvPr/>
        </p:nvSpPr>
        <p:spPr>
          <a:xfrm>
            <a:off x="8565874" y="7206552"/>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14C6B1D7-4593-DA2E-AD0F-FB5214AC56F3}"/>
              </a:ext>
            </a:extLst>
          </p:cNvPr>
          <p:cNvSpPr/>
          <p:nvPr/>
        </p:nvSpPr>
        <p:spPr>
          <a:xfrm rot="2923268">
            <a:off x="6614385" y="8443999"/>
            <a:ext cx="637762" cy="6543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44F2DE6D-F205-330E-F873-C1688C9F68A2}"/>
              </a:ext>
            </a:extLst>
          </p:cNvPr>
          <p:cNvSpPr/>
          <p:nvPr/>
        </p:nvSpPr>
        <p:spPr>
          <a:xfrm rot="18875116">
            <a:off x="10640775" y="8439612"/>
            <a:ext cx="637762" cy="692497"/>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E0D9CCA-D84F-B586-A5A2-8BB23B770596}"/>
              </a:ext>
            </a:extLst>
          </p:cNvPr>
          <p:cNvSpPr txBox="1"/>
          <p:nvPr/>
        </p:nvSpPr>
        <p:spPr>
          <a:xfrm>
            <a:off x="4024519" y="1410934"/>
            <a:ext cx="9601200" cy="523220"/>
          </a:xfrm>
          <a:prstGeom prst="rect">
            <a:avLst/>
          </a:prstGeom>
          <a:noFill/>
        </p:spPr>
        <p:txBody>
          <a:bodyPr wrap="square" rtlCol="0">
            <a:spAutoFit/>
          </a:bodyPr>
          <a:lstStyle/>
          <a:p>
            <a:pPr algn="ctr"/>
            <a:r>
              <a:rPr lang="en-GB" sz="2800" dirty="0">
                <a:solidFill>
                  <a:schemeClr val="bg1"/>
                </a:solidFill>
                <a:latin typeface="DM Sans" pitchFamily="2" charset="0"/>
              </a:rPr>
              <a:t>Report is made </a:t>
            </a:r>
          </a:p>
        </p:txBody>
      </p:sp>
      <p:sp>
        <p:nvSpPr>
          <p:cNvPr id="7" name="TextBox 6">
            <a:extLst>
              <a:ext uri="{FF2B5EF4-FFF2-40B4-BE49-F238E27FC236}">
                <a16:creationId xmlns:a16="http://schemas.microsoft.com/office/drawing/2014/main" id="{E0F63DF9-BA96-FC89-3B8E-D33834DED2ED}"/>
              </a:ext>
            </a:extLst>
          </p:cNvPr>
          <p:cNvSpPr txBox="1"/>
          <p:nvPr/>
        </p:nvSpPr>
        <p:spPr>
          <a:xfrm>
            <a:off x="245549" y="2743859"/>
            <a:ext cx="17278412" cy="954107"/>
          </a:xfrm>
          <a:prstGeom prst="rect">
            <a:avLst/>
          </a:prstGeom>
          <a:noFill/>
        </p:spPr>
        <p:txBody>
          <a:bodyPr wrap="square" rtlCol="0">
            <a:spAutoFit/>
          </a:bodyPr>
          <a:lstStyle/>
          <a:p>
            <a:pPr algn="ctr"/>
            <a:r>
              <a:rPr lang="en-GB" sz="2800" dirty="0">
                <a:solidFill>
                  <a:schemeClr val="bg1"/>
                </a:solidFill>
                <a:latin typeface="DM Sans" pitchFamily="2" charset="0"/>
              </a:rPr>
              <a:t>Comms dept log it and assess the risk &amp; response required &amp; forward it to relevant investigation team</a:t>
            </a:r>
            <a:endParaRPr lang="en-GB" sz="2800" b="1" dirty="0">
              <a:solidFill>
                <a:schemeClr val="bg1"/>
              </a:solidFill>
              <a:latin typeface="DM Sans" pitchFamily="2" charset="0"/>
            </a:endParaRPr>
          </a:p>
          <a:p>
            <a:pPr algn="ctr"/>
            <a:endParaRPr lang="en-GB" sz="2800" dirty="0">
              <a:solidFill>
                <a:schemeClr val="bg1"/>
              </a:solidFill>
              <a:latin typeface="DM Sans" pitchFamily="2" charset="0"/>
            </a:endParaRPr>
          </a:p>
        </p:txBody>
      </p:sp>
      <p:sp>
        <p:nvSpPr>
          <p:cNvPr id="17" name="TextBox 16">
            <a:extLst>
              <a:ext uri="{FF2B5EF4-FFF2-40B4-BE49-F238E27FC236}">
                <a16:creationId xmlns:a16="http://schemas.microsoft.com/office/drawing/2014/main" id="{6F313D60-0DCB-5A75-40CF-57C1C8030AAB}"/>
              </a:ext>
            </a:extLst>
          </p:cNvPr>
          <p:cNvSpPr txBox="1"/>
          <p:nvPr/>
        </p:nvSpPr>
        <p:spPr>
          <a:xfrm>
            <a:off x="641556" y="4130031"/>
            <a:ext cx="17278412" cy="523220"/>
          </a:xfrm>
          <a:prstGeom prst="rect">
            <a:avLst/>
          </a:prstGeom>
          <a:noFill/>
        </p:spPr>
        <p:txBody>
          <a:bodyPr wrap="square" rtlCol="0">
            <a:spAutoFit/>
          </a:bodyPr>
          <a:lstStyle/>
          <a:p>
            <a:pPr algn="ctr"/>
            <a:r>
              <a:rPr lang="en-GB" sz="2800" dirty="0">
                <a:solidFill>
                  <a:schemeClr val="bg1"/>
                </a:solidFill>
                <a:latin typeface="DM Sans" pitchFamily="2" charset="0"/>
              </a:rPr>
              <a:t>Report is responded to in line with risk/urgency </a:t>
            </a:r>
          </a:p>
        </p:txBody>
      </p:sp>
      <p:sp>
        <p:nvSpPr>
          <p:cNvPr id="18" name="TextBox 17">
            <a:extLst>
              <a:ext uri="{FF2B5EF4-FFF2-40B4-BE49-F238E27FC236}">
                <a16:creationId xmlns:a16="http://schemas.microsoft.com/office/drawing/2014/main" id="{DC3B485D-6747-95C1-56E3-12AEAD04BC7D}"/>
              </a:ext>
            </a:extLst>
          </p:cNvPr>
          <p:cNvSpPr txBox="1"/>
          <p:nvPr/>
        </p:nvSpPr>
        <p:spPr>
          <a:xfrm>
            <a:off x="431941" y="5143500"/>
            <a:ext cx="17278412" cy="954107"/>
          </a:xfrm>
          <a:prstGeom prst="rect">
            <a:avLst/>
          </a:prstGeom>
          <a:noFill/>
        </p:spPr>
        <p:txBody>
          <a:bodyPr wrap="square" rtlCol="0">
            <a:spAutoFit/>
          </a:bodyPr>
          <a:lstStyle/>
          <a:p>
            <a:pPr algn="ctr"/>
            <a:endParaRPr lang="en-GB" sz="2800" dirty="0">
              <a:solidFill>
                <a:schemeClr val="bg1"/>
              </a:solidFill>
              <a:latin typeface="DM Sans" pitchFamily="2" charset="0"/>
            </a:endParaRPr>
          </a:p>
          <a:p>
            <a:pPr algn="ctr"/>
            <a:r>
              <a:rPr lang="en-GB" sz="2800" dirty="0">
                <a:solidFill>
                  <a:schemeClr val="bg1"/>
                </a:solidFill>
                <a:latin typeface="DM Sans" pitchFamily="2" charset="0"/>
              </a:rPr>
              <a:t>Lead investigator will contact victim or informant to explain process</a:t>
            </a:r>
          </a:p>
        </p:txBody>
      </p:sp>
      <p:sp>
        <p:nvSpPr>
          <p:cNvPr id="19" name="TextBox 18">
            <a:extLst>
              <a:ext uri="{FF2B5EF4-FFF2-40B4-BE49-F238E27FC236}">
                <a16:creationId xmlns:a16="http://schemas.microsoft.com/office/drawing/2014/main" id="{B75C997F-6E90-81EA-0E71-92CF1C4AB622}"/>
              </a:ext>
            </a:extLst>
          </p:cNvPr>
          <p:cNvSpPr txBox="1"/>
          <p:nvPr/>
        </p:nvSpPr>
        <p:spPr>
          <a:xfrm>
            <a:off x="1351496" y="6767683"/>
            <a:ext cx="15331659" cy="523220"/>
          </a:xfrm>
          <a:prstGeom prst="rect">
            <a:avLst/>
          </a:prstGeom>
          <a:noFill/>
        </p:spPr>
        <p:txBody>
          <a:bodyPr wrap="square" rtlCol="0">
            <a:spAutoFit/>
          </a:bodyPr>
          <a:lstStyle/>
          <a:p>
            <a:pPr algn="ctr"/>
            <a:r>
              <a:rPr lang="en-GB" sz="2800" dirty="0">
                <a:solidFill>
                  <a:schemeClr val="bg1"/>
                </a:solidFill>
                <a:latin typeface="DM Sans" pitchFamily="2" charset="0"/>
              </a:rPr>
              <a:t>Evidence gathering begins </a:t>
            </a:r>
          </a:p>
        </p:txBody>
      </p:sp>
    </p:spTree>
    <p:extLst>
      <p:ext uri="{BB962C8B-B14F-4D97-AF65-F5344CB8AC3E}">
        <p14:creationId xmlns:p14="http://schemas.microsoft.com/office/powerpoint/2010/main" val="136533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p:bldP spid="10" grpId="0"/>
      <p:bldP spid="11" grpId="0" animBg="1"/>
      <p:bldP spid="12" grpId="0" animBg="1"/>
      <p:bldP spid="13" grpId="0" animBg="1"/>
      <p:bldP spid="14" grpId="0" animBg="1"/>
      <p:bldP spid="15" grpId="0" animBg="1"/>
      <p:bldP spid="16" grpId="0" animBg="1"/>
      <p:bldP spid="6" grpId="0"/>
      <p:bldP spid="7" grpId="0"/>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8DE1-7712-B7DE-DDB8-77AC3644D067}"/>
              </a:ext>
            </a:extLst>
          </p:cNvPr>
          <p:cNvSpPr>
            <a:spLocks noGrp="1"/>
          </p:cNvSpPr>
          <p:nvPr>
            <p:ph type="title"/>
          </p:nvPr>
        </p:nvSpPr>
        <p:spPr>
          <a:xfrm>
            <a:off x="914400" y="571500"/>
            <a:ext cx="15494120" cy="830997"/>
          </a:xfrm>
        </p:spPr>
        <p:txBody>
          <a:bodyPr/>
          <a:lstStyle/>
          <a:p>
            <a:r>
              <a:rPr lang="en-GB" sz="5400" kern="100" dirty="0">
                <a:latin typeface="Barlow Condensed SemiBold" panose="00000706000000000000" pitchFamily="2" charset="0"/>
                <a:ea typeface="Calibri" panose="020F0502020204030204" pitchFamily="34" charset="0"/>
                <a:cs typeface="Times New Roman" panose="02020603050405020304" pitchFamily="18" charset="0"/>
              </a:rPr>
              <a:t>Tips for reporting to Police</a:t>
            </a:r>
            <a:endParaRPr lang="en-GB" sz="5400" dirty="0"/>
          </a:p>
        </p:txBody>
      </p:sp>
      <p:sp>
        <p:nvSpPr>
          <p:cNvPr id="3" name="Text Placeholder 2">
            <a:extLst>
              <a:ext uri="{FF2B5EF4-FFF2-40B4-BE49-F238E27FC236}">
                <a16:creationId xmlns:a16="http://schemas.microsoft.com/office/drawing/2014/main" id="{25CCE1E0-CC51-4D33-C561-8E5CDC258523}"/>
              </a:ext>
            </a:extLst>
          </p:cNvPr>
          <p:cNvSpPr>
            <a:spLocks noGrp="1"/>
          </p:cNvSpPr>
          <p:nvPr>
            <p:ph type="body" idx="1"/>
          </p:nvPr>
        </p:nvSpPr>
        <p:spPr>
          <a:xfrm>
            <a:off x="609600" y="1714500"/>
            <a:ext cx="16850265" cy="4739759"/>
          </a:xfrm>
        </p:spPr>
        <p:txBody>
          <a:bodyPr/>
          <a:lstStyle/>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a:p>
            <a:pPr marL="457200" indent="-457200">
              <a:buFont typeface="Arial" panose="020B0604020202020204" pitchFamily="34" charset="0"/>
              <a:buChar char="•"/>
            </a:pPr>
            <a:endParaRPr lang="en-GB" dirty="0">
              <a:solidFill>
                <a:srgbClr val="FFFF00"/>
              </a:solidFill>
            </a:endParaRPr>
          </a:p>
        </p:txBody>
      </p:sp>
      <p:sp>
        <p:nvSpPr>
          <p:cNvPr id="4" name="Rectangle 1">
            <a:extLst>
              <a:ext uri="{FF2B5EF4-FFF2-40B4-BE49-F238E27FC236}">
                <a16:creationId xmlns:a16="http://schemas.microsoft.com/office/drawing/2014/main" id="{C587E7F2-A325-85A7-6754-D5190F0384D1}"/>
              </a:ext>
            </a:extLst>
          </p:cNvPr>
          <p:cNvSpPr>
            <a:spLocks noChangeArrowheads="1"/>
          </p:cNvSpPr>
          <p:nvPr/>
        </p:nvSpPr>
        <p:spPr bwMode="auto">
          <a:xfrm>
            <a:off x="7010400" y="2009533"/>
            <a:ext cx="8524334" cy="626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50000"/>
              </a:lnSpc>
              <a:spcBef>
                <a:spcPct val="0"/>
              </a:spcBef>
              <a:spcAft>
                <a:spcPct val="0"/>
              </a:spcAft>
              <a:buClrTx/>
              <a:buSzTx/>
              <a:tabLst/>
            </a:pPr>
            <a:r>
              <a:rPr kumimoji="0" lang="en-GB" altLang="en-US" sz="2700" b="1" i="0" u="none" strike="noStrike" cap="none" normalizeH="0" baseline="0" dirty="0">
                <a:ln>
                  <a:noFill/>
                </a:ln>
                <a:solidFill>
                  <a:srgbClr val="DACA32"/>
                </a:solidFill>
                <a:effectLst/>
                <a:latin typeface="DM Sans" pitchFamily="2" charset="0"/>
                <a:ea typeface="Calibri" panose="020F0502020204030204" pitchFamily="34" charset="0"/>
                <a:cs typeface="Calibri" panose="020F0502020204030204" pitchFamily="34" charset="0"/>
              </a:rPr>
              <a:t>Evidence</a:t>
            </a:r>
            <a:r>
              <a:rPr kumimoji="0" lang="en-GB" altLang="en-US" sz="2700" b="0" i="0" u="none" strike="noStrike" cap="none" normalizeH="0" baseline="0" dirty="0">
                <a:ln>
                  <a:noFill/>
                </a:ln>
                <a:solidFill>
                  <a:schemeClr val="bg1"/>
                </a:solidFill>
                <a:effectLst/>
                <a:latin typeface="DM Sans" pitchFamily="2" charset="0"/>
                <a:ea typeface="Calibri" panose="020F0502020204030204" pitchFamily="34" charset="0"/>
                <a:cs typeface="Calibri" panose="020F0502020204030204" pitchFamily="34" charset="0"/>
              </a:rPr>
              <a:t>: capture as much evidence as possible when it is happening –screenshots, screen recordings, make sure they have time stamps, downloading data from the platform about the interactions that are occurring. </a:t>
            </a:r>
          </a:p>
          <a:p>
            <a:pPr marR="0" lvl="0" defTabSz="914400" rtl="0" eaLnBrk="0" fontAlgn="base" latinLnBrk="0" hangingPunct="0">
              <a:lnSpc>
                <a:spcPct val="150000"/>
              </a:lnSpc>
              <a:spcBef>
                <a:spcPct val="0"/>
              </a:spcBef>
              <a:spcAft>
                <a:spcPct val="0"/>
              </a:spcAft>
              <a:buClrTx/>
              <a:buSzTx/>
              <a:tabLst/>
            </a:pPr>
            <a:endParaRPr lang="en-GB" altLang="en-US" sz="2700" dirty="0">
              <a:solidFill>
                <a:schemeClr val="bg1"/>
              </a:solidFill>
              <a:latin typeface="DM Sans" pitchFamily="2" charset="0"/>
              <a:ea typeface="Calibri" panose="020F0502020204030204" pitchFamily="34" charset="0"/>
              <a:cs typeface="Calibri" panose="020F0502020204030204" pitchFamily="34" charset="0"/>
            </a:endParaRPr>
          </a:p>
          <a:p>
            <a:pPr marR="0" lvl="0" defTabSz="914400" rtl="0" eaLnBrk="0" fontAlgn="base" latinLnBrk="0" hangingPunct="0">
              <a:lnSpc>
                <a:spcPct val="150000"/>
              </a:lnSpc>
              <a:spcBef>
                <a:spcPct val="0"/>
              </a:spcBef>
              <a:spcAft>
                <a:spcPct val="0"/>
              </a:spcAft>
              <a:buClrTx/>
              <a:buSzTx/>
              <a:tabLst/>
            </a:pPr>
            <a:r>
              <a:rPr kumimoji="0" lang="en-GB" altLang="en-US" sz="2700" b="0" i="1" u="none" strike="noStrike" cap="none" normalizeH="0" baseline="0" dirty="0">
                <a:ln>
                  <a:noFill/>
                </a:ln>
                <a:solidFill>
                  <a:schemeClr val="bg1"/>
                </a:solidFill>
                <a:effectLst/>
                <a:latin typeface="DM Sans" pitchFamily="2" charset="0"/>
                <a:ea typeface="Calibri" panose="020F0502020204030204" pitchFamily="34" charset="0"/>
                <a:cs typeface="Calibri" panose="020F0502020204030204" pitchFamily="34" charset="0"/>
              </a:rPr>
              <a:t>“Capturing this evidence as soon as it happens is super helpful for investigations because sometimes that data and info can be gone by the time it is needed.” </a:t>
            </a:r>
            <a:r>
              <a:rPr kumimoji="0" lang="en-GB" altLang="en-US" sz="1200" b="0" i="1" u="none" strike="noStrike" cap="none" normalizeH="0" baseline="0" dirty="0">
                <a:ln>
                  <a:noFill/>
                </a:ln>
                <a:solidFill>
                  <a:schemeClr val="bg1"/>
                </a:solidFill>
                <a:effectLst/>
                <a:latin typeface="DM Sans" pitchFamily="2" charset="0"/>
                <a:ea typeface="Calibri" panose="020F0502020204030204" pitchFamily="34" charset="0"/>
                <a:cs typeface="Calibri" panose="020F0502020204030204" pitchFamily="34" charset="0"/>
              </a:rPr>
              <a:t>Cybercrime team, Avon &amp; Somerset</a:t>
            </a:r>
            <a:r>
              <a:rPr kumimoji="0" lang="en-GB" altLang="en-US" sz="1200" b="0" i="1" u="none" strike="noStrike" cap="none" normalizeH="0" dirty="0">
                <a:ln>
                  <a:noFill/>
                </a:ln>
                <a:solidFill>
                  <a:schemeClr val="bg1"/>
                </a:solidFill>
                <a:effectLst/>
                <a:latin typeface="DM Sans" pitchFamily="2" charset="0"/>
                <a:ea typeface="Calibri" panose="020F0502020204030204" pitchFamily="34" charset="0"/>
                <a:cs typeface="Calibri" panose="020F0502020204030204" pitchFamily="34" charset="0"/>
              </a:rPr>
              <a:t> Constabu</a:t>
            </a:r>
            <a:r>
              <a:rPr lang="en-GB" altLang="en-US" sz="1200" i="1" dirty="0">
                <a:solidFill>
                  <a:schemeClr val="bg1"/>
                </a:solidFill>
                <a:latin typeface="DM Sans" pitchFamily="2" charset="0"/>
                <a:ea typeface="Calibri" panose="020F0502020204030204" pitchFamily="34" charset="0"/>
                <a:cs typeface="Calibri" panose="020F0502020204030204" pitchFamily="34" charset="0"/>
              </a:rPr>
              <a:t>lary</a:t>
            </a:r>
            <a:endParaRPr kumimoji="0" lang="en-GB" altLang="en-US" sz="1200" b="0" i="1" u="none" strike="noStrike" cap="none" normalizeH="0" baseline="0" dirty="0">
              <a:ln>
                <a:noFill/>
              </a:ln>
              <a:solidFill>
                <a:schemeClr val="bg1"/>
              </a:solidFill>
              <a:effectLst/>
              <a:latin typeface="DM Sans" pitchFamily="2" charset="0"/>
            </a:endParaRPr>
          </a:p>
        </p:txBody>
      </p:sp>
      <p:pic>
        <p:nvPicPr>
          <p:cNvPr id="6" name="Picture 5">
            <a:extLst>
              <a:ext uri="{FF2B5EF4-FFF2-40B4-BE49-F238E27FC236}">
                <a16:creationId xmlns:a16="http://schemas.microsoft.com/office/drawing/2014/main" id="{EAD1AFB6-11BA-C693-F4D1-D9848BFAF020}"/>
              </a:ext>
            </a:extLst>
          </p:cNvPr>
          <p:cNvPicPr>
            <a:picLocks noChangeAspect="1"/>
          </p:cNvPicPr>
          <p:nvPr/>
        </p:nvPicPr>
        <p:blipFill>
          <a:blip r:embed="rId3"/>
          <a:stretch>
            <a:fillRect/>
          </a:stretch>
        </p:blipFill>
        <p:spPr>
          <a:xfrm>
            <a:off x="642551" y="2247901"/>
            <a:ext cx="5290810" cy="7467600"/>
          </a:xfrm>
          <a:prstGeom prst="rect">
            <a:avLst/>
          </a:prstGeom>
        </p:spPr>
      </p:pic>
    </p:spTree>
    <p:extLst>
      <p:ext uri="{BB962C8B-B14F-4D97-AF65-F5344CB8AC3E}">
        <p14:creationId xmlns:p14="http://schemas.microsoft.com/office/powerpoint/2010/main" val="273970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CF52-C641-B97A-77A7-94439C25AEA9}"/>
              </a:ext>
            </a:extLst>
          </p:cNvPr>
          <p:cNvSpPr>
            <a:spLocks noGrp="1"/>
          </p:cNvSpPr>
          <p:nvPr>
            <p:ph type="title"/>
          </p:nvPr>
        </p:nvSpPr>
        <p:spPr>
          <a:xfrm>
            <a:off x="457200" y="384601"/>
            <a:ext cx="15494120" cy="830997"/>
          </a:xfrm>
        </p:spPr>
        <p:txBody>
          <a:bodyPr/>
          <a:lstStyle/>
          <a:p>
            <a:r>
              <a:rPr lang="en-GB" sz="5400" dirty="0">
                <a:latin typeface="Barlow Condensed SemiBold" panose="00000706000000000000" pitchFamily="2" charset="0"/>
              </a:rPr>
              <a:t>Reporting: Data, Consent &amp; Timeframe</a:t>
            </a:r>
          </a:p>
        </p:txBody>
      </p:sp>
      <p:sp>
        <p:nvSpPr>
          <p:cNvPr id="3" name="Text Placeholder 2">
            <a:extLst>
              <a:ext uri="{FF2B5EF4-FFF2-40B4-BE49-F238E27FC236}">
                <a16:creationId xmlns:a16="http://schemas.microsoft.com/office/drawing/2014/main" id="{2D8E7C7C-83BB-959F-0C4C-0F240FA9BE23}"/>
              </a:ext>
            </a:extLst>
          </p:cNvPr>
          <p:cNvSpPr>
            <a:spLocks noGrp="1"/>
          </p:cNvSpPr>
          <p:nvPr>
            <p:ph type="body" idx="1"/>
          </p:nvPr>
        </p:nvSpPr>
        <p:spPr>
          <a:xfrm>
            <a:off x="457200" y="1116292"/>
            <a:ext cx="16850265" cy="9048631"/>
          </a:xfrm>
        </p:spPr>
        <p:txBody>
          <a:bodyPr/>
          <a:lstStyle/>
          <a:p>
            <a:pPr marL="457200" indent="-457200">
              <a:lnSpc>
                <a:spcPct val="200000"/>
              </a:lnSpc>
              <a:buFont typeface="Arial" panose="020B0604020202020204" pitchFamily="34" charset="0"/>
              <a:buChar char="•"/>
            </a:pPr>
            <a:r>
              <a:rPr lang="en-GB" dirty="0"/>
              <a:t>Police will try to retrieve the digital data from the suspects account/devices where possible. If not possible they will discuss possibility of retrieving from victims phone.</a:t>
            </a:r>
          </a:p>
          <a:p>
            <a:pPr marL="457200" indent="-457200">
              <a:lnSpc>
                <a:spcPct val="200000"/>
              </a:lnSpc>
              <a:buFont typeface="Arial" panose="020B0604020202020204" pitchFamily="34" charset="0"/>
              <a:buChar char="•"/>
            </a:pPr>
            <a:r>
              <a:rPr lang="en-GB" dirty="0"/>
              <a:t>This can only be done with consent from the victim and will not be forced on them</a:t>
            </a:r>
          </a:p>
          <a:p>
            <a:pPr marL="457200" indent="-457200">
              <a:lnSpc>
                <a:spcPct val="200000"/>
              </a:lnSpc>
              <a:buFont typeface="Arial" panose="020B0604020202020204" pitchFamily="34" charset="0"/>
              <a:buChar char="•"/>
            </a:pPr>
            <a:r>
              <a:rPr lang="en-GB" dirty="0"/>
              <a:t>This Data will be stored securely on police systems and only reviewed by investigating personnel.</a:t>
            </a:r>
          </a:p>
          <a:p>
            <a:pPr marL="457200" indent="-457200">
              <a:lnSpc>
                <a:spcPct val="200000"/>
              </a:lnSpc>
              <a:buFont typeface="Arial" panose="020B0604020202020204" pitchFamily="34" charset="0"/>
              <a:buChar char="•"/>
            </a:pPr>
            <a:r>
              <a:rPr lang="en-GB" dirty="0"/>
              <a:t>If any personal data is to be used as evidence it will be redacted to safeguard private life (this should also be explained to victim)</a:t>
            </a:r>
          </a:p>
          <a:p>
            <a:pPr marL="457200" indent="-457200">
              <a:lnSpc>
                <a:spcPct val="200000"/>
              </a:lnSpc>
              <a:buFont typeface="Arial" panose="020B0604020202020204" pitchFamily="34" charset="0"/>
              <a:buChar char="•"/>
            </a:pPr>
            <a:r>
              <a:rPr lang="en-GB" dirty="0"/>
              <a:t>Victim may be required to participate in video recorded interviews, consent forms, reviewing messages, documents, medical records, attending court. </a:t>
            </a:r>
          </a:p>
          <a:p>
            <a:pPr marL="457200" indent="-457200">
              <a:lnSpc>
                <a:spcPct val="200000"/>
              </a:lnSpc>
              <a:buFont typeface="Arial" panose="020B0604020202020204" pitchFamily="34" charset="0"/>
              <a:buChar char="•"/>
            </a:pPr>
            <a:r>
              <a:rPr lang="en-GB" dirty="0"/>
              <a:t>No set timeframe and the response is based on risk/urgency of report     </a:t>
            </a:r>
          </a:p>
          <a:p>
            <a:pPr marL="457200" indent="-457200">
              <a:lnSpc>
                <a:spcPct val="200000"/>
              </a:lnSpc>
              <a:buFont typeface="Arial" panose="020B0604020202020204" pitchFamily="34" charset="0"/>
              <a:buChar char="•"/>
            </a:pPr>
            <a:r>
              <a:rPr lang="en-GB" dirty="0"/>
              <a:t>Delayed response does not mean the case is less serious</a:t>
            </a:r>
          </a:p>
          <a:p>
            <a:endParaRPr lang="en-GB" dirty="0"/>
          </a:p>
        </p:txBody>
      </p:sp>
      <p:pic>
        <p:nvPicPr>
          <p:cNvPr id="5" name="Graphic 4" descr="Hourglass 90% with solid fill">
            <a:extLst>
              <a:ext uri="{FF2B5EF4-FFF2-40B4-BE49-F238E27FC236}">
                <a16:creationId xmlns:a16="http://schemas.microsoft.com/office/drawing/2014/main" id="{95D8D947-4670-4BB5-F365-873FBC500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4020" y="7200900"/>
            <a:ext cx="2514600" cy="2514600"/>
          </a:xfrm>
          <a:prstGeom prst="rect">
            <a:avLst/>
          </a:prstGeom>
        </p:spPr>
      </p:pic>
    </p:spTree>
    <p:extLst>
      <p:ext uri="{BB962C8B-B14F-4D97-AF65-F5344CB8AC3E}">
        <p14:creationId xmlns:p14="http://schemas.microsoft.com/office/powerpoint/2010/main" val="4132214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FF87-E16D-63F6-18F3-AC8834DF704A}"/>
              </a:ext>
            </a:extLst>
          </p:cNvPr>
          <p:cNvSpPr>
            <a:spLocks noGrp="1"/>
          </p:cNvSpPr>
          <p:nvPr>
            <p:ph type="title"/>
          </p:nvPr>
        </p:nvSpPr>
        <p:spPr>
          <a:xfrm>
            <a:off x="762000" y="261942"/>
            <a:ext cx="16129059" cy="830997"/>
          </a:xfrm>
        </p:spPr>
        <p:txBody>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Reporting &amp; Revenge Porn</a:t>
            </a:r>
            <a:endParaRPr lang="en-GB" sz="5400" dirty="0">
              <a:latin typeface="DM Sans" pitchFamily="2" charset="0"/>
            </a:endParaRPr>
          </a:p>
        </p:txBody>
      </p:sp>
      <p:sp>
        <p:nvSpPr>
          <p:cNvPr id="3" name="Text Placeholder 2">
            <a:extLst>
              <a:ext uri="{FF2B5EF4-FFF2-40B4-BE49-F238E27FC236}">
                <a16:creationId xmlns:a16="http://schemas.microsoft.com/office/drawing/2014/main" id="{80D0D9B5-C670-DEB7-9416-6DE8F7FB2EE3}"/>
              </a:ext>
            </a:extLst>
          </p:cNvPr>
          <p:cNvSpPr>
            <a:spLocks noGrp="1"/>
          </p:cNvSpPr>
          <p:nvPr>
            <p:ph type="body" idx="1"/>
          </p:nvPr>
        </p:nvSpPr>
        <p:spPr>
          <a:xfrm>
            <a:off x="401396" y="1208837"/>
            <a:ext cx="16850265" cy="5601533"/>
          </a:xfrm>
        </p:spPr>
        <p:txBody>
          <a:bodyPr/>
          <a:lstStyle/>
          <a:p>
            <a:pPr algn="l"/>
            <a:endParaRPr lang="en-US" i="1" dirty="0">
              <a:solidFill>
                <a:srgbClr val="FFFF00"/>
              </a:solidFill>
              <a:latin typeface="DM Sans" pitchFamily="2" charset="0"/>
            </a:endParaRPr>
          </a:p>
          <a:p>
            <a:pPr marL="457200" indent="-457200" algn="l">
              <a:buClr>
                <a:srgbClr val="FFFF00"/>
              </a:buClr>
              <a:buFont typeface="Arial" panose="020B0604020202020204" pitchFamily="34" charset="0"/>
              <a:buChar char="•"/>
            </a:pPr>
            <a:r>
              <a:rPr lang="en-US" dirty="0">
                <a:solidFill>
                  <a:schemeClr val="bg1"/>
                </a:solidFill>
                <a:latin typeface="DM Sans" pitchFamily="2" charset="0"/>
              </a:rPr>
              <a:t>Age Distinction: Any indecent image of a child under 18 is counted as Child Sexual Abuse Material (previously referred to as Child Pornography) and it is illegal to distribute these images or have them in your possession (even if the images were taken with consent and the person taking them is under 18). This is covered under ‘Protection of Children Act 1978’. </a:t>
            </a:r>
          </a:p>
          <a:p>
            <a:pPr marL="457200" indent="-457200" algn="l">
              <a:buClr>
                <a:srgbClr val="FFFF00"/>
              </a:buClr>
              <a:buFont typeface="Arial" panose="020B0604020202020204" pitchFamily="34" charset="0"/>
              <a:buChar char="•"/>
            </a:pPr>
            <a:endParaRPr lang="en-US" b="0" dirty="0">
              <a:solidFill>
                <a:schemeClr val="bg1"/>
              </a:solidFill>
              <a:effectLst/>
              <a:latin typeface="DM Sans" pitchFamily="2" charset="0"/>
            </a:endParaRPr>
          </a:p>
          <a:p>
            <a:pPr marL="457200" indent="-457200" algn="l">
              <a:buFont typeface="Arial" panose="020B0604020202020204" pitchFamily="34" charset="0"/>
              <a:buChar char="•"/>
            </a:pPr>
            <a:r>
              <a:rPr lang="en-US" dirty="0">
                <a:solidFill>
                  <a:schemeClr val="bg1"/>
                </a:solidFill>
                <a:latin typeface="DM Sans" pitchFamily="2" charset="0"/>
              </a:rPr>
              <a:t>Recent public cases of Revenge Porn: Zara </a:t>
            </a:r>
            <a:r>
              <a:rPr lang="en-US" dirty="0" err="1">
                <a:solidFill>
                  <a:schemeClr val="bg1"/>
                </a:solidFill>
                <a:latin typeface="DM Sans" pitchFamily="2" charset="0"/>
              </a:rPr>
              <a:t>Mcdermott</a:t>
            </a:r>
            <a:r>
              <a:rPr lang="en-US" dirty="0">
                <a:solidFill>
                  <a:schemeClr val="bg1"/>
                </a:solidFill>
                <a:latin typeface="DM Sans" pitchFamily="2" charset="0"/>
              </a:rPr>
              <a:t> &amp; Georgia Harrison. They both have documentaries around the subject. ‘Revenge Porn’ on </a:t>
            </a:r>
            <a:r>
              <a:rPr lang="en-US" dirty="0" err="1">
                <a:solidFill>
                  <a:schemeClr val="bg1"/>
                </a:solidFill>
                <a:latin typeface="DM Sans" pitchFamily="2" charset="0"/>
              </a:rPr>
              <a:t>Iplayer</a:t>
            </a:r>
            <a:r>
              <a:rPr lang="en-US" dirty="0">
                <a:solidFill>
                  <a:schemeClr val="bg1"/>
                </a:solidFill>
                <a:latin typeface="DM Sans" pitchFamily="2" charset="0"/>
              </a:rPr>
              <a:t> and ‘Revenge Porn: Georgia Vs Bear’ on ITV Player. </a:t>
            </a:r>
            <a:r>
              <a:rPr lang="en-GB" dirty="0">
                <a:solidFill>
                  <a:schemeClr val="accent6">
                    <a:lumMod val="75000"/>
                  </a:schemeClr>
                </a:solidFill>
                <a:latin typeface="DM Sans" pitchFamily="2" charset="0"/>
                <a:hlinkClick r:id="rId3">
                  <a:extLst>
                    <a:ext uri="{A12FA001-AC4F-418D-AE19-62706E023703}">
                      <ahyp:hlinkClr xmlns:ahyp="http://schemas.microsoft.com/office/drawing/2018/hyperlinkcolor" val="tx"/>
                    </a:ext>
                  </a:extLst>
                </a:hlinkClick>
              </a:rPr>
              <a:t>https://www.itv.com/watch/revenge-porn-georgia-vs-bear/10a2232</a:t>
            </a:r>
            <a:endParaRPr lang="en-US" dirty="0">
              <a:solidFill>
                <a:schemeClr val="accent6">
                  <a:lumMod val="75000"/>
                </a:schemeClr>
              </a:solidFill>
              <a:latin typeface="DM Sans" pitchFamily="2" charset="0"/>
            </a:endParaRPr>
          </a:p>
          <a:p>
            <a:pPr marL="457200" indent="-457200" algn="l">
              <a:buFont typeface="Arial" panose="020B0604020202020204" pitchFamily="34" charset="0"/>
              <a:buChar char="•"/>
            </a:pPr>
            <a:endParaRPr lang="en-US" dirty="0">
              <a:solidFill>
                <a:schemeClr val="bg1"/>
              </a:solidFill>
              <a:latin typeface="DM Sans" pitchFamily="2" charset="0"/>
            </a:endParaRPr>
          </a:p>
          <a:p>
            <a:pPr algn="l"/>
            <a:endParaRPr lang="en-US" i="1" dirty="0">
              <a:solidFill>
                <a:schemeClr val="bg1"/>
              </a:solidFill>
              <a:latin typeface="DM Sans" pitchFamily="2" charset="0"/>
            </a:endParaRPr>
          </a:p>
          <a:p>
            <a:pPr marL="457200" indent="-457200" algn="l">
              <a:buClr>
                <a:srgbClr val="FFFF00"/>
              </a:buClr>
              <a:buFont typeface="Arial" panose="020B0604020202020204" pitchFamily="34" charset="0"/>
              <a:buChar char="•"/>
            </a:pPr>
            <a:r>
              <a:rPr lang="en-US" b="0" i="0" dirty="0">
                <a:solidFill>
                  <a:schemeClr val="accent6">
                    <a:lumMod val="75000"/>
                  </a:schemeClr>
                </a:solidFill>
                <a:effectLst/>
                <a:latin typeface="DM Sans" pitchFamily="2" charset="0"/>
                <a:hlinkClick r:id="rId4">
                  <a:extLst>
                    <a:ext uri="{A12FA001-AC4F-418D-AE19-62706E023703}">
                      <ahyp:hlinkClr xmlns:ahyp="http://schemas.microsoft.com/office/drawing/2018/hyperlinkcolor" val="tx"/>
                    </a:ext>
                  </a:extLst>
                </a:hlinkClick>
              </a:rPr>
              <a:t>StopNCII.org (Stop Non-Consensual Intimate Image Abuse)</a:t>
            </a:r>
            <a:r>
              <a:rPr lang="en-US" i="1" dirty="0">
                <a:solidFill>
                  <a:schemeClr val="accent6">
                    <a:lumMod val="75000"/>
                  </a:schemeClr>
                </a:solidFill>
                <a:latin typeface="DM Sans" pitchFamily="2" charset="0"/>
              </a:rPr>
              <a:t> </a:t>
            </a:r>
            <a:r>
              <a:rPr lang="en-US" dirty="0">
                <a:solidFill>
                  <a:schemeClr val="bg1"/>
                </a:solidFill>
                <a:latin typeface="DM Sans" pitchFamily="2" charset="0"/>
              </a:rPr>
              <a:t>Global tool for victims of revenge porn that prevents intimate images from being shared online by perpetrators. </a:t>
            </a:r>
            <a:endParaRPr lang="en-US" b="0" dirty="0">
              <a:solidFill>
                <a:schemeClr val="bg1"/>
              </a:solidFill>
              <a:effectLst/>
              <a:latin typeface="DM Sans" pitchFamily="2" charset="0"/>
            </a:endParaRPr>
          </a:p>
        </p:txBody>
      </p:sp>
      <p:pic>
        <p:nvPicPr>
          <p:cNvPr id="4" name="Picture 3">
            <a:extLst>
              <a:ext uri="{FF2B5EF4-FFF2-40B4-BE49-F238E27FC236}">
                <a16:creationId xmlns:a16="http://schemas.microsoft.com/office/drawing/2014/main" id="{BE81DE23-A1DD-D2F2-8567-3AC78370D4A6}"/>
              </a:ext>
            </a:extLst>
          </p:cNvPr>
          <p:cNvPicPr>
            <a:picLocks noChangeAspect="1"/>
          </p:cNvPicPr>
          <p:nvPr/>
        </p:nvPicPr>
        <p:blipFill>
          <a:blip r:embed="rId5"/>
          <a:stretch>
            <a:fillRect/>
          </a:stretch>
        </p:blipFill>
        <p:spPr>
          <a:xfrm>
            <a:off x="5181600" y="6810370"/>
            <a:ext cx="5715000" cy="3214688"/>
          </a:xfrm>
          <a:prstGeom prst="rect">
            <a:avLst/>
          </a:prstGeom>
        </p:spPr>
      </p:pic>
    </p:spTree>
    <p:extLst>
      <p:ext uri="{BB962C8B-B14F-4D97-AF65-F5344CB8AC3E}">
        <p14:creationId xmlns:p14="http://schemas.microsoft.com/office/powerpoint/2010/main" val="363594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a:extLst>
              <a:ext uri="{FF2B5EF4-FFF2-40B4-BE49-F238E27FC236}">
                <a16:creationId xmlns:a16="http://schemas.microsoft.com/office/drawing/2014/main" id="{180FEE32-0DCE-4123-ACC5-F182A0ED87BA}"/>
              </a:ext>
            </a:extLst>
          </p:cNvPr>
          <p:cNvSpPr/>
          <p:nvPr/>
        </p:nvSpPr>
        <p:spPr>
          <a:xfrm rot="17314784">
            <a:off x="14992872" y="7749360"/>
            <a:ext cx="3503929" cy="2479675"/>
          </a:xfrm>
          <a:custGeom>
            <a:avLst/>
            <a:gdLst/>
            <a:ahLst/>
            <a:cxnLst/>
            <a:rect l="l" t="t" r="r" b="b"/>
            <a:pathLst>
              <a:path w="3503929" h="2479675">
                <a:moveTo>
                  <a:pt x="0" y="386078"/>
                </a:moveTo>
                <a:lnTo>
                  <a:pt x="0" y="221359"/>
                </a:lnTo>
                <a:lnTo>
                  <a:pt x="10215" y="216636"/>
                </a:lnTo>
                <a:lnTo>
                  <a:pt x="55482" y="196809"/>
                </a:lnTo>
                <a:lnTo>
                  <a:pt x="101137" y="177903"/>
                </a:lnTo>
                <a:lnTo>
                  <a:pt x="147170" y="159923"/>
                </a:lnTo>
                <a:lnTo>
                  <a:pt x="193567" y="142874"/>
                </a:lnTo>
                <a:lnTo>
                  <a:pt x="240318" y="126761"/>
                </a:lnTo>
                <a:lnTo>
                  <a:pt x="287409" y="111587"/>
                </a:lnTo>
                <a:lnTo>
                  <a:pt x="334831" y="97358"/>
                </a:lnTo>
                <a:lnTo>
                  <a:pt x="382570" y="84079"/>
                </a:lnTo>
                <a:lnTo>
                  <a:pt x="430615" y="71754"/>
                </a:lnTo>
                <a:lnTo>
                  <a:pt x="478954" y="60389"/>
                </a:lnTo>
                <a:lnTo>
                  <a:pt x="527576" y="49986"/>
                </a:lnTo>
                <a:lnTo>
                  <a:pt x="576468" y="40552"/>
                </a:lnTo>
                <a:lnTo>
                  <a:pt x="625619" y="32091"/>
                </a:lnTo>
                <a:lnTo>
                  <a:pt x="675016" y="24608"/>
                </a:lnTo>
                <a:lnTo>
                  <a:pt x="724649" y="18108"/>
                </a:lnTo>
                <a:lnTo>
                  <a:pt x="774504" y="12594"/>
                </a:lnTo>
                <a:lnTo>
                  <a:pt x="824572" y="8073"/>
                </a:lnTo>
                <a:lnTo>
                  <a:pt x="874838" y="4548"/>
                </a:lnTo>
                <a:lnTo>
                  <a:pt x="925293" y="2024"/>
                </a:lnTo>
                <a:lnTo>
                  <a:pt x="975923" y="506"/>
                </a:lnTo>
                <a:lnTo>
                  <a:pt x="1026718" y="0"/>
                </a:lnTo>
                <a:lnTo>
                  <a:pt x="1077512" y="506"/>
                </a:lnTo>
                <a:lnTo>
                  <a:pt x="1128143" y="2024"/>
                </a:lnTo>
                <a:lnTo>
                  <a:pt x="1178597" y="4548"/>
                </a:lnTo>
                <a:lnTo>
                  <a:pt x="1228864" y="8073"/>
                </a:lnTo>
                <a:lnTo>
                  <a:pt x="1278931" y="12594"/>
                </a:lnTo>
                <a:lnTo>
                  <a:pt x="1328787" y="18108"/>
                </a:lnTo>
                <a:lnTo>
                  <a:pt x="1378419" y="24608"/>
                </a:lnTo>
                <a:lnTo>
                  <a:pt x="1427817" y="32091"/>
                </a:lnTo>
                <a:lnTo>
                  <a:pt x="1476968" y="40552"/>
                </a:lnTo>
                <a:lnTo>
                  <a:pt x="1525860" y="49986"/>
                </a:lnTo>
                <a:lnTo>
                  <a:pt x="1574481" y="60389"/>
                </a:lnTo>
                <a:lnTo>
                  <a:pt x="1622820" y="71754"/>
                </a:lnTo>
                <a:lnTo>
                  <a:pt x="1670866" y="84079"/>
                </a:lnTo>
                <a:lnTo>
                  <a:pt x="1718605" y="97358"/>
                </a:lnTo>
                <a:lnTo>
                  <a:pt x="1766026" y="111587"/>
                </a:lnTo>
                <a:lnTo>
                  <a:pt x="1813118" y="126761"/>
                </a:lnTo>
                <a:lnTo>
                  <a:pt x="1859869" y="142874"/>
                </a:lnTo>
                <a:lnTo>
                  <a:pt x="1875192" y="148505"/>
                </a:lnTo>
                <a:lnTo>
                  <a:pt x="1026718" y="148505"/>
                </a:lnTo>
                <a:lnTo>
                  <a:pt x="976389" y="149036"/>
                </a:lnTo>
                <a:lnTo>
                  <a:pt x="926233" y="150624"/>
                </a:lnTo>
                <a:lnTo>
                  <a:pt x="876263" y="153265"/>
                </a:lnTo>
                <a:lnTo>
                  <a:pt x="826493" y="156952"/>
                </a:lnTo>
                <a:lnTo>
                  <a:pt x="776935" y="161681"/>
                </a:lnTo>
                <a:lnTo>
                  <a:pt x="727602" y="167446"/>
                </a:lnTo>
                <a:lnTo>
                  <a:pt x="678507" y="174242"/>
                </a:lnTo>
                <a:lnTo>
                  <a:pt x="629663" y="182063"/>
                </a:lnTo>
                <a:lnTo>
                  <a:pt x="581082" y="190904"/>
                </a:lnTo>
                <a:lnTo>
                  <a:pt x="532779" y="200760"/>
                </a:lnTo>
                <a:lnTo>
                  <a:pt x="484764" y="211625"/>
                </a:lnTo>
                <a:lnTo>
                  <a:pt x="437053" y="223493"/>
                </a:lnTo>
                <a:lnTo>
                  <a:pt x="389656" y="236360"/>
                </a:lnTo>
                <a:lnTo>
                  <a:pt x="342588" y="250220"/>
                </a:lnTo>
                <a:lnTo>
                  <a:pt x="295861" y="265067"/>
                </a:lnTo>
                <a:lnTo>
                  <a:pt x="249488" y="280897"/>
                </a:lnTo>
                <a:lnTo>
                  <a:pt x="203482" y="297703"/>
                </a:lnTo>
                <a:lnTo>
                  <a:pt x="157856" y="315480"/>
                </a:lnTo>
                <a:lnTo>
                  <a:pt x="112622" y="334224"/>
                </a:lnTo>
                <a:lnTo>
                  <a:pt x="67794" y="353928"/>
                </a:lnTo>
                <a:lnTo>
                  <a:pt x="23385" y="374588"/>
                </a:lnTo>
                <a:lnTo>
                  <a:pt x="0" y="386078"/>
                </a:lnTo>
                <a:close/>
              </a:path>
              <a:path w="3503929" h="2479675">
                <a:moveTo>
                  <a:pt x="3503771" y="2479054"/>
                </a:moveTo>
                <a:lnTo>
                  <a:pt x="3355265" y="2479054"/>
                </a:lnTo>
                <a:lnTo>
                  <a:pt x="3355286" y="2477073"/>
                </a:lnTo>
                <a:lnTo>
                  <a:pt x="3354741" y="2426281"/>
                </a:lnTo>
                <a:lnTo>
                  <a:pt x="3353167" y="2376588"/>
                </a:lnTo>
                <a:lnTo>
                  <a:pt x="3350526" y="2326619"/>
                </a:lnTo>
                <a:lnTo>
                  <a:pt x="3346839" y="2276849"/>
                </a:lnTo>
                <a:lnTo>
                  <a:pt x="3342110" y="2227291"/>
                </a:lnTo>
                <a:lnTo>
                  <a:pt x="3336345" y="2177958"/>
                </a:lnTo>
                <a:lnTo>
                  <a:pt x="3329549" y="2128863"/>
                </a:lnTo>
                <a:lnTo>
                  <a:pt x="3321728" y="2080018"/>
                </a:lnTo>
                <a:lnTo>
                  <a:pt x="3312887" y="2031438"/>
                </a:lnTo>
                <a:lnTo>
                  <a:pt x="3303031" y="1983134"/>
                </a:lnTo>
                <a:lnTo>
                  <a:pt x="3292166" y="1935120"/>
                </a:lnTo>
                <a:lnTo>
                  <a:pt x="3280298" y="1887408"/>
                </a:lnTo>
                <a:lnTo>
                  <a:pt x="3267431" y="1840012"/>
                </a:lnTo>
                <a:lnTo>
                  <a:pt x="3253571" y="1792943"/>
                </a:lnTo>
                <a:lnTo>
                  <a:pt x="3238724" y="1746216"/>
                </a:lnTo>
                <a:lnTo>
                  <a:pt x="3222894" y="1699843"/>
                </a:lnTo>
                <a:lnTo>
                  <a:pt x="3206088" y="1653837"/>
                </a:lnTo>
                <a:lnTo>
                  <a:pt x="3188311" y="1608211"/>
                </a:lnTo>
                <a:lnTo>
                  <a:pt x="3169567" y="1562978"/>
                </a:lnTo>
                <a:lnTo>
                  <a:pt x="3149863" y="1518150"/>
                </a:lnTo>
                <a:lnTo>
                  <a:pt x="3129204" y="1473741"/>
                </a:lnTo>
                <a:lnTo>
                  <a:pt x="3107594" y="1429763"/>
                </a:lnTo>
                <a:lnTo>
                  <a:pt x="3085041" y="1386229"/>
                </a:lnTo>
                <a:lnTo>
                  <a:pt x="3061548" y="1343153"/>
                </a:lnTo>
                <a:lnTo>
                  <a:pt x="3037122" y="1300547"/>
                </a:lnTo>
                <a:lnTo>
                  <a:pt x="3011768" y="1258424"/>
                </a:lnTo>
                <a:lnTo>
                  <a:pt x="2985490" y="1216797"/>
                </a:lnTo>
                <a:lnTo>
                  <a:pt x="2958296" y="1175678"/>
                </a:lnTo>
                <a:lnTo>
                  <a:pt x="2930189" y="1135082"/>
                </a:lnTo>
                <a:lnTo>
                  <a:pt x="2901176" y="1095020"/>
                </a:lnTo>
                <a:lnTo>
                  <a:pt x="2871261" y="1055506"/>
                </a:lnTo>
                <a:lnTo>
                  <a:pt x="2840451" y="1016552"/>
                </a:lnTo>
                <a:lnTo>
                  <a:pt x="2808750" y="978171"/>
                </a:lnTo>
                <a:lnTo>
                  <a:pt x="2776164" y="940377"/>
                </a:lnTo>
                <a:lnTo>
                  <a:pt x="2742699" y="903182"/>
                </a:lnTo>
                <a:lnTo>
                  <a:pt x="2708359" y="866599"/>
                </a:lnTo>
                <a:lnTo>
                  <a:pt x="2673150" y="830641"/>
                </a:lnTo>
                <a:lnTo>
                  <a:pt x="2637192" y="795432"/>
                </a:lnTo>
                <a:lnTo>
                  <a:pt x="2600609" y="761092"/>
                </a:lnTo>
                <a:lnTo>
                  <a:pt x="2563414" y="727627"/>
                </a:lnTo>
                <a:lnTo>
                  <a:pt x="2525620" y="695041"/>
                </a:lnTo>
                <a:lnTo>
                  <a:pt x="2487239" y="663340"/>
                </a:lnTo>
                <a:lnTo>
                  <a:pt x="2448285" y="632530"/>
                </a:lnTo>
                <a:lnTo>
                  <a:pt x="2408771" y="602615"/>
                </a:lnTo>
                <a:lnTo>
                  <a:pt x="2368709" y="573602"/>
                </a:lnTo>
                <a:lnTo>
                  <a:pt x="2328113" y="545495"/>
                </a:lnTo>
                <a:lnTo>
                  <a:pt x="2286994" y="518301"/>
                </a:lnTo>
                <a:lnTo>
                  <a:pt x="2245367" y="492023"/>
                </a:lnTo>
                <a:lnTo>
                  <a:pt x="2203244" y="466669"/>
                </a:lnTo>
                <a:lnTo>
                  <a:pt x="2160638" y="442243"/>
                </a:lnTo>
                <a:lnTo>
                  <a:pt x="2117562" y="418750"/>
                </a:lnTo>
                <a:lnTo>
                  <a:pt x="2074028" y="396197"/>
                </a:lnTo>
                <a:lnTo>
                  <a:pt x="2030051" y="374588"/>
                </a:lnTo>
                <a:lnTo>
                  <a:pt x="1985641" y="353928"/>
                </a:lnTo>
                <a:lnTo>
                  <a:pt x="1940813" y="334224"/>
                </a:lnTo>
                <a:lnTo>
                  <a:pt x="1895580" y="315480"/>
                </a:lnTo>
                <a:lnTo>
                  <a:pt x="1849954" y="297703"/>
                </a:lnTo>
                <a:lnTo>
                  <a:pt x="1803948" y="280897"/>
                </a:lnTo>
                <a:lnTo>
                  <a:pt x="1757575" y="265067"/>
                </a:lnTo>
                <a:lnTo>
                  <a:pt x="1710848" y="250220"/>
                </a:lnTo>
                <a:lnTo>
                  <a:pt x="1663779" y="236360"/>
                </a:lnTo>
                <a:lnTo>
                  <a:pt x="1616383" y="223493"/>
                </a:lnTo>
                <a:lnTo>
                  <a:pt x="1568671" y="211625"/>
                </a:lnTo>
                <a:lnTo>
                  <a:pt x="1520657" y="200760"/>
                </a:lnTo>
                <a:lnTo>
                  <a:pt x="1472353" y="190904"/>
                </a:lnTo>
                <a:lnTo>
                  <a:pt x="1423773" y="182063"/>
                </a:lnTo>
                <a:lnTo>
                  <a:pt x="1374928" y="174242"/>
                </a:lnTo>
                <a:lnTo>
                  <a:pt x="1325833" y="167446"/>
                </a:lnTo>
                <a:lnTo>
                  <a:pt x="1276500" y="161681"/>
                </a:lnTo>
                <a:lnTo>
                  <a:pt x="1226942" y="156952"/>
                </a:lnTo>
                <a:lnTo>
                  <a:pt x="1177172" y="153265"/>
                </a:lnTo>
                <a:lnTo>
                  <a:pt x="1127203" y="150624"/>
                </a:lnTo>
                <a:lnTo>
                  <a:pt x="1077047" y="149036"/>
                </a:lnTo>
                <a:lnTo>
                  <a:pt x="1026718" y="148505"/>
                </a:lnTo>
                <a:lnTo>
                  <a:pt x="1875192" y="148505"/>
                </a:lnTo>
                <a:lnTo>
                  <a:pt x="1952298" y="177903"/>
                </a:lnTo>
                <a:lnTo>
                  <a:pt x="1997954" y="196809"/>
                </a:lnTo>
                <a:lnTo>
                  <a:pt x="2043220" y="216636"/>
                </a:lnTo>
                <a:lnTo>
                  <a:pt x="2088087" y="237379"/>
                </a:lnTo>
                <a:lnTo>
                  <a:pt x="2132541" y="259035"/>
                </a:lnTo>
                <a:lnTo>
                  <a:pt x="2176571" y="281597"/>
                </a:lnTo>
                <a:lnTo>
                  <a:pt x="2220165" y="305062"/>
                </a:lnTo>
                <a:lnTo>
                  <a:pt x="2263311" y="329425"/>
                </a:lnTo>
                <a:lnTo>
                  <a:pt x="2305998" y="354681"/>
                </a:lnTo>
                <a:lnTo>
                  <a:pt x="2348213" y="380825"/>
                </a:lnTo>
                <a:lnTo>
                  <a:pt x="2389946" y="407853"/>
                </a:lnTo>
                <a:lnTo>
                  <a:pt x="2431183" y="435760"/>
                </a:lnTo>
                <a:lnTo>
                  <a:pt x="2471913" y="464541"/>
                </a:lnTo>
                <a:lnTo>
                  <a:pt x="2512125" y="494192"/>
                </a:lnTo>
                <a:lnTo>
                  <a:pt x="2551807" y="524707"/>
                </a:lnTo>
                <a:lnTo>
                  <a:pt x="2590946" y="556083"/>
                </a:lnTo>
                <a:lnTo>
                  <a:pt x="2629531" y="588314"/>
                </a:lnTo>
                <a:lnTo>
                  <a:pt x="2667550" y="621395"/>
                </a:lnTo>
                <a:lnTo>
                  <a:pt x="2704991" y="655323"/>
                </a:lnTo>
                <a:lnTo>
                  <a:pt x="2741843" y="690092"/>
                </a:lnTo>
                <a:lnTo>
                  <a:pt x="2778094" y="725697"/>
                </a:lnTo>
                <a:lnTo>
                  <a:pt x="2813699" y="762020"/>
                </a:lnTo>
                <a:lnTo>
                  <a:pt x="2848468" y="798937"/>
                </a:lnTo>
                <a:lnTo>
                  <a:pt x="2882396" y="836436"/>
                </a:lnTo>
                <a:lnTo>
                  <a:pt x="2915477" y="874506"/>
                </a:lnTo>
                <a:lnTo>
                  <a:pt x="2947708" y="913135"/>
                </a:lnTo>
                <a:lnTo>
                  <a:pt x="2979084" y="952312"/>
                </a:lnTo>
                <a:lnTo>
                  <a:pt x="3009599" y="992025"/>
                </a:lnTo>
                <a:lnTo>
                  <a:pt x="3039250" y="1032263"/>
                </a:lnTo>
                <a:lnTo>
                  <a:pt x="3068031" y="1073014"/>
                </a:lnTo>
                <a:lnTo>
                  <a:pt x="3095937" y="1114266"/>
                </a:lnTo>
                <a:lnTo>
                  <a:pt x="3122965" y="1156009"/>
                </a:lnTo>
                <a:lnTo>
                  <a:pt x="3149110" y="1198231"/>
                </a:lnTo>
                <a:lnTo>
                  <a:pt x="3174365" y="1240920"/>
                </a:lnTo>
                <a:lnTo>
                  <a:pt x="3198728" y="1284064"/>
                </a:lnTo>
                <a:lnTo>
                  <a:pt x="3222193" y="1327653"/>
                </a:lnTo>
                <a:lnTo>
                  <a:pt x="3244756" y="1371674"/>
                </a:lnTo>
                <a:lnTo>
                  <a:pt x="3266412" y="1416116"/>
                </a:lnTo>
                <a:lnTo>
                  <a:pt x="3287155" y="1460968"/>
                </a:lnTo>
                <a:lnTo>
                  <a:pt x="3306982" y="1506218"/>
                </a:lnTo>
                <a:lnTo>
                  <a:pt x="3325888" y="1551854"/>
                </a:lnTo>
                <a:lnTo>
                  <a:pt x="3343868" y="1597866"/>
                </a:lnTo>
                <a:lnTo>
                  <a:pt x="3360917" y="1644241"/>
                </a:lnTo>
                <a:lnTo>
                  <a:pt x="3377030" y="1690968"/>
                </a:lnTo>
                <a:lnTo>
                  <a:pt x="3392204" y="1738035"/>
                </a:lnTo>
                <a:lnTo>
                  <a:pt x="3406432" y="1785432"/>
                </a:lnTo>
                <a:lnTo>
                  <a:pt x="3419711" y="1833146"/>
                </a:lnTo>
                <a:lnTo>
                  <a:pt x="3432036" y="1881165"/>
                </a:lnTo>
                <a:lnTo>
                  <a:pt x="3443402" y="1929480"/>
                </a:lnTo>
                <a:lnTo>
                  <a:pt x="3453805" y="1978077"/>
                </a:lnTo>
                <a:lnTo>
                  <a:pt x="3463238" y="2026945"/>
                </a:lnTo>
                <a:lnTo>
                  <a:pt x="3471699" y="2076073"/>
                </a:lnTo>
                <a:lnTo>
                  <a:pt x="3479182" y="2125450"/>
                </a:lnTo>
                <a:lnTo>
                  <a:pt x="3485683" y="2175064"/>
                </a:lnTo>
                <a:lnTo>
                  <a:pt x="3491196" y="2224902"/>
                </a:lnTo>
                <a:lnTo>
                  <a:pt x="3495718" y="2274955"/>
                </a:lnTo>
                <a:lnTo>
                  <a:pt x="3499243" y="2325210"/>
                </a:lnTo>
                <a:lnTo>
                  <a:pt x="3501767" y="2375656"/>
                </a:lnTo>
                <a:lnTo>
                  <a:pt x="3503289" y="2426744"/>
                </a:lnTo>
                <a:lnTo>
                  <a:pt x="3503791" y="2477073"/>
                </a:lnTo>
                <a:lnTo>
                  <a:pt x="3503771" y="2479054"/>
                </a:lnTo>
                <a:close/>
              </a:path>
            </a:pathLst>
          </a:custGeom>
          <a:solidFill>
            <a:srgbClr val="BEDA00"/>
          </a:solidFill>
        </p:spPr>
        <p:txBody>
          <a:bodyPr wrap="square" lIns="0" tIns="0" rIns="0" bIns="0" rtlCol="0"/>
          <a:lstStyle/>
          <a:p>
            <a:endParaRPr/>
          </a:p>
        </p:txBody>
      </p:sp>
      <p:pic>
        <p:nvPicPr>
          <p:cNvPr id="12" name="Picture 11" descr="Logo&#10;&#10;Description automatically generated with medium confidence">
            <a:extLst>
              <a:ext uri="{FF2B5EF4-FFF2-40B4-BE49-F238E27FC236}">
                <a16:creationId xmlns:a16="http://schemas.microsoft.com/office/drawing/2014/main" id="{768D5BAE-8FF6-466E-8A1A-E234043AB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pic>
        <p:nvPicPr>
          <p:cNvPr id="3" name="Picture 2" descr="A colorful text on a white background&#10;&#10;Description automatically generated">
            <a:extLst>
              <a:ext uri="{FF2B5EF4-FFF2-40B4-BE49-F238E27FC236}">
                <a16:creationId xmlns:a16="http://schemas.microsoft.com/office/drawing/2014/main" id="{47A31999-9757-EEBD-AC75-B50D77C40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952500"/>
            <a:ext cx="8458798" cy="8458798"/>
          </a:xfrm>
          <a:prstGeom prst="rect">
            <a:avLst/>
          </a:prstGeom>
        </p:spPr>
      </p:pic>
      <p:sp>
        <p:nvSpPr>
          <p:cNvPr id="5" name="TextBox 4">
            <a:extLst>
              <a:ext uri="{FF2B5EF4-FFF2-40B4-BE49-F238E27FC236}">
                <a16:creationId xmlns:a16="http://schemas.microsoft.com/office/drawing/2014/main" id="{F01E549C-C5D4-8741-9088-3511AA5F50B4}"/>
              </a:ext>
            </a:extLst>
          </p:cNvPr>
          <p:cNvSpPr txBox="1"/>
          <p:nvPr/>
        </p:nvSpPr>
        <p:spPr>
          <a:xfrm>
            <a:off x="1676400" y="9563100"/>
            <a:ext cx="11963400" cy="369332"/>
          </a:xfrm>
          <a:prstGeom prst="rect">
            <a:avLst/>
          </a:prstGeom>
          <a:noFill/>
        </p:spPr>
        <p:txBody>
          <a:bodyPr wrap="square" rtlCol="0">
            <a:spAutoFit/>
          </a:bodyPr>
          <a:lstStyle/>
          <a:p>
            <a:r>
              <a:rPr lang="en-US" dirty="0">
                <a:hlinkClick r:id="rId5"/>
              </a:rPr>
              <a:t>Social Media and Mental Health | Tips and Advice | </a:t>
            </a:r>
            <a:r>
              <a:rPr lang="en-US" dirty="0" err="1">
                <a:hlinkClick r:id="rId5"/>
              </a:rPr>
              <a:t>YoungMinds</a:t>
            </a:r>
            <a:endParaRPr lang="en-GB"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5309157" y="306907"/>
            <a:ext cx="2632839" cy="2052289"/>
          </a:xfrm>
          <a:prstGeom prst="rect">
            <a:avLst/>
          </a:prstGeom>
        </p:spPr>
      </p:pic>
      <p:pic>
        <p:nvPicPr>
          <p:cNvPr id="4" name="object 4"/>
          <p:cNvPicPr/>
          <p:nvPr/>
        </p:nvPicPr>
        <p:blipFill>
          <a:blip r:embed="rId4" cstate="print"/>
          <a:stretch>
            <a:fillRect/>
          </a:stretch>
        </p:blipFill>
        <p:spPr>
          <a:xfrm>
            <a:off x="15011400" y="6819899"/>
            <a:ext cx="3276600" cy="3467099"/>
          </a:xfrm>
          <a:prstGeom prst="rect">
            <a:avLst/>
          </a:prstGeom>
        </p:spPr>
      </p:pic>
      <p:sp>
        <p:nvSpPr>
          <p:cNvPr id="9" name="Title 8">
            <a:extLst>
              <a:ext uri="{FF2B5EF4-FFF2-40B4-BE49-F238E27FC236}">
                <a16:creationId xmlns:a16="http://schemas.microsoft.com/office/drawing/2014/main" id="{13CA1E1A-1E35-4261-8311-4D5CBE47A9BE}"/>
              </a:ext>
            </a:extLst>
          </p:cNvPr>
          <p:cNvSpPr>
            <a:spLocks noGrp="1"/>
          </p:cNvSpPr>
          <p:nvPr>
            <p:ph type="title"/>
          </p:nvPr>
        </p:nvSpPr>
        <p:spPr>
          <a:xfrm>
            <a:off x="346004" y="1960900"/>
            <a:ext cx="15494120" cy="13715934"/>
          </a:xfrm>
        </p:spPr>
        <p:txBody>
          <a:bodyPr/>
          <a:lstStyle/>
          <a:p>
            <a:pPr>
              <a:lnSpc>
                <a:spcPct val="150000"/>
              </a:lnSpc>
            </a:pPr>
            <a:r>
              <a:rPr lang="en-GB" sz="2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 </a:t>
            </a:r>
            <a:br>
              <a:rPr lang="en-GB" sz="2400" b="1" kern="100" dirty="0">
                <a:solidFill>
                  <a:schemeClr val="bg1"/>
                </a:solidFill>
                <a:effectLst/>
                <a:latin typeface="DM Sans" pitchFamily="2" charset="0"/>
                <a:ea typeface="Calibri" panose="020F0502020204030204" pitchFamily="34" charset="0"/>
                <a:cs typeface="Times New Roman" panose="02020603050405020304" pitchFamily="18" charset="0"/>
              </a:rPr>
            </a:br>
            <a:r>
              <a:rPr lang="en-GB" sz="2400" b="1" kern="100" dirty="0">
                <a:solidFill>
                  <a:srgbClr val="DACA32"/>
                </a:solidFill>
                <a:effectLst/>
                <a:latin typeface="DM Sans" pitchFamily="2" charset="0"/>
                <a:ea typeface="Calibri" panose="020F0502020204030204" pitchFamily="34" charset="0"/>
                <a:cs typeface="Times New Roman" panose="02020603050405020304" pitchFamily="18" charset="0"/>
              </a:rPr>
              <a:t>Tech Safety Tool &amp; Home Tech Tool</a:t>
            </a:r>
            <a:br>
              <a:rPr lang="en-GB" sz="2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https://refugetechsafety.org/secure-your-tech/</a:t>
            </a:r>
            <a:r>
              <a:rPr lang="en-GB" sz="2400" b="1" kern="100" dirty="0">
                <a:effectLst/>
                <a:latin typeface="DM Sans" pitchFamily="2" charset="0"/>
                <a:ea typeface="Calibri" panose="020F0502020204030204" pitchFamily="34" charset="0"/>
                <a:cs typeface="Times New Roman" panose="02020603050405020304" pitchFamily="18" charset="0"/>
              </a:rPr>
              <a:t> </a:t>
            </a:r>
            <a:br>
              <a:rPr lang="en-GB" sz="2400" kern="100" dirty="0">
                <a:latin typeface="DM Sans" pitchFamily="2" charset="0"/>
                <a:ea typeface="Calibri" panose="020F0502020204030204" pitchFamily="34" charset="0"/>
                <a:cs typeface="Times New Roman" panose="02020603050405020304" pitchFamily="18" charset="0"/>
              </a:rPr>
            </a:br>
            <a:r>
              <a:rPr lang="en-GB" sz="2400" kern="100" dirty="0">
                <a:solidFill>
                  <a:srgbClr val="DACA32"/>
                </a:solidFill>
                <a:latin typeface="DM Sans" pitchFamily="2" charset="0"/>
                <a:ea typeface="Calibri" panose="020F0502020204030204" pitchFamily="34" charset="0"/>
                <a:cs typeface="Times New Roman" panose="02020603050405020304" pitchFamily="18" charset="0"/>
              </a:rPr>
              <a:t>Protecting yourself online</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https://www.getsafeonline.org/personal/article-category/protecting-yourself</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https://oursafetycentre.co.uk/</a:t>
            </a:r>
            <a:r>
              <a:rPr lang="en-GB" sz="2400" b="1" kern="100" dirty="0">
                <a:effectLst/>
                <a:latin typeface="DM Sans" pitchFamily="2" charset="0"/>
                <a:ea typeface="Calibri" panose="020F0502020204030204" pitchFamily="34" charset="0"/>
                <a:cs typeface="Times New Roman" panose="02020603050405020304" pitchFamily="18" charset="0"/>
              </a:rPr>
              <a:t> </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https://reportharmfulcontent.com/?lang=en</a:t>
            </a:r>
            <a:br>
              <a:rPr lang="en-GB" sz="2400" dirty="0">
                <a:latin typeface="DM Sans" pitchFamily="2" charset="0"/>
              </a:rPr>
            </a:br>
            <a:r>
              <a:rPr lang="en-GB" sz="2400" dirty="0">
                <a:latin typeface="DM Sans" pitchFamily="2" charset="0"/>
                <a:hlinkClick r:id="rId9">
                  <a:extLst>
                    <a:ext uri="{A12FA001-AC4F-418D-AE19-62706E023703}">
                      <ahyp:hlinkClr xmlns:ahyp="http://schemas.microsoft.com/office/drawing/2018/hyperlinkcolor" val="tx"/>
                    </a:ext>
                  </a:extLst>
                </a:hlinkClick>
              </a:rPr>
              <a:t>https://reportharmfulcontent.com/advice/other/further-advice/faqs/</a:t>
            </a:r>
            <a:br>
              <a:rPr lang="en-GB" sz="2400" dirty="0">
                <a:latin typeface="DM Sans" pitchFamily="2" charset="0"/>
              </a:rPr>
            </a:br>
            <a:r>
              <a:rPr lang="en-US" sz="2400" dirty="0">
                <a:latin typeface="DM Sans" pitchFamily="2" charset="0"/>
                <a:hlinkClick r:id="rId10">
                  <a:extLst>
                    <a:ext uri="{A12FA001-AC4F-418D-AE19-62706E023703}">
                      <ahyp:hlinkClr xmlns:ahyp="http://schemas.microsoft.com/office/drawing/2018/hyperlinkcolor" val="tx"/>
                    </a:ext>
                  </a:extLst>
                </a:hlinkClick>
              </a:rPr>
              <a:t>Professionals Online Safety Helpline | </a:t>
            </a:r>
            <a:r>
              <a:rPr lang="en-US" sz="2400" dirty="0" err="1">
                <a:latin typeface="DM Sans" pitchFamily="2" charset="0"/>
                <a:hlinkClick r:id="rId10">
                  <a:extLst>
                    <a:ext uri="{A12FA001-AC4F-418D-AE19-62706E023703}">
                      <ahyp:hlinkClr xmlns:ahyp="http://schemas.microsoft.com/office/drawing/2018/hyperlinkcolor" val="tx"/>
                    </a:ext>
                  </a:extLst>
                </a:hlinkClick>
              </a:rPr>
              <a:t>SWGfL</a:t>
            </a:r>
            <a:br>
              <a:rPr lang="en-US" sz="2400" dirty="0">
                <a:latin typeface="DM Sans" pitchFamily="2" charset="0"/>
              </a:rPr>
            </a:br>
            <a:r>
              <a:rPr lang="en-GB" sz="2400" dirty="0">
                <a:effectLst/>
                <a:latin typeface="DM Sans" pitchFamily="2" charset="0"/>
                <a:hlinkClick r:id="rId11">
                  <a:extLst>
                    <a:ext uri="{A12FA001-AC4F-418D-AE19-62706E023703}">
                      <ahyp:hlinkClr xmlns:ahyp="http://schemas.microsoft.com/office/drawing/2018/hyperlinkcolor" val="tx"/>
                    </a:ext>
                  </a:extLst>
                </a:hlinkClick>
              </a:rPr>
              <a:t>https://criminalinjurieshelpline.co.uk/blog/securing-your-devices-after-you-leave-an-abusive-relationship</a:t>
            </a:r>
            <a:br>
              <a:rPr lang="en-GB" sz="2400" dirty="0">
                <a:effectLst/>
                <a:latin typeface="DM Sans" pitchFamily="2" charset="0"/>
              </a:rPr>
            </a:br>
            <a:r>
              <a:rPr lang="en-GB" sz="2400" dirty="0">
                <a:effectLst/>
                <a:latin typeface="DM Sans" pitchFamily="2" charset="0"/>
                <a:hlinkClick r:id="rId12">
                  <a:extLst>
                    <a:ext uri="{A12FA001-AC4F-418D-AE19-62706E023703}">
                      <ahyp:hlinkClr xmlns:ahyp="http://schemas.microsoft.com/office/drawing/2018/hyperlinkcolor" val="tx"/>
                    </a:ext>
                  </a:extLst>
                </a:hlinkClick>
              </a:rPr>
              <a:t>https://www.thecyberhelpline.com/guides-2</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solidFill>
                  <a:srgbClr val="DACA32"/>
                </a:solidFill>
                <a:effectLst/>
                <a:latin typeface="DM Sans" pitchFamily="2" charset="0"/>
                <a:ea typeface="Calibri" panose="020F0502020204030204" pitchFamily="34" charset="0"/>
                <a:cs typeface="Times New Roman" panose="02020603050405020304" pitchFamily="18" charset="0"/>
              </a:rPr>
              <a:t>Reporting Fraud</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https://www.actionfraud.police.uk/</a:t>
            </a:r>
            <a:br>
              <a:rPr lang="en-GB" sz="2200" b="1" kern="100" dirty="0">
                <a:effectLst/>
                <a:latin typeface="DM Sans" pitchFamily="2" charset="0"/>
                <a:ea typeface="Calibri" panose="020F0502020204030204" pitchFamily="34" charset="0"/>
                <a:cs typeface="Times New Roman" panose="02020603050405020304" pitchFamily="18" charset="0"/>
              </a:rPr>
            </a:br>
            <a:br>
              <a:rPr lang="en-GB" sz="2600" kern="100" dirty="0">
                <a:latin typeface="DM Sans" pitchFamily="2" charset="0"/>
                <a:ea typeface="Calibri" panose="020F0502020204030204" pitchFamily="34" charset="0"/>
                <a:cs typeface="Times New Roman" panose="02020603050405020304" pitchFamily="18" charset="0"/>
              </a:rPr>
            </a:br>
            <a:br>
              <a:rPr lang="en-GB" sz="2300" b="1" kern="100" dirty="0">
                <a:effectLst/>
                <a:latin typeface="DM Sans" pitchFamily="2" charset="0"/>
                <a:ea typeface="Calibri" panose="020F0502020204030204" pitchFamily="34" charset="0"/>
                <a:cs typeface="Times New Roman" panose="02020603050405020304" pitchFamily="18" charset="0"/>
              </a:rPr>
            </a:br>
            <a:br>
              <a:rPr lang="en-GB" sz="2300" kern="100" dirty="0">
                <a:effectLst/>
                <a:latin typeface="DM Sans" pitchFamily="2" charset="0"/>
                <a:ea typeface="Calibri" panose="020F0502020204030204" pitchFamily="34" charset="0"/>
                <a:cs typeface="Times New Roman" panose="02020603050405020304" pitchFamily="18" charset="0"/>
              </a:rPr>
            </a:br>
            <a:br>
              <a:rPr lang="en-GB" sz="22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br>
              <a:rPr lang="en-GB" sz="28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br>
              <a:rPr lang="en-GB" sz="28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br>
              <a:rPr lang="en-GB" sz="28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br>
              <a:rPr lang="en-GB" sz="28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br>
              <a:rPr lang="en-GB" sz="28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br>
            <a:endParaRPr lang="en-GB" dirty="0"/>
          </a:p>
        </p:txBody>
      </p:sp>
      <p:pic>
        <p:nvPicPr>
          <p:cNvPr id="10" name="Picture 9" descr="Logo&#10;&#10;Description automatically generated with medium confidence">
            <a:extLst>
              <a:ext uri="{FF2B5EF4-FFF2-40B4-BE49-F238E27FC236}">
                <a16:creationId xmlns:a16="http://schemas.microsoft.com/office/drawing/2014/main" id="{861DCDAC-556F-4283-BB43-536699B980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6" name="TextBox 5">
            <a:extLst>
              <a:ext uri="{FF2B5EF4-FFF2-40B4-BE49-F238E27FC236}">
                <a16:creationId xmlns:a16="http://schemas.microsoft.com/office/drawing/2014/main" id="{44EFFE5A-056B-DE35-AE5E-1EDB3690D9E0}"/>
              </a:ext>
            </a:extLst>
          </p:cNvPr>
          <p:cNvSpPr txBox="1"/>
          <p:nvPr/>
        </p:nvSpPr>
        <p:spPr>
          <a:xfrm>
            <a:off x="152400" y="1637735"/>
            <a:ext cx="8991600" cy="1200329"/>
          </a:xfrm>
          <a:prstGeom prst="rect">
            <a:avLst/>
          </a:prstGeom>
          <a:noFill/>
        </p:spPr>
        <p:txBody>
          <a:bodyPr wrap="square" rtlCol="0">
            <a:spAutoFit/>
          </a:bodyPr>
          <a:lstStyle/>
          <a:p>
            <a:r>
              <a:rPr lang="en-GB" sz="36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Resources</a:t>
            </a:r>
          </a:p>
          <a:p>
            <a:r>
              <a:rPr lang="en-GB" sz="36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 </a:t>
            </a:r>
            <a:endParaRPr lang="en-GB"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D17A62-AF7C-C66D-12DB-853313B5CBAC}"/>
              </a:ext>
            </a:extLst>
          </p:cNvPr>
          <p:cNvSpPr>
            <a:spLocks noGrp="1"/>
          </p:cNvSpPr>
          <p:nvPr>
            <p:ph type="body" idx="1"/>
          </p:nvPr>
        </p:nvSpPr>
        <p:spPr>
          <a:xfrm>
            <a:off x="304800" y="571500"/>
            <a:ext cx="16850265" cy="9367373"/>
          </a:xfrm>
        </p:spPr>
        <p:txBody>
          <a:bodyPr/>
          <a:lstStyle/>
          <a:p>
            <a:pPr>
              <a:lnSpc>
                <a:spcPct val="150000"/>
              </a:lnSpc>
            </a:pPr>
            <a:r>
              <a:rPr lang="en-GB" sz="2400" b="1" kern="100" dirty="0">
                <a:solidFill>
                  <a:srgbClr val="DACA32"/>
                </a:solidFill>
                <a:effectLst/>
                <a:latin typeface="DM Sans" pitchFamily="2" charset="0"/>
                <a:ea typeface="Calibri" panose="020F0502020204030204" pitchFamily="34" charset="0"/>
                <a:cs typeface="Times New Roman" panose="02020603050405020304" pitchFamily="18" charset="0"/>
              </a:rPr>
              <a:t>Revenge porn &amp; Sextortion</a:t>
            </a:r>
            <a:br>
              <a:rPr lang="en-GB" sz="2400" b="1" kern="100" dirty="0">
                <a:solidFill>
                  <a:srgbClr val="DACA32"/>
                </a:solidFill>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https://stopncii.org/</a:t>
            </a:r>
            <a:r>
              <a:rPr lang="en-GB" sz="2400" b="1" kern="100" dirty="0">
                <a:effectLst/>
                <a:latin typeface="DM Sans" pitchFamily="2" charset="0"/>
                <a:ea typeface="Calibri" panose="020F0502020204030204" pitchFamily="34" charset="0"/>
                <a:cs typeface="Times New Roman" panose="02020603050405020304" pitchFamily="18" charset="0"/>
              </a:rPr>
              <a:t> </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dirty="0">
                <a:effectLst/>
                <a:latin typeface="DM Sans" pitchFamily="2" charset="0"/>
                <a:hlinkClick r:id="rId4">
                  <a:extLst>
                    <a:ext uri="{A12FA001-AC4F-418D-AE19-62706E023703}">
                      <ahyp:hlinkClr xmlns:ahyp="http://schemas.microsoft.com/office/drawing/2018/hyperlinkcolor" val="tx"/>
                    </a:ext>
                  </a:extLst>
                </a:hlinkClick>
              </a:rPr>
              <a:t>https://revengepornhelpline.org.uk/</a:t>
            </a:r>
            <a:br>
              <a:rPr lang="en-GB" sz="2400" b="1" dirty="0">
                <a:effectLst/>
                <a:latin typeface="DM Sans" pitchFamily="2" charset="0"/>
              </a:rPr>
            </a:br>
            <a:r>
              <a:rPr lang="en-GB" sz="2400" b="1" kern="100" dirty="0">
                <a:latin typeface="DM Sans" pitchFamily="2"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https://www.avonandsomerset.police.uk/victims-witnesses-and-offenders/support-for-victims-of-sextortion/</a:t>
            </a:r>
            <a:endParaRPr lang="en-GB" sz="2400" b="1" kern="100" dirty="0">
              <a:latin typeface="DM Sans" pitchFamily="2" charset="0"/>
              <a:ea typeface="Calibri" panose="020F0502020204030204" pitchFamily="34" charset="0"/>
              <a:cs typeface="Times New Roman" panose="02020603050405020304" pitchFamily="18" charset="0"/>
            </a:endParaRPr>
          </a:p>
          <a:p>
            <a:pPr>
              <a:lnSpc>
                <a:spcPct val="150000"/>
              </a:lnSpc>
            </a:pPr>
            <a:endParaRPr lang="en-US" sz="2400" b="1" dirty="0">
              <a:solidFill>
                <a:srgbClr val="DACA32"/>
              </a:solidFill>
              <a:latin typeface="DM Sans" pitchFamily="2" charset="0"/>
              <a:hlinkClick r:id="rId6">
                <a:extLst>
                  <a:ext uri="{A12FA001-AC4F-418D-AE19-62706E023703}">
                    <ahyp:hlinkClr xmlns:ahyp="http://schemas.microsoft.com/office/drawing/2018/hyperlinkcolor" val="tx"/>
                  </a:ext>
                </a:extLst>
              </a:hlinkClick>
            </a:endParaRPr>
          </a:p>
          <a:p>
            <a:pPr>
              <a:lnSpc>
                <a:spcPct val="150000"/>
              </a:lnSpc>
            </a:pPr>
            <a:r>
              <a:rPr lang="en-US" sz="2400" b="1" dirty="0">
                <a:solidFill>
                  <a:srgbClr val="DACA32"/>
                </a:solidFill>
                <a:latin typeface="DM Sans" pitchFamily="2" charset="0"/>
                <a:hlinkClick r:id="rId6">
                  <a:extLst>
                    <a:ext uri="{A12FA001-AC4F-418D-AE19-62706E023703}">
                      <ahyp:hlinkClr xmlns:ahyp="http://schemas.microsoft.com/office/drawing/2018/hyperlinkcolor" val="tx"/>
                    </a:ext>
                  </a:extLst>
                </a:hlinkClick>
              </a:rPr>
              <a:t>Social media</a:t>
            </a:r>
            <a:endParaRPr lang="en-US" sz="2400" b="1" dirty="0">
              <a:solidFill>
                <a:schemeClr val="bg1"/>
              </a:solidFill>
              <a:latin typeface="DM Sans" pitchFamily="2" charset="0"/>
              <a:hlinkClick r:id="rId6">
                <a:extLst>
                  <a:ext uri="{A12FA001-AC4F-418D-AE19-62706E023703}">
                    <ahyp:hlinkClr xmlns:ahyp="http://schemas.microsoft.com/office/drawing/2018/hyperlinkcolor" val="tx"/>
                  </a:ext>
                </a:extLst>
              </a:hlinkClick>
            </a:endParaRPr>
          </a:p>
          <a:p>
            <a:pPr>
              <a:lnSpc>
                <a:spcPct val="150000"/>
              </a:lnSpc>
            </a:pPr>
            <a:r>
              <a:rPr lang="en-US" sz="2400" b="1" dirty="0">
                <a:solidFill>
                  <a:schemeClr val="bg1"/>
                </a:solidFill>
                <a:latin typeface="DM Sans" pitchFamily="2" charset="0"/>
                <a:hlinkClick r:id="rId6">
                  <a:extLst>
                    <a:ext uri="{A12FA001-AC4F-418D-AE19-62706E023703}">
                      <ahyp:hlinkClr xmlns:ahyp="http://schemas.microsoft.com/office/drawing/2018/hyperlinkcolor" val="tx"/>
                    </a:ext>
                  </a:extLst>
                </a:hlinkClick>
              </a:rPr>
              <a:t>Keep my social media private guide | Refuge Tech Safety</a:t>
            </a:r>
            <a:endParaRPr lang="en-US" sz="2400" b="1" dirty="0">
              <a:solidFill>
                <a:schemeClr val="bg1"/>
              </a:solidFill>
              <a:latin typeface="DM Sans" pitchFamily="2" charset="0"/>
            </a:endParaRPr>
          </a:p>
          <a:p>
            <a:pPr>
              <a:lnSpc>
                <a:spcPct val="150000"/>
              </a:lnSpc>
            </a:pPr>
            <a:r>
              <a:rPr lang="en-GB" sz="2400" b="1" kern="100" dirty="0">
                <a:solidFill>
                  <a:schemeClr val="bg1"/>
                </a:solidFill>
                <a:effectLst/>
                <a:latin typeface="DM Sans" pitchFamily="2"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https://socialmediavictims.org/cyberbullying/types/flaming/</a:t>
            </a:r>
            <a:br>
              <a:rPr lang="en-GB" sz="2400" b="1" kern="100" dirty="0">
                <a:solidFill>
                  <a:schemeClr val="bg1"/>
                </a:solidFill>
                <a:effectLst/>
                <a:latin typeface="DM Sans" pitchFamily="2" charset="0"/>
                <a:ea typeface="Calibri" panose="020F0502020204030204" pitchFamily="34" charset="0"/>
                <a:cs typeface="Times New Roman" panose="02020603050405020304" pitchFamily="18" charset="0"/>
              </a:rPr>
            </a:br>
            <a:r>
              <a:rPr lang="en-GB" sz="2400" b="1" u="sng" kern="100" dirty="0">
                <a:solidFill>
                  <a:schemeClr val="bg1"/>
                </a:solidFill>
                <a:effectLst/>
                <a:latin typeface="DM Sans" pitchFamily="2"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https://www.youngminds.org.uk/young-person/coping-with-life/social-media-and-mental-health/</a:t>
            </a:r>
            <a:br>
              <a:rPr lang="en-GB" sz="2400" b="1" u="sng" kern="100" dirty="0">
                <a:effectLst/>
                <a:latin typeface="DM Sans" pitchFamily="2" charset="0"/>
                <a:ea typeface="Calibri" panose="020F0502020204030204" pitchFamily="34" charset="0"/>
                <a:cs typeface="Times New Roman" panose="02020603050405020304" pitchFamily="18" charset="0"/>
              </a:rPr>
            </a:br>
            <a:endParaRPr lang="en-GB" sz="2400" b="1" kern="100" dirty="0">
              <a:effectLst/>
              <a:latin typeface="DM Sans" pitchFamily="2"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endParaRPr>
          </a:p>
          <a:p>
            <a:pPr>
              <a:lnSpc>
                <a:spcPct val="150000"/>
              </a:lnSpc>
            </a:pPr>
            <a:r>
              <a:rPr lang="en-GB" sz="2400" b="1" kern="100" dirty="0">
                <a:solidFill>
                  <a:srgbClr val="DACA32"/>
                </a:solidFill>
                <a:latin typeface="DM Sans" pitchFamily="2"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Specific app safety centres</a:t>
            </a:r>
            <a:endParaRPr lang="en-GB" sz="2400" b="1" kern="100" dirty="0">
              <a:effectLst/>
              <a:latin typeface="DM Sans" pitchFamily="2"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endParaRPr>
          </a:p>
          <a:p>
            <a:pPr>
              <a:lnSpc>
                <a:spcPct val="150000"/>
              </a:lnSpc>
            </a:pPr>
            <a:r>
              <a:rPr lang="en-GB" sz="2400" b="1" kern="100" dirty="0">
                <a:effectLst/>
                <a:latin typeface="DM Sans" pitchFamily="2"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https://support.tiktok.com/en/safety-hc</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https://about.instagram.com/safety</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https://en-gb.facebook.com/help/443357099140264/?helpref=popular_articles</a:t>
            </a:r>
            <a:br>
              <a:rPr lang="en-GB" sz="2400" b="1" kern="100" dirty="0">
                <a:effectLst/>
                <a:latin typeface="DM Sans" pitchFamily="2" charset="0"/>
                <a:ea typeface="Calibri" panose="020F0502020204030204" pitchFamily="34" charset="0"/>
                <a:cs typeface="Times New Roman" panose="02020603050405020304" pitchFamily="18" charset="0"/>
              </a:rPr>
            </a:br>
            <a:r>
              <a:rPr lang="en-GB" sz="2400" b="1" kern="100" dirty="0">
                <a:effectLst/>
                <a:latin typeface="DM Sans" pitchFamily="2"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https://help.snapchat.com/hc/en-us/requests/new?lang=en-GB&amp;start=5153567363039232</a:t>
            </a:r>
            <a:endParaRPr lang="en-GB" sz="2400" b="1" kern="100" dirty="0">
              <a:effectLst/>
              <a:latin typeface="DM Sans" pitchFamily="2" charset="0"/>
              <a:ea typeface="Calibri" panose="020F0502020204030204" pitchFamily="34" charset="0"/>
              <a:cs typeface="Times New Roman" panose="02020603050405020304" pitchFamily="18" charset="0"/>
            </a:endParaRPr>
          </a:p>
          <a:p>
            <a:pPr>
              <a:lnSpc>
                <a:spcPct val="150000"/>
              </a:lnSpc>
            </a:pPr>
            <a:endParaRPr lang="en-GB" sz="2400" b="1" kern="100" dirty="0">
              <a:latin typeface="DM Sans" pitchFamily="2" charset="0"/>
              <a:ea typeface="Calibri" panose="020F0502020204030204" pitchFamily="34" charset="0"/>
              <a:cs typeface="Times New Roman" panose="02020603050405020304" pitchFamily="18" charset="0"/>
            </a:endParaRPr>
          </a:p>
          <a:p>
            <a:pPr>
              <a:lnSpc>
                <a:spcPct val="150000"/>
              </a:lnSpc>
            </a:pPr>
            <a:r>
              <a:rPr lang="en-GB" sz="2400" b="1" kern="100" dirty="0">
                <a:latin typeface="DM Sans" pitchFamily="2" charset="0"/>
                <a:ea typeface="Calibri" panose="020F0502020204030204" pitchFamily="34" charset="0"/>
                <a:cs typeface="Times New Roman" panose="02020603050405020304" pitchFamily="18" charset="0"/>
              </a:rPr>
              <a:t>Visit our resources folder online for all these and more: </a:t>
            </a:r>
            <a:r>
              <a:rPr lang="en-GB" sz="2400" b="1" kern="100" dirty="0">
                <a:solidFill>
                  <a:schemeClr val="accent6">
                    <a:lumMod val="75000"/>
                  </a:schemeClr>
                </a:solidFill>
                <a:latin typeface="DM Sans" pitchFamily="2"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TFA Resources </a:t>
            </a:r>
            <a:endParaRPr lang="en-GB" sz="2400" dirty="0">
              <a:solidFill>
                <a:schemeClr val="accent6">
                  <a:lumMod val="75000"/>
                </a:schemeClr>
              </a:solidFill>
              <a:latin typeface="DM Sans" pitchFamily="2" charset="0"/>
            </a:endParaRPr>
          </a:p>
        </p:txBody>
      </p:sp>
    </p:spTree>
    <p:extLst>
      <p:ext uri="{BB962C8B-B14F-4D97-AF65-F5344CB8AC3E}">
        <p14:creationId xmlns:p14="http://schemas.microsoft.com/office/powerpoint/2010/main" val="4062137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626820" y="422600"/>
            <a:ext cx="1661795" cy="3319779"/>
          </a:xfrm>
          <a:custGeom>
            <a:avLst/>
            <a:gdLst/>
            <a:ahLst/>
            <a:cxnLst/>
            <a:rect l="l" t="t" r="r" b="b"/>
            <a:pathLst>
              <a:path w="1661794" h="3319779">
                <a:moveTo>
                  <a:pt x="1659851" y="3319702"/>
                </a:moveTo>
                <a:lnTo>
                  <a:pt x="1608836" y="3318938"/>
                </a:lnTo>
                <a:lnTo>
                  <a:pt x="1558078" y="3316654"/>
                </a:lnTo>
                <a:lnTo>
                  <a:pt x="1507604" y="3312860"/>
                </a:lnTo>
                <a:lnTo>
                  <a:pt x="1457438" y="3307568"/>
                </a:lnTo>
                <a:lnTo>
                  <a:pt x="1407610" y="3300787"/>
                </a:lnTo>
                <a:lnTo>
                  <a:pt x="1358145" y="3292528"/>
                </a:lnTo>
                <a:lnTo>
                  <a:pt x="1309069" y="3282802"/>
                </a:lnTo>
                <a:lnTo>
                  <a:pt x="1260411" y="3271620"/>
                </a:lnTo>
                <a:lnTo>
                  <a:pt x="1212196" y="3258992"/>
                </a:lnTo>
                <a:lnTo>
                  <a:pt x="1164451" y="3244928"/>
                </a:lnTo>
                <a:lnTo>
                  <a:pt x="1117203" y="3229441"/>
                </a:lnTo>
                <a:lnTo>
                  <a:pt x="1070478" y="3212539"/>
                </a:lnTo>
                <a:lnTo>
                  <a:pt x="1024304" y="3194234"/>
                </a:lnTo>
                <a:lnTo>
                  <a:pt x="978707" y="3174537"/>
                </a:lnTo>
                <a:lnTo>
                  <a:pt x="933714" y="3153458"/>
                </a:lnTo>
                <a:lnTo>
                  <a:pt x="889351" y="3131007"/>
                </a:lnTo>
                <a:lnTo>
                  <a:pt x="845645" y="3107196"/>
                </a:lnTo>
                <a:lnTo>
                  <a:pt x="802624" y="3082035"/>
                </a:lnTo>
                <a:lnTo>
                  <a:pt x="760312" y="3055534"/>
                </a:lnTo>
                <a:lnTo>
                  <a:pt x="718739" y="3027705"/>
                </a:lnTo>
                <a:lnTo>
                  <a:pt x="677929" y="2998557"/>
                </a:lnTo>
                <a:lnTo>
                  <a:pt x="637911" y="2968103"/>
                </a:lnTo>
                <a:lnTo>
                  <a:pt x="598710" y="2936351"/>
                </a:lnTo>
                <a:lnTo>
                  <a:pt x="560353" y="2903313"/>
                </a:lnTo>
                <a:lnTo>
                  <a:pt x="522867" y="2869000"/>
                </a:lnTo>
                <a:lnTo>
                  <a:pt x="486279" y="2833422"/>
                </a:lnTo>
                <a:lnTo>
                  <a:pt x="450701" y="2796834"/>
                </a:lnTo>
                <a:lnTo>
                  <a:pt x="416388" y="2759348"/>
                </a:lnTo>
                <a:lnTo>
                  <a:pt x="383350" y="2720992"/>
                </a:lnTo>
                <a:lnTo>
                  <a:pt x="351599" y="2681790"/>
                </a:lnTo>
                <a:lnTo>
                  <a:pt x="321144" y="2641772"/>
                </a:lnTo>
                <a:lnTo>
                  <a:pt x="291996" y="2600962"/>
                </a:lnTo>
                <a:lnTo>
                  <a:pt x="264167" y="2559389"/>
                </a:lnTo>
                <a:lnTo>
                  <a:pt x="237667" y="2517078"/>
                </a:lnTo>
                <a:lnTo>
                  <a:pt x="212505" y="2474056"/>
                </a:lnTo>
                <a:lnTo>
                  <a:pt x="188694" y="2430350"/>
                </a:lnTo>
                <a:lnTo>
                  <a:pt x="166244" y="2385988"/>
                </a:lnTo>
                <a:lnTo>
                  <a:pt x="145164" y="2340994"/>
                </a:lnTo>
                <a:lnTo>
                  <a:pt x="125467" y="2295397"/>
                </a:lnTo>
                <a:lnTo>
                  <a:pt x="107162" y="2249223"/>
                </a:lnTo>
                <a:lnTo>
                  <a:pt x="90260" y="2202498"/>
                </a:lnTo>
                <a:lnTo>
                  <a:pt x="74773" y="2155250"/>
                </a:lnTo>
                <a:lnTo>
                  <a:pt x="60710" y="2107505"/>
                </a:lnTo>
                <a:lnTo>
                  <a:pt x="48081" y="2059290"/>
                </a:lnTo>
                <a:lnTo>
                  <a:pt x="36899" y="2010632"/>
                </a:lnTo>
                <a:lnTo>
                  <a:pt x="27173" y="1961557"/>
                </a:lnTo>
                <a:lnTo>
                  <a:pt x="18915" y="1912091"/>
                </a:lnTo>
                <a:lnTo>
                  <a:pt x="12134" y="1862263"/>
                </a:lnTo>
                <a:lnTo>
                  <a:pt x="6841" y="1812098"/>
                </a:lnTo>
                <a:lnTo>
                  <a:pt x="3047" y="1761623"/>
                </a:lnTo>
                <a:lnTo>
                  <a:pt x="763" y="1710865"/>
                </a:lnTo>
                <a:lnTo>
                  <a:pt x="0" y="1659851"/>
                </a:lnTo>
                <a:lnTo>
                  <a:pt x="763" y="1608836"/>
                </a:lnTo>
                <a:lnTo>
                  <a:pt x="3047" y="1558078"/>
                </a:lnTo>
                <a:lnTo>
                  <a:pt x="6841" y="1507604"/>
                </a:lnTo>
                <a:lnTo>
                  <a:pt x="12134" y="1457438"/>
                </a:lnTo>
                <a:lnTo>
                  <a:pt x="18915" y="1407610"/>
                </a:lnTo>
                <a:lnTo>
                  <a:pt x="27173" y="1358145"/>
                </a:lnTo>
                <a:lnTo>
                  <a:pt x="36899" y="1309069"/>
                </a:lnTo>
                <a:lnTo>
                  <a:pt x="48081" y="1260411"/>
                </a:lnTo>
                <a:lnTo>
                  <a:pt x="60710" y="1212196"/>
                </a:lnTo>
                <a:lnTo>
                  <a:pt x="74773" y="1164451"/>
                </a:lnTo>
                <a:lnTo>
                  <a:pt x="90260" y="1117203"/>
                </a:lnTo>
                <a:lnTo>
                  <a:pt x="107162" y="1070478"/>
                </a:lnTo>
                <a:lnTo>
                  <a:pt x="125467" y="1024304"/>
                </a:lnTo>
                <a:lnTo>
                  <a:pt x="145164" y="978707"/>
                </a:lnTo>
                <a:lnTo>
                  <a:pt x="166244" y="933714"/>
                </a:lnTo>
                <a:lnTo>
                  <a:pt x="188694" y="889351"/>
                </a:lnTo>
                <a:lnTo>
                  <a:pt x="212505" y="845645"/>
                </a:lnTo>
                <a:lnTo>
                  <a:pt x="237667" y="802624"/>
                </a:lnTo>
                <a:lnTo>
                  <a:pt x="264167" y="760312"/>
                </a:lnTo>
                <a:lnTo>
                  <a:pt x="291996" y="718739"/>
                </a:lnTo>
                <a:lnTo>
                  <a:pt x="321144" y="677929"/>
                </a:lnTo>
                <a:lnTo>
                  <a:pt x="351599" y="637911"/>
                </a:lnTo>
                <a:lnTo>
                  <a:pt x="383350" y="598710"/>
                </a:lnTo>
                <a:lnTo>
                  <a:pt x="416388" y="560353"/>
                </a:lnTo>
                <a:lnTo>
                  <a:pt x="450701" y="522867"/>
                </a:lnTo>
                <a:lnTo>
                  <a:pt x="486279" y="486279"/>
                </a:lnTo>
                <a:lnTo>
                  <a:pt x="522867" y="450701"/>
                </a:lnTo>
                <a:lnTo>
                  <a:pt x="560353" y="416388"/>
                </a:lnTo>
                <a:lnTo>
                  <a:pt x="598710" y="383350"/>
                </a:lnTo>
                <a:lnTo>
                  <a:pt x="637911" y="351599"/>
                </a:lnTo>
                <a:lnTo>
                  <a:pt x="677929" y="321144"/>
                </a:lnTo>
                <a:lnTo>
                  <a:pt x="718739" y="291996"/>
                </a:lnTo>
                <a:lnTo>
                  <a:pt x="760312" y="264167"/>
                </a:lnTo>
                <a:lnTo>
                  <a:pt x="802624" y="237667"/>
                </a:lnTo>
                <a:lnTo>
                  <a:pt x="845645" y="212505"/>
                </a:lnTo>
                <a:lnTo>
                  <a:pt x="889351" y="188694"/>
                </a:lnTo>
                <a:lnTo>
                  <a:pt x="933714" y="166244"/>
                </a:lnTo>
                <a:lnTo>
                  <a:pt x="978707" y="145164"/>
                </a:lnTo>
                <a:lnTo>
                  <a:pt x="1024304" y="125467"/>
                </a:lnTo>
                <a:lnTo>
                  <a:pt x="1070478" y="107162"/>
                </a:lnTo>
                <a:lnTo>
                  <a:pt x="1117203" y="90260"/>
                </a:lnTo>
                <a:lnTo>
                  <a:pt x="1164451" y="74773"/>
                </a:lnTo>
                <a:lnTo>
                  <a:pt x="1212196" y="60710"/>
                </a:lnTo>
                <a:lnTo>
                  <a:pt x="1260411" y="48081"/>
                </a:lnTo>
                <a:lnTo>
                  <a:pt x="1309069" y="36899"/>
                </a:lnTo>
                <a:lnTo>
                  <a:pt x="1358145" y="27173"/>
                </a:lnTo>
                <a:lnTo>
                  <a:pt x="1407610" y="18915"/>
                </a:lnTo>
                <a:lnTo>
                  <a:pt x="1457438" y="12134"/>
                </a:lnTo>
                <a:lnTo>
                  <a:pt x="1507604" y="6841"/>
                </a:lnTo>
                <a:lnTo>
                  <a:pt x="1558078" y="3047"/>
                </a:lnTo>
                <a:lnTo>
                  <a:pt x="1608836" y="763"/>
                </a:lnTo>
                <a:lnTo>
                  <a:pt x="1659851" y="0"/>
                </a:lnTo>
                <a:lnTo>
                  <a:pt x="1661179" y="19"/>
                </a:lnTo>
                <a:lnTo>
                  <a:pt x="1661179" y="99511"/>
                </a:lnTo>
                <a:lnTo>
                  <a:pt x="1659851" y="99511"/>
                </a:lnTo>
                <a:lnTo>
                  <a:pt x="1609979" y="100289"/>
                </a:lnTo>
                <a:lnTo>
                  <a:pt x="1560370" y="102616"/>
                </a:lnTo>
                <a:lnTo>
                  <a:pt x="1511053" y="106480"/>
                </a:lnTo>
                <a:lnTo>
                  <a:pt x="1462056" y="111869"/>
                </a:lnTo>
                <a:lnTo>
                  <a:pt x="1413407" y="118771"/>
                </a:lnTo>
                <a:lnTo>
                  <a:pt x="1365134" y="127175"/>
                </a:lnTo>
                <a:lnTo>
                  <a:pt x="1317264" y="137069"/>
                </a:lnTo>
                <a:lnTo>
                  <a:pt x="1269826" y="148442"/>
                </a:lnTo>
                <a:lnTo>
                  <a:pt x="1222848" y="161281"/>
                </a:lnTo>
                <a:lnTo>
                  <a:pt x="1176358" y="175575"/>
                </a:lnTo>
                <a:lnTo>
                  <a:pt x="1130383" y="191312"/>
                </a:lnTo>
                <a:lnTo>
                  <a:pt x="1084953" y="208480"/>
                </a:lnTo>
                <a:lnTo>
                  <a:pt x="1040094" y="227069"/>
                </a:lnTo>
                <a:lnTo>
                  <a:pt x="995835" y="247065"/>
                </a:lnTo>
                <a:lnTo>
                  <a:pt x="952205" y="268458"/>
                </a:lnTo>
                <a:lnTo>
                  <a:pt x="909230" y="291235"/>
                </a:lnTo>
                <a:lnTo>
                  <a:pt x="866939" y="315385"/>
                </a:lnTo>
                <a:lnTo>
                  <a:pt x="825361" y="340896"/>
                </a:lnTo>
                <a:lnTo>
                  <a:pt x="784522" y="367756"/>
                </a:lnTo>
                <a:lnTo>
                  <a:pt x="744451" y="395954"/>
                </a:lnTo>
                <a:lnTo>
                  <a:pt x="705177" y="425478"/>
                </a:lnTo>
                <a:lnTo>
                  <a:pt x="666726" y="456317"/>
                </a:lnTo>
                <a:lnTo>
                  <a:pt x="629128" y="488458"/>
                </a:lnTo>
                <a:lnTo>
                  <a:pt x="592410" y="521889"/>
                </a:lnTo>
                <a:lnTo>
                  <a:pt x="556600" y="556600"/>
                </a:lnTo>
                <a:lnTo>
                  <a:pt x="521889" y="592410"/>
                </a:lnTo>
                <a:lnTo>
                  <a:pt x="488458" y="629128"/>
                </a:lnTo>
                <a:lnTo>
                  <a:pt x="456317" y="666727"/>
                </a:lnTo>
                <a:lnTo>
                  <a:pt x="425478" y="705177"/>
                </a:lnTo>
                <a:lnTo>
                  <a:pt x="395954" y="744451"/>
                </a:lnTo>
                <a:lnTo>
                  <a:pt x="367756" y="784522"/>
                </a:lnTo>
                <a:lnTo>
                  <a:pt x="340896" y="825361"/>
                </a:lnTo>
                <a:lnTo>
                  <a:pt x="315385" y="866939"/>
                </a:lnTo>
                <a:lnTo>
                  <a:pt x="291235" y="909230"/>
                </a:lnTo>
                <a:lnTo>
                  <a:pt x="268458" y="952205"/>
                </a:lnTo>
                <a:lnTo>
                  <a:pt x="247065" y="995835"/>
                </a:lnTo>
                <a:lnTo>
                  <a:pt x="227069" y="1040094"/>
                </a:lnTo>
                <a:lnTo>
                  <a:pt x="208480" y="1084953"/>
                </a:lnTo>
                <a:lnTo>
                  <a:pt x="191312" y="1130383"/>
                </a:lnTo>
                <a:lnTo>
                  <a:pt x="175575" y="1176358"/>
                </a:lnTo>
                <a:lnTo>
                  <a:pt x="161281" y="1222848"/>
                </a:lnTo>
                <a:lnTo>
                  <a:pt x="148442" y="1269826"/>
                </a:lnTo>
                <a:lnTo>
                  <a:pt x="137069" y="1317264"/>
                </a:lnTo>
                <a:lnTo>
                  <a:pt x="127175" y="1365134"/>
                </a:lnTo>
                <a:lnTo>
                  <a:pt x="118771" y="1413407"/>
                </a:lnTo>
                <a:lnTo>
                  <a:pt x="111869" y="1462056"/>
                </a:lnTo>
                <a:lnTo>
                  <a:pt x="106480" y="1511053"/>
                </a:lnTo>
                <a:lnTo>
                  <a:pt x="102616" y="1560370"/>
                </a:lnTo>
                <a:lnTo>
                  <a:pt x="100289" y="1609979"/>
                </a:lnTo>
                <a:lnTo>
                  <a:pt x="99511" y="1659852"/>
                </a:lnTo>
                <a:lnTo>
                  <a:pt x="100289" y="1709723"/>
                </a:lnTo>
                <a:lnTo>
                  <a:pt x="102616" y="1759331"/>
                </a:lnTo>
                <a:lnTo>
                  <a:pt x="106480" y="1808648"/>
                </a:lnTo>
                <a:lnTo>
                  <a:pt x="111869" y="1857645"/>
                </a:lnTo>
                <a:lnTo>
                  <a:pt x="118771" y="1906294"/>
                </a:lnTo>
                <a:lnTo>
                  <a:pt x="127175" y="1954568"/>
                </a:lnTo>
                <a:lnTo>
                  <a:pt x="137069" y="2002437"/>
                </a:lnTo>
                <a:lnTo>
                  <a:pt x="148442" y="2049875"/>
                </a:lnTo>
                <a:lnTo>
                  <a:pt x="161281" y="2096853"/>
                </a:lnTo>
                <a:lnTo>
                  <a:pt x="175575" y="2143344"/>
                </a:lnTo>
                <a:lnTo>
                  <a:pt x="191312" y="2189318"/>
                </a:lnTo>
                <a:lnTo>
                  <a:pt x="208480" y="2234749"/>
                </a:lnTo>
                <a:lnTo>
                  <a:pt x="227069" y="2279607"/>
                </a:lnTo>
                <a:lnTo>
                  <a:pt x="247065" y="2323866"/>
                </a:lnTo>
                <a:lnTo>
                  <a:pt x="268458" y="2367497"/>
                </a:lnTo>
                <a:lnTo>
                  <a:pt x="291235" y="2410471"/>
                </a:lnTo>
                <a:lnTo>
                  <a:pt x="315385" y="2452762"/>
                </a:lnTo>
                <a:lnTo>
                  <a:pt x="340896" y="2494341"/>
                </a:lnTo>
                <a:lnTo>
                  <a:pt x="367756" y="2535179"/>
                </a:lnTo>
                <a:lnTo>
                  <a:pt x="395954" y="2575250"/>
                </a:lnTo>
                <a:lnTo>
                  <a:pt x="425478" y="2614524"/>
                </a:lnTo>
                <a:lnTo>
                  <a:pt x="456317" y="2652975"/>
                </a:lnTo>
                <a:lnTo>
                  <a:pt x="488458" y="2690573"/>
                </a:lnTo>
                <a:lnTo>
                  <a:pt x="521889" y="2727291"/>
                </a:lnTo>
                <a:lnTo>
                  <a:pt x="556600" y="2763101"/>
                </a:lnTo>
                <a:lnTo>
                  <a:pt x="592410" y="2797812"/>
                </a:lnTo>
                <a:lnTo>
                  <a:pt x="629128" y="2831244"/>
                </a:lnTo>
                <a:lnTo>
                  <a:pt x="666727" y="2863384"/>
                </a:lnTo>
                <a:lnTo>
                  <a:pt x="705177" y="2894223"/>
                </a:lnTo>
                <a:lnTo>
                  <a:pt x="744451" y="2923747"/>
                </a:lnTo>
                <a:lnTo>
                  <a:pt x="784522" y="2951945"/>
                </a:lnTo>
                <a:lnTo>
                  <a:pt x="825361" y="2978806"/>
                </a:lnTo>
                <a:lnTo>
                  <a:pt x="866939" y="3004317"/>
                </a:lnTo>
                <a:lnTo>
                  <a:pt x="909230" y="3028467"/>
                </a:lnTo>
                <a:lnTo>
                  <a:pt x="952205" y="3051244"/>
                </a:lnTo>
                <a:lnTo>
                  <a:pt x="995835" y="3072636"/>
                </a:lnTo>
                <a:lnTo>
                  <a:pt x="1040094" y="3092632"/>
                </a:lnTo>
                <a:lnTo>
                  <a:pt x="1084953" y="3111221"/>
                </a:lnTo>
                <a:lnTo>
                  <a:pt x="1130383" y="3128389"/>
                </a:lnTo>
                <a:lnTo>
                  <a:pt x="1176358" y="3144126"/>
                </a:lnTo>
                <a:lnTo>
                  <a:pt x="1222848" y="3158420"/>
                </a:lnTo>
                <a:lnTo>
                  <a:pt x="1269826" y="3171259"/>
                </a:lnTo>
                <a:lnTo>
                  <a:pt x="1317264" y="3182632"/>
                </a:lnTo>
                <a:lnTo>
                  <a:pt x="1365134" y="3192526"/>
                </a:lnTo>
                <a:lnTo>
                  <a:pt x="1413407" y="3200930"/>
                </a:lnTo>
                <a:lnTo>
                  <a:pt x="1462056" y="3207833"/>
                </a:lnTo>
                <a:lnTo>
                  <a:pt x="1511053" y="3213221"/>
                </a:lnTo>
                <a:lnTo>
                  <a:pt x="1560370" y="3217085"/>
                </a:lnTo>
                <a:lnTo>
                  <a:pt x="1609979" y="3219412"/>
                </a:lnTo>
                <a:lnTo>
                  <a:pt x="1659851" y="3220190"/>
                </a:lnTo>
                <a:lnTo>
                  <a:pt x="1661179" y="3220190"/>
                </a:lnTo>
                <a:lnTo>
                  <a:pt x="1661179" y="3319682"/>
                </a:lnTo>
                <a:lnTo>
                  <a:pt x="1659851" y="3319702"/>
                </a:lnTo>
                <a:close/>
              </a:path>
              <a:path w="1661794" h="3319779">
                <a:moveTo>
                  <a:pt x="1661179" y="99532"/>
                </a:moveTo>
                <a:lnTo>
                  <a:pt x="1659851" y="99511"/>
                </a:lnTo>
                <a:lnTo>
                  <a:pt x="1661179" y="99511"/>
                </a:lnTo>
                <a:close/>
              </a:path>
              <a:path w="1661794" h="3319779">
                <a:moveTo>
                  <a:pt x="1661179" y="3220190"/>
                </a:moveTo>
                <a:lnTo>
                  <a:pt x="1659851" y="3220190"/>
                </a:lnTo>
                <a:lnTo>
                  <a:pt x="1661179" y="3220170"/>
                </a:lnTo>
                <a:close/>
              </a:path>
            </a:pathLst>
          </a:custGeom>
          <a:solidFill>
            <a:srgbClr val="FF5800"/>
          </a:solidFill>
        </p:spPr>
        <p:txBody>
          <a:bodyPr wrap="square" lIns="0" tIns="0" rIns="0" bIns="0" rtlCol="0"/>
          <a:lstStyle/>
          <a:p>
            <a:endParaRPr/>
          </a:p>
        </p:txBody>
      </p:sp>
      <p:pic>
        <p:nvPicPr>
          <p:cNvPr id="9" name="Picture 8" descr="Logo&#10;&#10;Description automatically generated with medium confidence">
            <a:extLst>
              <a:ext uri="{FF2B5EF4-FFF2-40B4-BE49-F238E27FC236}">
                <a16:creationId xmlns:a16="http://schemas.microsoft.com/office/drawing/2014/main" id="{0170C9CA-52EB-4A95-840B-94EB24443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2" name="TextBox 1">
            <a:extLst>
              <a:ext uri="{FF2B5EF4-FFF2-40B4-BE49-F238E27FC236}">
                <a16:creationId xmlns:a16="http://schemas.microsoft.com/office/drawing/2014/main" id="{D2219660-9AC8-90C2-FF08-E2A8DAC7C999}"/>
              </a:ext>
            </a:extLst>
          </p:cNvPr>
          <p:cNvSpPr txBox="1"/>
          <p:nvPr/>
        </p:nvSpPr>
        <p:spPr>
          <a:xfrm>
            <a:off x="990600" y="1866900"/>
            <a:ext cx="13944600" cy="6297237"/>
          </a:xfrm>
          <a:prstGeom prst="rect">
            <a:avLst/>
          </a:prstGeom>
          <a:noFill/>
        </p:spPr>
        <p:txBody>
          <a:bodyPr wrap="square" rtlCol="0">
            <a:spAutoFit/>
          </a:body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A Word About Gender </a:t>
            </a:r>
          </a:p>
          <a:p>
            <a:pPr>
              <a:lnSpc>
                <a:spcPct val="107000"/>
              </a:lnSpc>
              <a:spcAft>
                <a:spcPts val="800"/>
              </a:spcAft>
            </a:pPr>
            <a:r>
              <a:rPr lang="en-GB" sz="2800" kern="100" dirty="0">
                <a:solidFill>
                  <a:schemeClr val="bg1"/>
                </a:solidFill>
                <a:latin typeface="DM Sans" pitchFamily="2" charset="0"/>
                <a:ea typeface="Calibri" panose="020F0502020204030204" pitchFamily="34" charset="0"/>
                <a:cs typeface="Times New Roman" panose="02020603050405020304" pitchFamily="18" charset="0"/>
              </a:rPr>
              <a:t>Technology Facilitated Abuse can happen to people of all genders</a:t>
            </a:r>
          </a:p>
          <a:p>
            <a:pPr>
              <a:lnSpc>
                <a:spcPct val="107000"/>
              </a:lnSpc>
              <a:spcAft>
                <a:spcPts val="800"/>
              </a:spcAft>
            </a:pPr>
            <a:endParaRPr lang="en-GB" sz="2800" kern="100" dirty="0">
              <a:solidFill>
                <a:schemeClr val="bg1"/>
              </a:solidFill>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latin typeface="DM Sans" pitchFamily="2" charset="0"/>
                <a:ea typeface="Calibri" panose="020F0502020204030204" pitchFamily="34" charset="0"/>
                <a:cs typeface="Times New Roman" panose="02020603050405020304" pitchFamily="18" charset="0"/>
              </a:rPr>
              <a:t>Current research suggests that, as with domestic abuse, the majority of people who experience technology facilitated abuse identify as female</a:t>
            </a:r>
          </a:p>
          <a:p>
            <a:pPr>
              <a:lnSpc>
                <a:spcPct val="107000"/>
              </a:lnSpc>
              <a:spcAft>
                <a:spcPts val="800"/>
              </a:spcAft>
            </a:pPr>
            <a:endPar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If we present more statistics about the experience of one gender than another, that is not intended to minimise anyone’s experience of abuse</a:t>
            </a:r>
          </a:p>
          <a:p>
            <a:pPr>
              <a:lnSpc>
                <a:spcPct val="107000"/>
              </a:lnSpc>
              <a:spcAft>
                <a:spcPts val="800"/>
              </a:spcAft>
            </a:pPr>
            <a:endParaRPr lang="en-GB" sz="2800" kern="100" dirty="0">
              <a:solidFill>
                <a:schemeClr val="bg1"/>
              </a:solidFill>
              <a:latin typeface="DM Sans"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DM Sans" pitchFamily="2" charset="0"/>
                <a:ea typeface="Calibri" panose="020F0502020204030204" pitchFamily="34" charset="0"/>
                <a:cs typeface="Times New Roman" panose="02020603050405020304" pitchFamily="18" charset="0"/>
              </a:rPr>
              <a:t>All survivors deserve to be treated with dignity and respect, and offered support appropriate to their needs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4639" y="2864212"/>
            <a:ext cx="6248399" cy="7362824"/>
          </a:xfrm>
          <a:prstGeom prst="rect">
            <a:avLst/>
          </a:prstGeom>
        </p:spPr>
      </p:pic>
      <p:sp>
        <p:nvSpPr>
          <p:cNvPr id="3" name="object 3"/>
          <p:cNvSpPr txBox="1"/>
          <p:nvPr/>
        </p:nvSpPr>
        <p:spPr>
          <a:xfrm>
            <a:off x="5385320" y="2223916"/>
            <a:ext cx="7792084" cy="2068830"/>
          </a:xfrm>
          <a:prstGeom prst="rect">
            <a:avLst/>
          </a:prstGeom>
        </p:spPr>
        <p:txBody>
          <a:bodyPr vert="horz" wrap="square" lIns="0" tIns="13335" rIns="0" bIns="0" rtlCol="0">
            <a:spAutoFit/>
          </a:bodyPr>
          <a:lstStyle/>
          <a:p>
            <a:pPr marL="12700">
              <a:lnSpc>
                <a:spcPct val="100000"/>
              </a:lnSpc>
              <a:spcBef>
                <a:spcPts val="105"/>
              </a:spcBef>
            </a:pPr>
            <a:r>
              <a:rPr sz="13400" b="1" dirty="0">
                <a:solidFill>
                  <a:srgbClr val="FFFFFF"/>
                </a:solidFill>
                <a:latin typeface="Barlow Condensed SemiBold" panose="00000706000000000000" pitchFamily="2" charset="0"/>
                <a:cs typeface="Tahoma"/>
              </a:rPr>
              <a:t>Thank you!</a:t>
            </a:r>
            <a:endParaRPr sz="13400" dirty="0">
              <a:latin typeface="Barlow Condensed SemiBold" panose="00000706000000000000" pitchFamily="2" charset="0"/>
              <a:cs typeface="Tahoma"/>
            </a:endParaRPr>
          </a:p>
        </p:txBody>
      </p:sp>
      <p:sp>
        <p:nvSpPr>
          <p:cNvPr id="4" name="object 4"/>
          <p:cNvSpPr/>
          <p:nvPr/>
        </p:nvSpPr>
        <p:spPr>
          <a:xfrm>
            <a:off x="11679555" y="3640455"/>
            <a:ext cx="360045" cy="360045"/>
          </a:xfrm>
          <a:custGeom>
            <a:avLst/>
            <a:gdLst/>
            <a:ahLst/>
            <a:cxnLst/>
            <a:rect l="l" t="t" r="r" b="b"/>
            <a:pathLst>
              <a:path w="360044" h="360045">
                <a:moveTo>
                  <a:pt x="179913" y="359826"/>
                </a:moveTo>
                <a:lnTo>
                  <a:pt x="136187" y="354433"/>
                </a:lnTo>
                <a:lnTo>
                  <a:pt x="95101" y="338584"/>
                </a:lnTo>
                <a:lnTo>
                  <a:pt x="59098" y="313228"/>
                </a:lnTo>
                <a:lnTo>
                  <a:pt x="30320" y="279868"/>
                </a:lnTo>
                <a:lnTo>
                  <a:pt x="10512" y="240514"/>
                </a:lnTo>
                <a:lnTo>
                  <a:pt x="864" y="197548"/>
                </a:lnTo>
                <a:lnTo>
                  <a:pt x="0" y="179913"/>
                </a:lnTo>
                <a:lnTo>
                  <a:pt x="216" y="171074"/>
                </a:lnTo>
                <a:lnTo>
                  <a:pt x="7745" y="127686"/>
                </a:lnTo>
                <a:lnTo>
                  <a:pt x="25590" y="87428"/>
                </a:lnTo>
                <a:lnTo>
                  <a:pt x="52695" y="52695"/>
                </a:lnTo>
                <a:lnTo>
                  <a:pt x="87428" y="25590"/>
                </a:lnTo>
                <a:lnTo>
                  <a:pt x="127686" y="7745"/>
                </a:lnTo>
                <a:lnTo>
                  <a:pt x="171074" y="216"/>
                </a:lnTo>
                <a:lnTo>
                  <a:pt x="179913" y="0"/>
                </a:lnTo>
                <a:lnTo>
                  <a:pt x="188752" y="216"/>
                </a:lnTo>
                <a:lnTo>
                  <a:pt x="232140" y="7745"/>
                </a:lnTo>
                <a:lnTo>
                  <a:pt x="272398" y="25590"/>
                </a:lnTo>
                <a:lnTo>
                  <a:pt x="307131" y="52695"/>
                </a:lnTo>
                <a:lnTo>
                  <a:pt x="334236" y="87428"/>
                </a:lnTo>
                <a:lnTo>
                  <a:pt x="352081" y="127686"/>
                </a:lnTo>
                <a:lnTo>
                  <a:pt x="359610" y="171074"/>
                </a:lnTo>
                <a:lnTo>
                  <a:pt x="359826" y="179913"/>
                </a:lnTo>
                <a:lnTo>
                  <a:pt x="359610" y="188752"/>
                </a:lnTo>
                <a:lnTo>
                  <a:pt x="352081" y="232140"/>
                </a:lnTo>
                <a:lnTo>
                  <a:pt x="334236" y="272398"/>
                </a:lnTo>
                <a:lnTo>
                  <a:pt x="307131" y="307131"/>
                </a:lnTo>
                <a:lnTo>
                  <a:pt x="272398" y="334236"/>
                </a:lnTo>
                <a:lnTo>
                  <a:pt x="232140" y="352081"/>
                </a:lnTo>
                <a:lnTo>
                  <a:pt x="188752" y="359610"/>
                </a:lnTo>
                <a:lnTo>
                  <a:pt x="179913" y="359826"/>
                </a:lnTo>
                <a:close/>
              </a:path>
            </a:pathLst>
          </a:custGeom>
          <a:solidFill>
            <a:srgbClr val="FF5800"/>
          </a:solidFill>
        </p:spPr>
        <p:txBody>
          <a:bodyPr wrap="square" lIns="0" tIns="0" rIns="0" bIns="0" rtlCol="0"/>
          <a:lstStyle/>
          <a:p>
            <a:endParaRPr/>
          </a:p>
        </p:txBody>
      </p:sp>
      <p:pic>
        <p:nvPicPr>
          <p:cNvPr id="10" name="Picture 9" descr="Logo&#10;&#10;Description automatically generated with medium confidence">
            <a:extLst>
              <a:ext uri="{FF2B5EF4-FFF2-40B4-BE49-F238E27FC236}">
                <a16:creationId xmlns:a16="http://schemas.microsoft.com/office/drawing/2014/main" id="{6EBD63D5-2DB2-4AA7-9138-E788B2F0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5104-53E6-BF2C-AE5C-08A5D80E0E17}"/>
              </a:ext>
            </a:extLst>
          </p:cNvPr>
          <p:cNvSpPr>
            <a:spLocks noGrp="1"/>
          </p:cNvSpPr>
          <p:nvPr>
            <p:ph type="title"/>
          </p:nvPr>
        </p:nvSpPr>
        <p:spPr>
          <a:xfrm>
            <a:off x="1143000" y="800100"/>
            <a:ext cx="15494120" cy="830997"/>
          </a:xfrm>
        </p:spPr>
        <p:txBody>
          <a:bodyPr/>
          <a:lstStyle/>
          <a:p>
            <a:r>
              <a:rPr lang="en-GB" sz="5400" dirty="0">
                <a:latin typeface="Barlow Condensed SemiBold" panose="00000706000000000000" pitchFamily="2" charset="0"/>
              </a:rPr>
              <a:t>Overview of Training</a:t>
            </a:r>
          </a:p>
        </p:txBody>
      </p:sp>
      <p:sp>
        <p:nvSpPr>
          <p:cNvPr id="3" name="Text Placeholder 2">
            <a:extLst>
              <a:ext uri="{FF2B5EF4-FFF2-40B4-BE49-F238E27FC236}">
                <a16:creationId xmlns:a16="http://schemas.microsoft.com/office/drawing/2014/main" id="{20269882-8FA1-92AB-5F7B-870A326D71CB}"/>
              </a:ext>
            </a:extLst>
          </p:cNvPr>
          <p:cNvSpPr>
            <a:spLocks noGrp="1"/>
          </p:cNvSpPr>
          <p:nvPr>
            <p:ph type="body" idx="1"/>
          </p:nvPr>
        </p:nvSpPr>
        <p:spPr>
          <a:xfrm>
            <a:off x="718867" y="2095500"/>
            <a:ext cx="9339533" cy="7848600"/>
          </a:xfrm>
        </p:spPr>
        <p:txBody>
          <a:bodyPr/>
          <a:lstStyle/>
          <a:p>
            <a:r>
              <a:rPr lang="en-GB" dirty="0"/>
              <a:t>Part One – What is Technology Facilitated Abuse ?</a:t>
            </a:r>
          </a:p>
          <a:p>
            <a:endParaRPr lang="en-GB" dirty="0"/>
          </a:p>
          <a:p>
            <a:pPr marL="457200" indent="-457200">
              <a:buFont typeface="Arial" panose="020B0604020202020204" pitchFamily="34" charset="0"/>
              <a:buChar char="•"/>
            </a:pPr>
            <a:r>
              <a:rPr lang="en-GB" dirty="0"/>
              <a:t>Who is affected and how</a:t>
            </a:r>
          </a:p>
          <a:p>
            <a:pPr marL="457200" indent="-457200">
              <a:buFont typeface="Arial" panose="020B0604020202020204" pitchFamily="34" charset="0"/>
              <a:buChar char="•"/>
            </a:pPr>
            <a:r>
              <a:rPr lang="en-GB" dirty="0"/>
              <a:t>Understanding key concepts and terminology </a:t>
            </a:r>
          </a:p>
          <a:p>
            <a:pPr marL="457200" indent="-457200">
              <a:buFont typeface="Arial" panose="020B0604020202020204" pitchFamily="34" charset="0"/>
              <a:buChar char="•"/>
            </a:pPr>
            <a:r>
              <a:rPr lang="en-GB" dirty="0"/>
              <a:t>The pros and cons of social media</a:t>
            </a:r>
          </a:p>
          <a:p>
            <a:pPr marL="457200" indent="-457200">
              <a:buFont typeface="Arial" panose="020B0604020202020204" pitchFamily="34" charset="0"/>
              <a:buChar char="•"/>
            </a:pPr>
            <a:r>
              <a:rPr lang="en-GB" dirty="0"/>
              <a:t>Password Hygiene</a:t>
            </a:r>
          </a:p>
          <a:p>
            <a:pPr marL="457200" indent="-457200">
              <a:buFont typeface="Arial" panose="020B0604020202020204" pitchFamily="34" charset="0"/>
              <a:buChar char="•"/>
            </a:pPr>
            <a:r>
              <a:rPr lang="en-GB" dirty="0"/>
              <a:t>TFA and the law</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r>
              <a:rPr lang="en-GB" dirty="0"/>
              <a:t>Part Two – Supporting Young People with TFA </a:t>
            </a:r>
          </a:p>
          <a:p>
            <a:endParaRPr lang="en-GB" dirty="0"/>
          </a:p>
          <a:p>
            <a:pPr marL="457200" indent="-457200">
              <a:buFont typeface="Arial" panose="020B0604020202020204" pitchFamily="34" charset="0"/>
              <a:buChar char="•"/>
            </a:pPr>
            <a:r>
              <a:rPr lang="en-GB" dirty="0"/>
              <a:t>How Confident Are You? </a:t>
            </a:r>
          </a:p>
          <a:p>
            <a:pPr marL="457200" indent="-457200">
              <a:buFont typeface="Arial" panose="020B0604020202020204" pitchFamily="34" charset="0"/>
              <a:buChar char="•"/>
            </a:pPr>
            <a:r>
              <a:rPr lang="en-GB" dirty="0"/>
              <a:t>The Big Four Social Media Platforms</a:t>
            </a:r>
          </a:p>
          <a:p>
            <a:pPr marL="457200" indent="-457200">
              <a:buFont typeface="Arial" panose="020B0604020202020204" pitchFamily="34" charset="0"/>
              <a:buChar char="•"/>
            </a:pPr>
            <a:r>
              <a:rPr lang="en-GB" dirty="0"/>
              <a:t>Support Tools and How to Use Them</a:t>
            </a:r>
          </a:p>
          <a:p>
            <a:pPr marL="457200" indent="-457200">
              <a:buFont typeface="Arial" panose="020B0604020202020204" pitchFamily="34" charset="0"/>
              <a:buChar char="•"/>
            </a:pPr>
            <a:r>
              <a:rPr lang="en-GB" dirty="0"/>
              <a:t>Dealing with Online Bullying &amp; Harassment</a:t>
            </a:r>
          </a:p>
          <a:p>
            <a:pPr marL="457200" indent="-457200">
              <a:buFont typeface="Arial" panose="020B0604020202020204" pitchFamily="34" charset="0"/>
              <a:buChar char="•"/>
            </a:pPr>
            <a:r>
              <a:rPr lang="en-GB" dirty="0"/>
              <a:t>Supporting with Revenge Porn</a:t>
            </a:r>
          </a:p>
          <a:p>
            <a:pPr marL="457200" indent="-457200">
              <a:buFont typeface="Arial" panose="020B0604020202020204" pitchFamily="34" charset="0"/>
              <a:buChar char="•"/>
            </a:pPr>
            <a:r>
              <a:rPr lang="en-GB" dirty="0"/>
              <a:t>Reporting to the Police</a:t>
            </a:r>
          </a:p>
          <a:p>
            <a:pPr marL="457200" indent="-457200">
              <a:buFont typeface="Arial" panose="020B0604020202020204" pitchFamily="34" charset="0"/>
              <a:buChar char="•"/>
            </a:pPr>
            <a:r>
              <a:rPr lang="en-GB" dirty="0"/>
              <a:t>Resources Roundup </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D74ACBB5-4238-B6C3-A895-E16FDC9973EC}"/>
              </a:ext>
            </a:extLst>
          </p:cNvPr>
          <p:cNvPicPr>
            <a:picLocks noChangeAspect="1"/>
          </p:cNvPicPr>
          <p:nvPr/>
        </p:nvPicPr>
        <p:blipFill>
          <a:blip r:embed="rId2"/>
          <a:stretch>
            <a:fillRect/>
          </a:stretch>
        </p:blipFill>
        <p:spPr>
          <a:xfrm>
            <a:off x="11764518" y="3848100"/>
            <a:ext cx="5840474" cy="5834378"/>
          </a:xfrm>
          <a:prstGeom prst="rect">
            <a:avLst/>
          </a:prstGeom>
        </p:spPr>
      </p:pic>
    </p:spTree>
    <p:extLst>
      <p:ext uri="{BB962C8B-B14F-4D97-AF65-F5344CB8AC3E}">
        <p14:creationId xmlns:p14="http://schemas.microsoft.com/office/powerpoint/2010/main" val="3752478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689A72E7-5BE6-4130-A944-A12A87CF0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191587"/>
            <a:ext cx="3239103" cy="1171315"/>
          </a:xfrm>
          <a:prstGeom prst="rect">
            <a:avLst/>
          </a:prstGeom>
        </p:spPr>
      </p:pic>
      <p:sp>
        <p:nvSpPr>
          <p:cNvPr id="3" name="TextBox 1">
            <a:extLst>
              <a:ext uri="{FF2B5EF4-FFF2-40B4-BE49-F238E27FC236}">
                <a16:creationId xmlns:a16="http://schemas.microsoft.com/office/drawing/2014/main" id="{39A36C1B-6DB5-F1E3-92DE-32DBF4FB635A}"/>
              </a:ext>
            </a:extLst>
          </p:cNvPr>
          <p:cNvSpPr txBox="1"/>
          <p:nvPr/>
        </p:nvSpPr>
        <p:spPr>
          <a:xfrm>
            <a:off x="762001" y="1607195"/>
            <a:ext cx="10134600" cy="8977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is Technology Facilitated Abuse?</a:t>
            </a:r>
          </a:p>
        </p:txBody>
      </p:sp>
      <p:sp>
        <p:nvSpPr>
          <p:cNvPr id="5" name="TextBox 4">
            <a:extLst>
              <a:ext uri="{FF2B5EF4-FFF2-40B4-BE49-F238E27FC236}">
                <a16:creationId xmlns:a16="http://schemas.microsoft.com/office/drawing/2014/main" id="{FEE06475-14E2-286A-F517-BD52858B011C}"/>
              </a:ext>
            </a:extLst>
          </p:cNvPr>
          <p:cNvSpPr txBox="1"/>
          <p:nvPr/>
        </p:nvSpPr>
        <p:spPr>
          <a:xfrm>
            <a:off x="762001" y="2778138"/>
            <a:ext cx="15743906" cy="7109639"/>
          </a:xfrm>
          <a:prstGeom prst="rect">
            <a:avLst/>
          </a:prstGeom>
          <a:noFill/>
        </p:spPr>
        <p:txBody>
          <a:bodyPr wrap="square" rtlCol="0">
            <a:spAutoFit/>
          </a:bodyPr>
          <a:lstStyle/>
          <a:p>
            <a:r>
              <a:rPr lang="en-GB" sz="2800" b="1" dirty="0">
                <a:solidFill>
                  <a:schemeClr val="bg1"/>
                </a:solidFill>
                <a:latin typeface="DM Sans" pitchFamily="2" charset="0"/>
              </a:rPr>
              <a:t>Technology Facilitated Abuse </a:t>
            </a:r>
            <a:r>
              <a:rPr lang="en-GB" sz="2800" dirty="0">
                <a:solidFill>
                  <a:schemeClr val="bg1"/>
                </a:solidFill>
                <a:latin typeface="DM Sans" pitchFamily="2" charset="0"/>
              </a:rPr>
              <a:t>(TFA) describes the </a:t>
            </a:r>
            <a:r>
              <a:rPr lang="en-GB" sz="2800" b="1" dirty="0">
                <a:solidFill>
                  <a:schemeClr val="bg1"/>
                </a:solidFill>
                <a:latin typeface="DM Sans" pitchFamily="2" charset="0"/>
              </a:rPr>
              <a:t>misuse of technology </a:t>
            </a:r>
            <a:r>
              <a:rPr lang="en-GB" sz="2800" dirty="0">
                <a:solidFill>
                  <a:schemeClr val="bg1"/>
                </a:solidFill>
                <a:latin typeface="DM Sans" pitchFamily="2" charset="0"/>
              </a:rPr>
              <a:t>as part of a pattern of abuse. </a:t>
            </a:r>
          </a:p>
          <a:p>
            <a:endParaRPr lang="en-GB" sz="2800" dirty="0">
              <a:solidFill>
                <a:schemeClr val="bg1"/>
              </a:solidFill>
              <a:latin typeface="DM Sans" pitchFamily="2" charset="0"/>
            </a:endParaRPr>
          </a:p>
          <a:p>
            <a:r>
              <a:rPr lang="en-GB" sz="2800" dirty="0">
                <a:solidFill>
                  <a:schemeClr val="bg1"/>
                </a:solidFill>
                <a:latin typeface="DM Sans" pitchFamily="2" charset="0"/>
              </a:rPr>
              <a:t>TFA can be defined as: </a:t>
            </a:r>
          </a:p>
          <a:p>
            <a:r>
              <a:rPr lang="en-GB" sz="3200" dirty="0">
                <a:solidFill>
                  <a:schemeClr val="bg1"/>
                </a:solidFill>
                <a:latin typeface="DM Sans" pitchFamily="2" charset="0"/>
              </a:rPr>
              <a:t>The misuse of technology to facilitate incidents of controlling, coercive, threatening behaviour, violence or abuse. </a:t>
            </a:r>
          </a:p>
          <a:p>
            <a:endParaRPr lang="en-GB" sz="2800" dirty="0">
              <a:solidFill>
                <a:schemeClr val="bg1"/>
              </a:solidFill>
              <a:latin typeface="DM Sans" pitchFamily="2" charset="0"/>
            </a:endParaRPr>
          </a:p>
          <a:p>
            <a:r>
              <a:rPr lang="en-GB" sz="2800" dirty="0">
                <a:solidFill>
                  <a:schemeClr val="bg1"/>
                </a:solidFill>
                <a:latin typeface="DM Sans" pitchFamily="2" charset="0"/>
              </a:rPr>
              <a:t>This could include, but is not limited to: </a:t>
            </a:r>
          </a:p>
          <a:p>
            <a:r>
              <a:rPr lang="en-GB" sz="2800" dirty="0">
                <a:solidFill>
                  <a:schemeClr val="bg1"/>
                </a:solidFill>
                <a:latin typeface="DM Sans" pitchFamily="2" charset="0"/>
              </a:rPr>
              <a:t>Psychological abuse     Physical abuse     Sexual abuse     Economic abuse      Emotional abuse</a:t>
            </a:r>
          </a:p>
          <a:p>
            <a:endParaRPr lang="en-GB" sz="2800" dirty="0">
              <a:solidFill>
                <a:schemeClr val="bg1"/>
              </a:solidFill>
              <a:latin typeface="DM Sans" pitchFamily="2" charset="0"/>
            </a:endParaRPr>
          </a:p>
          <a:p>
            <a:r>
              <a:rPr lang="en-GB" sz="2800" dirty="0">
                <a:solidFill>
                  <a:schemeClr val="bg1"/>
                </a:solidFill>
                <a:latin typeface="DM Sans" pitchFamily="2" charset="0"/>
              </a:rPr>
              <a:t>When this abuse is carried out by a family member, intimate partner or ex intimate partner, it is classed as a type of Domestic Abuse. When carried out by anyone else, it is classed as Stalking or Harassment. </a:t>
            </a:r>
          </a:p>
          <a:p>
            <a:endParaRPr lang="en-GB" sz="2800" dirty="0">
              <a:solidFill>
                <a:schemeClr val="bg1"/>
              </a:solidFill>
              <a:latin typeface="DM Sans" pitchFamily="2" charset="0"/>
            </a:endParaRPr>
          </a:p>
          <a:p>
            <a:r>
              <a:rPr lang="en-GB" sz="2800" b="1" dirty="0">
                <a:solidFill>
                  <a:schemeClr val="accent6"/>
                </a:solidFill>
                <a:latin typeface="DM Sans" pitchFamily="2" charset="0"/>
              </a:rPr>
              <a:t>All of these types of abuse are criminal offences. </a:t>
            </a:r>
          </a:p>
          <a:p>
            <a:endParaRPr lang="en-GB" sz="2800" dirty="0">
              <a:solidFill>
                <a:schemeClr val="bg1"/>
              </a:solidFill>
              <a:latin typeface="DM Sans"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re you experiencing tech abuse?">
            <a:hlinkClick r:id="" action="ppaction://media"/>
            <a:extLst>
              <a:ext uri="{FF2B5EF4-FFF2-40B4-BE49-F238E27FC236}">
                <a16:creationId xmlns:a16="http://schemas.microsoft.com/office/drawing/2014/main" id="{8C31562A-3291-EABF-4F7A-DACE4AAC8A40}"/>
              </a:ext>
            </a:extLst>
          </p:cNvPr>
          <p:cNvPicPr>
            <a:picLocks noRot="1" noChangeAspect="1"/>
          </p:cNvPicPr>
          <p:nvPr>
            <a:videoFile r:link="rId1"/>
          </p:nvPr>
        </p:nvPicPr>
        <p:blipFill>
          <a:blip r:embed="rId4"/>
          <a:stretch>
            <a:fillRect/>
          </a:stretch>
        </p:blipFill>
        <p:spPr>
          <a:xfrm>
            <a:off x="2324100" y="1028700"/>
            <a:ext cx="13639800" cy="7843838"/>
          </a:xfrm>
          <a:prstGeom prst="rect">
            <a:avLst/>
          </a:prstGeom>
        </p:spPr>
      </p:pic>
    </p:spTree>
    <p:extLst>
      <p:ext uri="{BB962C8B-B14F-4D97-AF65-F5344CB8AC3E}">
        <p14:creationId xmlns:p14="http://schemas.microsoft.com/office/powerpoint/2010/main" val="650437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11EFE-3325-5654-19AD-D2BF45EBCCD7}"/>
              </a:ext>
            </a:extLst>
          </p:cNvPr>
          <p:cNvSpPr txBox="1"/>
          <p:nvPr/>
        </p:nvSpPr>
        <p:spPr>
          <a:xfrm>
            <a:off x="1676400" y="650744"/>
            <a:ext cx="9144000" cy="923330"/>
          </a:xfrm>
          <a:prstGeom prst="rect">
            <a:avLst/>
          </a:prstGeom>
          <a:noFill/>
        </p:spPr>
        <p:txBody>
          <a:bodyPr wrap="square">
            <a:spAutoFit/>
          </a:bodyPr>
          <a:lstStyle/>
          <a:p>
            <a:r>
              <a:rPr lang="en-GB" sz="5400" b="1" kern="100" dirty="0">
                <a:solidFill>
                  <a:schemeClr val="bg1"/>
                </a:solidFill>
                <a:effectLst/>
                <a:latin typeface="Barlow Condensed SemiBold" panose="00000706000000000000" pitchFamily="2" charset="0"/>
                <a:ea typeface="Calibri" panose="020F0502020204030204" pitchFamily="34" charset="0"/>
                <a:cs typeface="Times New Roman" panose="02020603050405020304" pitchFamily="18" charset="0"/>
              </a:rPr>
              <a:t>What is Digital Footprint ? </a:t>
            </a:r>
            <a:endParaRPr lang="en-GB" sz="5400" dirty="0"/>
          </a:p>
        </p:txBody>
      </p:sp>
      <p:pic>
        <p:nvPicPr>
          <p:cNvPr id="5" name="Graphic 4" descr="Footprints with solid fill">
            <a:extLst>
              <a:ext uri="{FF2B5EF4-FFF2-40B4-BE49-F238E27FC236}">
                <a16:creationId xmlns:a16="http://schemas.microsoft.com/office/drawing/2014/main" id="{DB7D0B7A-AD6B-BF74-1DAC-9110BE6E7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63800" y="348887"/>
            <a:ext cx="2895600" cy="2895600"/>
          </a:xfrm>
          <a:prstGeom prst="rect">
            <a:avLst/>
          </a:prstGeom>
        </p:spPr>
      </p:pic>
      <p:sp>
        <p:nvSpPr>
          <p:cNvPr id="6" name="TextBox 5">
            <a:extLst>
              <a:ext uri="{FF2B5EF4-FFF2-40B4-BE49-F238E27FC236}">
                <a16:creationId xmlns:a16="http://schemas.microsoft.com/office/drawing/2014/main" id="{F5E75ECF-EE91-A3C0-5FB4-3CCCBFD46A5E}"/>
              </a:ext>
            </a:extLst>
          </p:cNvPr>
          <p:cNvSpPr txBox="1"/>
          <p:nvPr/>
        </p:nvSpPr>
        <p:spPr>
          <a:xfrm>
            <a:off x="1676400" y="2019300"/>
            <a:ext cx="14249400" cy="8279190"/>
          </a:xfrm>
          <a:prstGeom prst="rect">
            <a:avLst/>
          </a:prstGeom>
          <a:noFill/>
        </p:spPr>
        <p:txBody>
          <a:bodyPr wrap="square" rtlCol="0">
            <a:spAutoFit/>
          </a:bodyPr>
          <a:lstStyle/>
          <a:p>
            <a:r>
              <a:rPr lang="en-GB" sz="2800" dirty="0">
                <a:solidFill>
                  <a:schemeClr val="bg1"/>
                </a:solidFill>
                <a:latin typeface="DM Sans" pitchFamily="2" charset="0"/>
              </a:rPr>
              <a:t>Digital Footprint (sometimes called digital shadow) is the unique trail of data that every individual creates when using the internet. </a:t>
            </a:r>
          </a:p>
          <a:p>
            <a:endParaRPr lang="en-GB" sz="2800" dirty="0">
              <a:solidFill>
                <a:schemeClr val="bg1"/>
              </a:solidFill>
              <a:latin typeface="DM Sans" pitchFamily="2" charset="0"/>
            </a:endParaRPr>
          </a:p>
          <a:p>
            <a:r>
              <a:rPr lang="en-GB" sz="2800" dirty="0">
                <a:solidFill>
                  <a:schemeClr val="bg1"/>
                </a:solidFill>
                <a:latin typeface="DM Sans" pitchFamily="2" charset="0"/>
              </a:rPr>
              <a:t>Your </a:t>
            </a:r>
            <a:r>
              <a:rPr lang="en-GB" sz="2800" b="1" dirty="0">
                <a:solidFill>
                  <a:schemeClr val="accent6"/>
                </a:solidFill>
                <a:latin typeface="DM Sans" pitchFamily="2" charset="0"/>
              </a:rPr>
              <a:t>active digital footprint </a:t>
            </a:r>
            <a:r>
              <a:rPr lang="en-GB" sz="2800" dirty="0">
                <a:solidFill>
                  <a:schemeClr val="bg1"/>
                </a:solidFill>
                <a:latin typeface="DM Sans" pitchFamily="2" charset="0"/>
              </a:rPr>
              <a:t>is all the information you intentionally share. For example: </a:t>
            </a:r>
          </a:p>
          <a:p>
            <a:r>
              <a:rPr lang="en-GB" sz="2800" dirty="0">
                <a:solidFill>
                  <a:schemeClr val="bg1"/>
                </a:solidFill>
                <a:latin typeface="DM Sans" pitchFamily="2" charset="0"/>
              </a:rPr>
              <a:t>Emails and text messages</a:t>
            </a:r>
          </a:p>
          <a:p>
            <a:r>
              <a:rPr lang="en-GB" sz="2800" dirty="0">
                <a:solidFill>
                  <a:schemeClr val="bg1"/>
                </a:solidFill>
                <a:latin typeface="DM Sans" pitchFamily="2" charset="0"/>
              </a:rPr>
              <a:t>Online forms you fill out and submit</a:t>
            </a:r>
          </a:p>
          <a:p>
            <a:r>
              <a:rPr lang="en-GB" sz="2800" dirty="0">
                <a:solidFill>
                  <a:schemeClr val="bg1"/>
                </a:solidFill>
                <a:latin typeface="DM Sans" pitchFamily="2" charset="0"/>
              </a:rPr>
              <a:t>Comments left on articles or videos</a:t>
            </a:r>
          </a:p>
          <a:p>
            <a:r>
              <a:rPr lang="en-GB" sz="2800" dirty="0">
                <a:solidFill>
                  <a:schemeClr val="bg1"/>
                </a:solidFill>
                <a:latin typeface="DM Sans" pitchFamily="2" charset="0"/>
              </a:rPr>
              <a:t>Social media posts</a:t>
            </a:r>
          </a:p>
          <a:p>
            <a:endParaRPr lang="en-GB" sz="2800" dirty="0">
              <a:solidFill>
                <a:schemeClr val="bg1"/>
              </a:solidFill>
              <a:latin typeface="DM Sans" pitchFamily="2" charset="0"/>
            </a:endParaRPr>
          </a:p>
          <a:p>
            <a:r>
              <a:rPr lang="en-GB" sz="2800" dirty="0">
                <a:solidFill>
                  <a:schemeClr val="bg1"/>
                </a:solidFill>
                <a:latin typeface="DM Sans" pitchFamily="2" charset="0"/>
              </a:rPr>
              <a:t>Your </a:t>
            </a:r>
            <a:r>
              <a:rPr lang="en-GB" sz="2800" b="1" dirty="0">
                <a:solidFill>
                  <a:schemeClr val="accent6"/>
                </a:solidFill>
                <a:latin typeface="DM Sans" pitchFamily="2" charset="0"/>
              </a:rPr>
              <a:t>passive digital footprint </a:t>
            </a:r>
            <a:r>
              <a:rPr lang="en-GB" sz="2800" dirty="0">
                <a:solidFill>
                  <a:schemeClr val="bg1"/>
                </a:solidFill>
                <a:latin typeface="DM Sans" pitchFamily="2" charset="0"/>
              </a:rPr>
              <a:t>is created by data you leave behind without meaning to, or without having a choice to. </a:t>
            </a:r>
          </a:p>
          <a:p>
            <a:r>
              <a:rPr lang="en-GB" sz="2800" dirty="0">
                <a:solidFill>
                  <a:schemeClr val="bg1"/>
                </a:solidFill>
                <a:latin typeface="DM Sans" pitchFamily="2" charset="0"/>
              </a:rPr>
              <a:t>For example: </a:t>
            </a:r>
          </a:p>
          <a:p>
            <a:r>
              <a:rPr lang="en-GB" sz="2800" dirty="0">
                <a:solidFill>
                  <a:schemeClr val="bg1"/>
                </a:solidFill>
                <a:latin typeface="DM Sans" pitchFamily="2" charset="0"/>
              </a:rPr>
              <a:t>Cookies and tracking data created by your web browsing activity</a:t>
            </a:r>
          </a:p>
          <a:p>
            <a:r>
              <a:rPr lang="en-GB" sz="2800" dirty="0">
                <a:solidFill>
                  <a:schemeClr val="bg1"/>
                </a:solidFill>
                <a:latin typeface="DM Sans" pitchFamily="2" charset="0"/>
              </a:rPr>
              <a:t>Geolocation data generated when using maps and other apps that track location</a:t>
            </a:r>
          </a:p>
          <a:p>
            <a:r>
              <a:rPr lang="en-GB" sz="2800" dirty="0">
                <a:solidFill>
                  <a:schemeClr val="bg1"/>
                </a:solidFill>
                <a:latin typeface="DM Sans" pitchFamily="2" charset="0"/>
              </a:rPr>
              <a:t>Your IP address, email address and other personal information that can be associated with your online activities. </a:t>
            </a:r>
          </a:p>
          <a:p>
            <a:endParaRPr lang="en-GB" sz="2800" dirty="0">
              <a:solidFill>
                <a:schemeClr val="bg1"/>
              </a:solidFill>
              <a:latin typeface="DM Sans" pitchFamily="2" charset="0"/>
            </a:endParaRPr>
          </a:p>
          <a:p>
            <a:endParaRPr lang="en-GB" sz="2800" dirty="0">
              <a:solidFill>
                <a:schemeClr val="bg1"/>
              </a:solidFill>
              <a:latin typeface="DM Sans" pitchFamily="2" charset="0"/>
            </a:endParaRPr>
          </a:p>
        </p:txBody>
      </p:sp>
    </p:spTree>
    <p:extLst>
      <p:ext uri="{BB962C8B-B14F-4D97-AF65-F5344CB8AC3E}">
        <p14:creationId xmlns:p14="http://schemas.microsoft.com/office/powerpoint/2010/main" val="224941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anim calcmode="lin" valueType="num">
                                      <p:cBhvr>
                                        <p:cTn id="1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1000"/>
                                        <p:tgtEl>
                                          <p:spTgt spid="6">
                                            <p:txEl>
                                              <p:pRg st="5" end="5"/>
                                            </p:txEl>
                                          </p:spTgt>
                                        </p:tgtEl>
                                      </p:cBhvr>
                                    </p:animEffect>
                                    <p:anim calcmode="lin" valueType="num">
                                      <p:cBhvr>
                                        <p:cTn id="2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1000"/>
                                        <p:tgtEl>
                                          <p:spTgt spid="6">
                                            <p:txEl>
                                              <p:pRg st="8" end="8"/>
                                            </p:txEl>
                                          </p:spTgt>
                                        </p:tgtEl>
                                      </p:cBhvr>
                                    </p:animEffect>
                                    <p:anim calcmode="lin" valueType="num">
                                      <p:cBhvr>
                                        <p:cTn id="3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1000"/>
                                        <p:tgtEl>
                                          <p:spTgt spid="6">
                                            <p:txEl>
                                              <p:pRg st="9" end="9"/>
                                            </p:txEl>
                                          </p:spTgt>
                                        </p:tgtEl>
                                      </p:cBhvr>
                                    </p:animEffect>
                                    <p:anim calcmode="lin" valueType="num">
                                      <p:cBhvr>
                                        <p:cTn id="40"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10" end="10"/>
                                            </p:txEl>
                                          </p:spTgt>
                                        </p:tgtEl>
                                        <p:attrNameLst>
                                          <p:attrName>style.visibility</p:attrName>
                                        </p:attrNameLst>
                                      </p:cBhvr>
                                      <p:to>
                                        <p:strVal val="visible"/>
                                      </p:to>
                                    </p:set>
                                    <p:animEffect transition="in" filter="fade">
                                      <p:cBhvr>
                                        <p:cTn id="44" dur="1000"/>
                                        <p:tgtEl>
                                          <p:spTgt spid="6">
                                            <p:txEl>
                                              <p:pRg st="10" end="10"/>
                                            </p:txEl>
                                          </p:spTgt>
                                        </p:tgtEl>
                                      </p:cBhvr>
                                    </p:animEffect>
                                    <p:anim calcmode="lin" valueType="num">
                                      <p:cBhvr>
                                        <p:cTn id="45"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animEffect transition="in" filter="fade">
                                      <p:cBhvr>
                                        <p:cTn id="49" dur="1000"/>
                                        <p:tgtEl>
                                          <p:spTgt spid="6">
                                            <p:txEl>
                                              <p:pRg st="11" end="11"/>
                                            </p:txEl>
                                          </p:spTgt>
                                        </p:tgtEl>
                                      </p:cBhvr>
                                    </p:animEffect>
                                    <p:anim calcmode="lin" valueType="num">
                                      <p:cBhvr>
                                        <p:cTn id="50"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
                                            <p:txEl>
                                              <p:pRg st="12" end="12"/>
                                            </p:txEl>
                                          </p:spTgt>
                                        </p:tgtEl>
                                        <p:attrNameLst>
                                          <p:attrName>style.visibility</p:attrName>
                                        </p:attrNameLst>
                                      </p:cBhvr>
                                      <p:to>
                                        <p:strVal val="visible"/>
                                      </p:to>
                                    </p:set>
                                    <p:animEffect transition="in" filter="fade">
                                      <p:cBhvr>
                                        <p:cTn id="54" dur="1000"/>
                                        <p:tgtEl>
                                          <p:spTgt spid="6">
                                            <p:txEl>
                                              <p:pRg st="12" end="12"/>
                                            </p:txEl>
                                          </p:spTgt>
                                        </p:tgtEl>
                                      </p:cBhvr>
                                    </p:animEffect>
                                    <p:anim calcmode="lin" valueType="num">
                                      <p:cBhvr>
                                        <p:cTn id="55"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r67pr9mh4tuygh3pj2yipmu75i2dr5"/>
  <p:tag name="SLIDO_APP_VERSION" val="1.11.0.5407"/>
  <p:tag name="SLIDO_PRESENTATION_ID" val="00000000-0000-0000-0000-000000000000"/>
  <p:tag name="SLIDO_EVENT_UUID" val="bf839ef7-b8c8-4d3c-9083-cad9aa289aa7"/>
  <p:tag name="SLIDO_EVENT_SECTION_UUID" val="99d92123-a1fc-4f7a-9da2-6f48468e28e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6C5B7B-99BD-48C1-99A9-E89F23A1DE71}">
  <we:reference id="wa200004709" version="1.1.0.2" store="en-GB" storeType="OMEX"/>
  <we:alternateReferences>
    <we:reference id="wa200004709" version="1.1.0.2" store="" storeType="OMEX"/>
  </we:alternateReferences>
  <we:properties>
    <we:property name="Office.AutoShowTaskpaneWithDocument" value="true"/>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Retrospect</Template>
  <TotalTime>6020</TotalTime>
  <Words>4861</Words>
  <Application>Microsoft Office PowerPoint</Application>
  <PresentationFormat>Custom</PresentationFormat>
  <Paragraphs>529</Paragraphs>
  <Slides>50</Slides>
  <Notes>45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Barlow Condensed SemiBold</vt:lpstr>
      <vt:lpstr>Bradley Hand ITC</vt:lpstr>
      <vt:lpstr>Calibri</vt:lpstr>
      <vt:lpstr>DM Sans</vt:lpstr>
      <vt:lpstr>Dreaming Outloud Pro</vt:lpstr>
      <vt:lpstr>Symbol</vt:lpstr>
      <vt:lpstr>Tahoma</vt:lpstr>
      <vt:lpstr>Wingdings</vt:lpstr>
      <vt:lpstr>Office Theme</vt:lpstr>
      <vt:lpstr>PowerPoint Presentation</vt:lpstr>
      <vt:lpstr>PowerPoint Presentation</vt:lpstr>
      <vt:lpstr>PowerPoint Presentation</vt:lpstr>
      <vt:lpstr>PowerPoint Presentation</vt:lpstr>
      <vt:lpstr>PowerPoint Presentation</vt:lpstr>
      <vt:lpstr>Overview of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Social Media safety savvy: The Big 4</vt:lpstr>
      <vt:lpstr>Instagram Safety &amp; Privacy Options</vt:lpstr>
      <vt:lpstr>TikTok Safety &amp; Privacy Options</vt:lpstr>
      <vt:lpstr>Facebook Safety &amp; Privacy Options</vt:lpstr>
      <vt:lpstr>Snapchat Safety &amp; Privacy Options</vt:lpstr>
      <vt:lpstr>SnapMap</vt:lpstr>
      <vt:lpstr>PowerPoint Presentation</vt:lpstr>
      <vt:lpstr>Helpful Online Tools</vt:lpstr>
      <vt:lpstr>Online stalking &amp; harassment </vt:lpstr>
      <vt:lpstr>What TFA should you report to police?</vt:lpstr>
      <vt:lpstr>PowerPoint Presentation</vt:lpstr>
      <vt:lpstr>What happens once you report to the Police?</vt:lpstr>
      <vt:lpstr>Tips for reporting to Police</vt:lpstr>
      <vt:lpstr>Reporting: Data, Consent &amp; Timeframe</vt:lpstr>
      <vt:lpstr>Reporting &amp; Revenge Porn</vt:lpstr>
      <vt:lpstr>PowerPoint Presentation</vt:lpstr>
      <vt:lpstr>  Tech Safety Tool &amp; Home Tech Tool https://refugetechsafety.org/secure-your-tech/  Protecting yourself online https://www.getsafeonline.org/personal/article-category/protecting-yourself https://oursafetycentre.co.uk/  https://reportharmfulcontent.com/?lang=en https://reportharmfulcontent.com/advice/other/further-advice/faqs/ Professionals Online Safety Helpline | SWGfL https://criminalinjurieshelpline.co.uk/blog/securing-your-devices-after-you-leave-an-abusive-relationship https://www.thecyberhelpline.com/guides-2 Reporting Fraud https://www.actionfraud.police.uk/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1625 Independent  People</dc:title>
  <dc:creator>Fern Telfer</dc:creator>
  <cp:lastModifiedBy>Clare Birch</cp:lastModifiedBy>
  <cp:revision>124</cp:revision>
  <dcterms:created xsi:type="dcterms:W3CDTF">2021-02-25T16:29:40Z</dcterms:created>
  <dcterms:modified xsi:type="dcterms:W3CDTF">2025-02-19T14:31:50Z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ies>
</file>