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85" r:id="rId5"/>
    <p:sldId id="286" r:id="rId6"/>
    <p:sldId id="287" r:id="rId7"/>
    <p:sldId id="306"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07" r:id="rId22"/>
    <p:sldId id="291"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F19"/>
    <a:srgbClr val="7D7875"/>
    <a:srgbClr val="006886"/>
    <a:srgbClr val="A3C5E9"/>
    <a:srgbClr val="423A35"/>
    <a:srgbClr val="D5511A"/>
    <a:srgbClr val="494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69612" autoAdjust="0"/>
  </p:normalViewPr>
  <p:slideViewPr>
    <p:cSldViewPr snapToGrid="0">
      <p:cViewPr varScale="1">
        <p:scale>
          <a:sx n="109" d="100"/>
          <a:sy n="109" d="100"/>
        </p:scale>
        <p:origin x="1326" y="108"/>
      </p:cViewPr>
      <p:guideLst/>
    </p:cSldViewPr>
  </p:slideViewPr>
  <p:notesTextViewPr>
    <p:cViewPr>
      <p:scale>
        <a:sx n="3" d="2"/>
        <a:sy n="3" d="2"/>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756A3-14BD-40E5-A4E2-A15C42608D1E}" type="datetimeFigureOut">
              <a:rPr lang="en-GB" smtClean="0"/>
              <a:t>13/11/2020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5A7C9-C937-408C-8E3F-35A3D5B95C84}" type="slidenum">
              <a:rPr lang="en-GB" smtClean="0"/>
              <a:t>‹#›</a:t>
            </a:fld>
            <a:endParaRPr lang="en-GB"/>
          </a:p>
        </p:txBody>
      </p:sp>
    </p:spTree>
    <p:extLst>
      <p:ext uri="{BB962C8B-B14F-4D97-AF65-F5344CB8AC3E}">
        <p14:creationId xmlns:p14="http://schemas.microsoft.com/office/powerpoint/2010/main" val="55994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 </a:t>
            </a:r>
          </a:p>
          <a:p>
            <a:r>
              <a:rPr lang="en-GB" dirty="0"/>
              <a:t>This training is based on collective learning from 7 years of trauma informed work with complex young people, and also from our experience of working with partner agencies and practice sharing. </a:t>
            </a:r>
          </a:p>
          <a:p>
            <a:r>
              <a:rPr lang="en-GB" dirty="0"/>
              <a:t>The session aims to introduce the importance of staff wellbeing as a foundation for not only a happy workforce but for effective service delivery. It will not answer everyone’s wellbeing questions, but will provide some tools for starting a process of integrating personal and team wellbeing into your practice. </a:t>
            </a:r>
          </a:p>
          <a:p>
            <a:endParaRPr lang="en-GB" dirty="0"/>
          </a:p>
          <a:p>
            <a:r>
              <a:rPr lang="en-GB" b="1" dirty="0"/>
              <a:t>NOTE: </a:t>
            </a:r>
            <a:r>
              <a:rPr lang="en-GB" dirty="0"/>
              <a:t>This training takes an asset based approach, asking participants to think about what is good for their wellbeing rather than identifying problems. This is not intended to avoid or deny things that are causing poor wellbeing – but research suggests we are more likely to discover positive solutions when we focus our thoughts on positive things. </a:t>
            </a:r>
          </a:p>
          <a:p>
            <a:r>
              <a:rPr lang="en-GB" dirty="0"/>
              <a:t>For groups who feel stuck in a mindset of identifying negatives, you may want to spend some time addressing this. There is a useful CBT resource to support people to think about changing unhelpful thinking styles here: https://www.get.gg/docs/UnhelpfulThinkingHabitsWithAlternatives.pdf</a:t>
            </a:r>
          </a:p>
          <a:p>
            <a:r>
              <a:rPr lang="en-GB" dirty="0"/>
              <a:t>The Circle of Influence can also be a useful activity to support thinking about what is within our control to change. There is a free guide to using this activity with a group here: https://www.thensomehow.com/wp-content/uploads/2019/06/TS-Circle-of-Influence-Worksheet-2.0.pdf</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a:t>
            </a:fld>
            <a:endParaRPr lang="en-GB"/>
          </a:p>
        </p:txBody>
      </p:sp>
    </p:spTree>
    <p:extLst>
      <p:ext uri="{BB962C8B-B14F-4D97-AF65-F5344CB8AC3E}">
        <p14:creationId xmlns:p14="http://schemas.microsoft.com/office/powerpoint/2010/main" val="288590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perception that health and safety only applies to our physical health and safety – but in fact the HSE recognise stress as a major factor which impacts on health, and provides lots of guidance for employers and employees to help prevent and manage stress at work. </a:t>
            </a:r>
          </a:p>
          <a:p>
            <a:endParaRPr lang="en-GB" dirty="0"/>
          </a:p>
          <a:p>
            <a:r>
              <a:rPr lang="en-GB" dirty="0"/>
              <a:t>In the voluntary sector we often have to consider the mental wellbeing of our service users – do we give the same consideration to our own needs and those of our colleagues? </a:t>
            </a:r>
          </a:p>
          <a:p>
            <a:endParaRPr lang="en-GB" dirty="0"/>
          </a:p>
          <a:p>
            <a:r>
              <a:rPr lang="en-GB" dirty="0"/>
              <a:t>Similarly – we would report dangerous use of a chainsaw – but do we think in the same way about the dangers of overwork, stress and secondary trauma?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of hands – who thinks individuals could or should do more than they currently do to protect their own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11</a:t>
            </a:fld>
            <a:endParaRPr lang="en-GB"/>
          </a:p>
        </p:txBody>
      </p:sp>
    </p:spTree>
    <p:extLst>
      <p:ext uri="{BB962C8B-B14F-4D97-AF65-F5344CB8AC3E}">
        <p14:creationId xmlns:p14="http://schemas.microsoft.com/office/powerpoint/2010/main" val="203060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Unhappiness at work can often lead to a feeling of disempowerment, so finding positive steps to take can be really important. </a:t>
            </a:r>
          </a:p>
          <a:p>
            <a:r>
              <a:rPr lang="en-GB" dirty="0"/>
              <a:t>Employees who are experiencing high dissatisfaction could suggest an employee wellbeing survey to their employer as a constructive first step towards improving an unhelpful work culture. </a:t>
            </a:r>
          </a:p>
          <a:p>
            <a:r>
              <a:rPr lang="en-GB" dirty="0"/>
              <a:t>The Global Human Capital Trends survey would also make useful reading for an employers who need convincing to take wellbeing seriously. </a:t>
            </a:r>
          </a:p>
          <a:p>
            <a:endParaRPr lang="en-GB" dirty="0"/>
          </a:p>
          <a:p>
            <a:r>
              <a:rPr lang="en-GB" dirty="0"/>
              <a:t>If time allows, can do ‘show of hands’ exercise on the list of measures above to see if there is a clear identifiable priority which appears in this list for this group</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12</a:t>
            </a:fld>
            <a:endParaRPr lang="en-GB"/>
          </a:p>
        </p:txBody>
      </p:sp>
    </p:spTree>
    <p:extLst>
      <p:ext uri="{BB962C8B-B14F-4D97-AF65-F5344CB8AC3E}">
        <p14:creationId xmlns:p14="http://schemas.microsoft.com/office/powerpoint/2010/main" val="422045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Resources: Wellbeing at Work Audit Sheet, pens, coloured pens or pencils</a:t>
            </a:r>
          </a:p>
          <a:p>
            <a:endParaRPr lang="en-GB" dirty="0"/>
          </a:p>
          <a:p>
            <a:r>
              <a:rPr lang="en-GB" dirty="0"/>
              <a:t>Ten minutes to think, reflect, doodle with a focus on your wellbeing. </a:t>
            </a:r>
          </a:p>
          <a:p>
            <a:endParaRPr lang="en-GB" dirty="0"/>
          </a:p>
          <a:p>
            <a:r>
              <a:rPr lang="en-GB" dirty="0"/>
              <a:t>Spread out around the room or move into another space if you want to. </a:t>
            </a:r>
          </a:p>
          <a:p>
            <a:endParaRPr lang="en-GB" dirty="0"/>
          </a:p>
          <a:p>
            <a:r>
              <a:rPr lang="en-GB" dirty="0"/>
              <a:t>Use one or other of the wellbeing audit tools provided if they are useful. You won’t be asked to share these with anyone else although of course you can choose to if you wish. </a:t>
            </a:r>
          </a:p>
          <a:p>
            <a:endParaRPr lang="en-GB" dirty="0"/>
          </a:p>
          <a:p>
            <a:r>
              <a:rPr lang="en-GB" dirty="0"/>
              <a:t>When we come back, we’re going to think about what we can do as teams or groups to support wellbeing – but this time is just about you. </a:t>
            </a:r>
          </a:p>
        </p:txBody>
      </p:sp>
      <p:sp>
        <p:nvSpPr>
          <p:cNvPr id="4" name="Slide Number Placeholder 3"/>
          <p:cNvSpPr>
            <a:spLocks noGrp="1"/>
          </p:cNvSpPr>
          <p:nvPr>
            <p:ph type="sldNum" sz="quarter" idx="5"/>
          </p:nvPr>
        </p:nvSpPr>
        <p:spPr/>
        <p:txBody>
          <a:bodyPr/>
          <a:lstStyle/>
          <a:p>
            <a:fld id="{6925A7C9-C937-408C-8E3F-35A3D5B95C84}" type="slidenum">
              <a:rPr lang="en-GB" smtClean="0"/>
              <a:t>13</a:t>
            </a:fld>
            <a:endParaRPr lang="en-GB"/>
          </a:p>
        </p:txBody>
      </p:sp>
    </p:spTree>
    <p:extLst>
      <p:ext uri="{BB962C8B-B14F-4D97-AF65-F5344CB8AC3E}">
        <p14:creationId xmlns:p14="http://schemas.microsoft.com/office/powerpoint/2010/main" val="291674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small groups, go back to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mindmaps</a:t>
            </a:r>
            <a:r>
              <a:rPr lang="en-GB" sz="1800" dirty="0">
                <a:effectLst/>
                <a:latin typeface="Calibri" panose="020F0502020204030204" pitchFamily="34" charset="0"/>
                <a:ea typeface="Calibri" panose="020F0502020204030204" pitchFamily="34" charset="0"/>
                <a:cs typeface="Times New Roman" panose="02020603050405020304" pitchFamily="18" charset="0"/>
              </a:rPr>
              <a:t> you created earlier.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Consider the wellbeing assets you have listed here. Try and find as many creative ways that these wellbeing elements could be brought into your workplace, or your work routine.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doesn’t matter initially if some of these ideas sound wacky or unlikely – put them down anyway! </a:t>
            </a:r>
          </a:p>
        </p:txBody>
      </p:sp>
      <p:sp>
        <p:nvSpPr>
          <p:cNvPr id="4" name="Slide Number Placeholder 3"/>
          <p:cNvSpPr>
            <a:spLocks noGrp="1"/>
          </p:cNvSpPr>
          <p:nvPr>
            <p:ph type="sldNum" sz="quarter" idx="5"/>
          </p:nvPr>
        </p:nvSpPr>
        <p:spPr/>
        <p:txBody>
          <a:bodyPr/>
          <a:lstStyle/>
          <a:p>
            <a:fld id="{6925A7C9-C937-408C-8E3F-35A3D5B95C84}" type="slidenum">
              <a:rPr lang="en-GB" smtClean="0"/>
              <a:t>14</a:t>
            </a:fld>
            <a:endParaRPr lang="en-GB"/>
          </a:p>
        </p:txBody>
      </p:sp>
    </p:spTree>
    <p:extLst>
      <p:ext uri="{BB962C8B-B14F-4D97-AF65-F5344CB8AC3E}">
        <p14:creationId xmlns:p14="http://schemas.microsoft.com/office/powerpoint/2010/main" val="264068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small groups, go back to the </a:t>
            </a:r>
            <a:r>
              <a:rPr lang="en-GB" dirty="0" err="1"/>
              <a:t>mindmaps</a:t>
            </a:r>
            <a:r>
              <a:rPr lang="en-GB" dirty="0"/>
              <a:t> you created earlier. </a:t>
            </a:r>
          </a:p>
          <a:p>
            <a:endParaRPr lang="en-GB" dirty="0"/>
          </a:p>
          <a:p>
            <a:r>
              <a:rPr lang="en-GB" dirty="0"/>
              <a:t>Consider the wellbeing assets you have listed here. Try and find as many creative ways that these wellbeing elements could be brought into your workplace, or your work routine. It doesn’t matter initially if some of these ideas sound wacky or unlikely – put them down anyway! </a:t>
            </a:r>
          </a:p>
          <a:p>
            <a:endParaRPr lang="en-GB" dirty="0"/>
          </a:p>
          <a:p>
            <a:r>
              <a:rPr lang="en-GB" dirty="0"/>
              <a:t>Once you have all your blue sky suggestions, create two lists </a:t>
            </a:r>
          </a:p>
          <a:p>
            <a:endParaRPr lang="en-GB" dirty="0"/>
          </a:p>
          <a:p>
            <a:r>
              <a:rPr lang="en-GB" dirty="0"/>
              <a:t>If you have time, agree as a group at least one item from one list which you are going to commit to taking right away. Set yourselves a deadline! </a:t>
            </a:r>
          </a:p>
          <a:p>
            <a:endParaRPr lang="en-GB" dirty="0"/>
          </a:p>
          <a:p>
            <a:r>
              <a:rPr lang="en-GB" dirty="0"/>
              <a:t>Invite groups to share their best idea if they wish</a:t>
            </a:r>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15</a:t>
            </a:fld>
            <a:endParaRPr lang="en-GB"/>
          </a:p>
        </p:txBody>
      </p:sp>
    </p:spTree>
    <p:extLst>
      <p:ext uri="{BB962C8B-B14F-4D97-AF65-F5344CB8AC3E}">
        <p14:creationId xmlns:p14="http://schemas.microsoft.com/office/powerpoint/2010/main" val="3171740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no one ‘right’ way to support team wellbeing – but some themes emerge from the wellbeing actions which have been found to be successful – they often promote better communication or greater understanding of one’s colleagues, and involve an element of give and take which is empowering and inclusive.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Talk through the simple examples given above. Note most of these involved minimal financial resources and did not need ‘permission’ to implement.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they come from the team, and are not ‘imposed’ from above.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16</a:t>
            </a:fld>
            <a:endParaRPr lang="en-GB"/>
          </a:p>
        </p:txBody>
      </p:sp>
    </p:spTree>
    <p:extLst>
      <p:ext uri="{BB962C8B-B14F-4D97-AF65-F5344CB8AC3E}">
        <p14:creationId xmlns:p14="http://schemas.microsoft.com/office/powerpoint/2010/main" val="230819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if any managers present – include anyway, discuss if people would feel able to  make suggestions to their managers? </a:t>
            </a:r>
          </a:p>
          <a:p>
            <a:endParaRPr lang="en-GB" dirty="0"/>
          </a:p>
          <a:p>
            <a:endParaRPr lang="en-GB" dirty="0"/>
          </a:p>
          <a:p>
            <a:r>
              <a:rPr lang="en-GB" dirty="0"/>
              <a:t>Values –we sometimes feel we have to assume a ‘work identity’ in order to fit in – and this may be different from who we are outside of work. This is OK to a point – it is important to be professional after all – but when people are very unhappy in work it is often because they cannot reconcile their personal values with the culture in their workplace or the values which inform their organisation. Taking a values survey as a team can offer a great way to think about how personal and corporate values connect, and acknowledge and work through areas where they may seem at odds. </a:t>
            </a:r>
          </a:p>
          <a:p>
            <a:endParaRPr lang="en-GB" dirty="0"/>
          </a:p>
          <a:p>
            <a:r>
              <a:rPr lang="en-GB" dirty="0"/>
              <a:t>VIA and buzz quiz – surveys can be a fun way to help understand difference and highlight strengths  - always check them out yourself first though to ensure they are the right tone for your team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Wellbeing as agenda item – you have to make space for it in order for your teams to feel able to tackle it. Don’t panic if it takes a while before people raise anything. It should become as routine as checking about safeguarding or health and safety. </a:t>
            </a:r>
          </a:p>
          <a:p>
            <a:endParaRPr lang="en-GB" dirty="0"/>
          </a:p>
          <a:p>
            <a:endParaRPr lang="en-GB" dirty="0"/>
          </a:p>
          <a:p>
            <a:r>
              <a:rPr lang="en-GB" dirty="0"/>
              <a:t>Good practice – if you are always eating your lunch at your desk while answering emails with the other hand, don’t expect your team to do anything different. Prioritise your wellbeing and be a role model for good self care. </a:t>
            </a:r>
          </a:p>
        </p:txBody>
      </p:sp>
      <p:sp>
        <p:nvSpPr>
          <p:cNvPr id="4" name="Slide Number Placeholder 3"/>
          <p:cNvSpPr>
            <a:spLocks noGrp="1"/>
          </p:cNvSpPr>
          <p:nvPr>
            <p:ph type="sldNum" sz="quarter" idx="5"/>
          </p:nvPr>
        </p:nvSpPr>
        <p:spPr/>
        <p:txBody>
          <a:bodyPr/>
          <a:lstStyle/>
          <a:p>
            <a:fld id="{6925A7C9-C937-408C-8E3F-35A3D5B95C84}" type="slidenum">
              <a:rPr lang="en-GB" smtClean="0"/>
              <a:t>17</a:t>
            </a:fld>
            <a:endParaRPr lang="en-GB"/>
          </a:p>
        </p:txBody>
      </p:sp>
    </p:spTree>
    <p:extLst>
      <p:ext uri="{BB962C8B-B14F-4D97-AF65-F5344CB8AC3E}">
        <p14:creationId xmlns:p14="http://schemas.microsoft.com/office/powerpoint/2010/main" val="880116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this short session has </a:t>
            </a:r>
          </a:p>
          <a:p>
            <a:pPr marL="171450" indent="-171450">
              <a:buFont typeface="Arial" panose="020B0604020202020204" pitchFamily="34" charset="0"/>
              <a:buChar char="•"/>
            </a:pPr>
            <a:r>
              <a:rPr lang="en-GB" dirty="0"/>
              <a:t>helped you to start the process of thinking about your wellbeing at work</a:t>
            </a:r>
          </a:p>
          <a:p>
            <a:pPr marL="171450" indent="-171450">
              <a:buFont typeface="Arial" panose="020B0604020202020204" pitchFamily="34" charset="0"/>
              <a:buChar char="•"/>
            </a:pPr>
            <a:r>
              <a:rPr lang="en-GB" dirty="0"/>
              <a:t>Convinced you that your wellbeing is important enough to spend time on</a:t>
            </a:r>
          </a:p>
          <a:p>
            <a:pPr marL="171450" indent="-171450">
              <a:buFont typeface="Arial" panose="020B0604020202020204" pitchFamily="34" charset="0"/>
              <a:buChar char="•"/>
            </a:pPr>
            <a:r>
              <a:rPr lang="en-GB" dirty="0"/>
              <a:t>Empowered you to make changes to support better wellbeing for you and your colleagues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Remember – it’s not a one time fix. Make it a habit to take care of your wellbeing forever.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18</a:t>
            </a:fld>
            <a:endParaRPr lang="en-GB"/>
          </a:p>
        </p:txBody>
      </p:sp>
    </p:spTree>
    <p:extLst>
      <p:ext uri="{BB962C8B-B14F-4D97-AF65-F5344CB8AC3E}">
        <p14:creationId xmlns:p14="http://schemas.microsoft.com/office/powerpoint/2010/main" val="3414459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many free resources available to help with different aspects of improving wellbeing. </a:t>
            </a:r>
            <a:r>
              <a:rPr lang="en-GB"/>
              <a:t>The HSE website is an excellent source for managers and leaders looking to find guidance on processes for managing stress proactively</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19</a:t>
            </a:fld>
            <a:endParaRPr lang="en-GB"/>
          </a:p>
        </p:txBody>
      </p:sp>
    </p:spTree>
    <p:extLst>
      <p:ext uri="{BB962C8B-B14F-4D97-AF65-F5344CB8AC3E}">
        <p14:creationId xmlns:p14="http://schemas.microsoft.com/office/powerpoint/2010/main" val="2754425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Use this time to collect feedback on the training and think about what you would like to take forward from it. Wellbeing is a huge issue, so there will certainly be something you can do in your team or organisation which will progress this work in a meaningful way. Taking the time to identify that now means it is more likely to become a reality.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20</a:t>
            </a:fld>
            <a:endParaRPr lang="en-GB"/>
          </a:p>
        </p:txBody>
      </p:sp>
    </p:spTree>
    <p:extLst>
      <p:ext uri="{BB962C8B-B14F-4D97-AF65-F5344CB8AC3E}">
        <p14:creationId xmlns:p14="http://schemas.microsoft.com/office/powerpoint/2010/main" val="47703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Introduce the topics to be covered in the session, using the bullet points on the slide.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800"/>
              </a:spcAft>
            </a:pPr>
            <a:endParaRPr lang="en-GB" dirty="0"/>
          </a:p>
          <a:p>
            <a:r>
              <a:rPr lang="en-GB" dirty="0"/>
              <a:t>Ice breaker/movement – if room and time allows, get people to move around the room and segment themselves into groups as a warm up exercise. </a:t>
            </a:r>
          </a:p>
          <a:p>
            <a:endParaRPr lang="en-GB" dirty="0"/>
          </a:p>
          <a:p>
            <a:r>
              <a:rPr lang="en-GB" dirty="0"/>
              <a:t>You could base these on wellbeing issues, </a:t>
            </a:r>
            <a:r>
              <a:rPr lang="en-GB" dirty="0" err="1"/>
              <a:t>eg</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Two groups  - who had breakfast before they left the house this morning and who didn’t (of those who didn’t, hands up who would have preferred to but just didn’t have time)</a:t>
            </a:r>
          </a:p>
          <a:p>
            <a:endParaRPr lang="en-GB" dirty="0"/>
          </a:p>
          <a:p>
            <a:r>
              <a:rPr lang="en-GB" dirty="0"/>
              <a:t>Or use questions which help the group think about the composition of their team, </a:t>
            </a:r>
            <a:r>
              <a:rPr lang="en-GB" dirty="0" err="1"/>
              <a:t>eg</a:t>
            </a:r>
            <a:r>
              <a:rPr lang="en-GB" dirty="0"/>
              <a:t>:</a:t>
            </a:r>
          </a:p>
          <a:p>
            <a:endParaRPr lang="en-GB" dirty="0"/>
          </a:p>
          <a:p>
            <a:r>
              <a:rPr lang="en-GB" dirty="0"/>
              <a:t>Arrange yourselves in order of the length of time you have been in your current role (Check what is longest, what is shortest)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3</a:t>
            </a:fld>
            <a:endParaRPr lang="en-GB"/>
          </a:p>
        </p:txBody>
      </p:sp>
    </p:spTree>
    <p:extLst>
      <p:ext uri="{BB962C8B-B14F-4D97-AF65-F5344CB8AC3E}">
        <p14:creationId xmlns:p14="http://schemas.microsoft.com/office/powerpoint/2010/main" val="329212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concept of wellbeing is not new – the WHO definition dates to 1948</a:t>
            </a:r>
          </a:p>
          <a:p>
            <a:endParaRPr lang="en-GB" dirty="0"/>
          </a:p>
          <a:p>
            <a:r>
              <a:rPr lang="en-GB" dirty="0"/>
              <a:t>For employers and organisations, measures can be a useful way to assess wellbeing and a first step to understanding and improving it</a:t>
            </a:r>
          </a:p>
          <a:p>
            <a:endParaRPr lang="en-GB" dirty="0"/>
          </a:p>
          <a:p>
            <a:r>
              <a:rPr lang="en-GB" dirty="0"/>
              <a:t>Governments are interested in wellbeing as a public health indicator – UK government carries out a national satisfaction survey which can be accessed on the ONS website.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many ways to measure wellbeing and satisfaction – for individuals, there is something important about identifying a way of thinking about wellbeing which makes sense to you. This can be challenging when most measures are designed to be used over a large group.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4</a:t>
            </a:fld>
            <a:endParaRPr lang="en-GB"/>
          </a:p>
        </p:txBody>
      </p:sp>
    </p:spTree>
    <p:extLst>
      <p:ext uri="{BB962C8B-B14F-4D97-AF65-F5344CB8AC3E}">
        <p14:creationId xmlns:p14="http://schemas.microsoft.com/office/powerpoint/2010/main" val="229103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internet image search might give you quite a different idea of what wellbeing is about. It seems to involve pebbles, sunsets, being outdoors, and doing yoga… there are also a multitude of diagrams featuring hands, leaves, apples and trees! </a:t>
            </a:r>
          </a:p>
          <a:p>
            <a:endParaRPr lang="en-GB" dirty="0"/>
          </a:p>
          <a:p>
            <a:r>
              <a:rPr lang="en-GB" dirty="0"/>
              <a:t>Optional discussion point: What image would you choose to represent wellbeing? </a:t>
            </a:r>
          </a:p>
        </p:txBody>
      </p:sp>
      <p:sp>
        <p:nvSpPr>
          <p:cNvPr id="4" name="Slide Number Placeholder 3"/>
          <p:cNvSpPr>
            <a:spLocks noGrp="1"/>
          </p:cNvSpPr>
          <p:nvPr>
            <p:ph type="sldNum" sz="quarter" idx="5"/>
          </p:nvPr>
        </p:nvSpPr>
        <p:spPr/>
        <p:txBody>
          <a:bodyPr/>
          <a:lstStyle/>
          <a:p>
            <a:fld id="{6925A7C9-C937-408C-8E3F-35A3D5B95C84}" type="slidenum">
              <a:rPr lang="en-GB" smtClean="0"/>
              <a:t>5</a:t>
            </a:fld>
            <a:endParaRPr lang="en-GB"/>
          </a:p>
        </p:txBody>
      </p:sp>
    </p:spTree>
    <p:extLst>
      <p:ext uri="{BB962C8B-B14F-4D97-AF65-F5344CB8AC3E}">
        <p14:creationId xmlns:p14="http://schemas.microsoft.com/office/powerpoint/2010/main" val="271321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Resources: Flipchart paper, felt pens, sets of highlighters</a:t>
            </a:r>
          </a:p>
          <a:p>
            <a:endParaRPr lang="en-GB" b="1" dirty="0"/>
          </a:p>
          <a:p>
            <a:r>
              <a:rPr lang="en-GB" b="1" dirty="0"/>
              <a:t>Optional resources: It can help to have some sensory items on each table for people to play with, to prompt thinking about wellbeing. Think about what would be appropriate for your group – but these could include: Stress balls, tangle toys, play </a:t>
            </a:r>
            <a:r>
              <a:rPr lang="en-GB" b="1" dirty="0" err="1"/>
              <a:t>doh</a:t>
            </a:r>
            <a:r>
              <a:rPr lang="en-GB" b="1" dirty="0"/>
              <a:t> or slime, hand cream, natural scents (try essential oils, dried lavender or rose petals), mindful colouring books &amp; pencils, blankets or throws, plants or fresh flowers, fresh water, chocolate or fruit. </a:t>
            </a:r>
          </a:p>
          <a:p>
            <a:endParaRPr lang="en-GB" dirty="0"/>
          </a:p>
          <a:p>
            <a:r>
              <a:rPr lang="en-GB" dirty="0"/>
              <a:t>Invite groups to feedback informally on what is on their </a:t>
            </a:r>
            <a:r>
              <a:rPr lang="en-GB" dirty="0" err="1"/>
              <a:t>mindmaps</a:t>
            </a:r>
            <a:r>
              <a:rPr lang="en-GB" dirty="0"/>
              <a:t>. Hearing feedback and ideas from others is often one of the most useful parts of training. </a:t>
            </a:r>
          </a:p>
          <a:p>
            <a:r>
              <a:rPr lang="en-GB" dirty="0"/>
              <a:t>Note any common themes or priorities.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6</a:t>
            </a:fld>
            <a:endParaRPr lang="en-GB"/>
          </a:p>
        </p:txBody>
      </p:sp>
    </p:spTree>
    <p:extLst>
      <p:ext uri="{BB962C8B-B14F-4D97-AF65-F5344CB8AC3E}">
        <p14:creationId xmlns:p14="http://schemas.microsoft.com/office/powerpoint/2010/main" val="71591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by explaining the 5 ways to wellbeing – this is the framework used in the NHS and many other agencies in the UK to help people think about the things that benefit their wellbeing. </a:t>
            </a:r>
          </a:p>
          <a:p>
            <a:r>
              <a:rPr lang="en-GB" dirty="0"/>
              <a:t>The five ways are summarised in the graphic on the slide.</a:t>
            </a:r>
          </a:p>
          <a:p>
            <a:endParaRPr lang="en-GB" dirty="0"/>
          </a:p>
          <a:p>
            <a:r>
              <a:rPr lang="en-GB" dirty="0"/>
              <a:t>You can either:</a:t>
            </a:r>
          </a:p>
          <a:p>
            <a:r>
              <a:rPr lang="en-GB" dirty="0"/>
              <a:t>have groups just discuss whether the elements on their mind map fit into these categories</a:t>
            </a:r>
          </a:p>
          <a:p>
            <a:r>
              <a:rPr lang="en-GB" dirty="0"/>
              <a:t>Or:</a:t>
            </a:r>
          </a:p>
          <a:p>
            <a:r>
              <a:rPr lang="en-GB" dirty="0"/>
              <a:t>give them markers so they can colour code the elements. </a:t>
            </a:r>
          </a:p>
          <a:p>
            <a:endParaRPr lang="en-GB" dirty="0"/>
          </a:p>
          <a:p>
            <a:r>
              <a:rPr lang="en-GB" dirty="0"/>
              <a:t>If using the colour coding part of the exercise, you will need highlighters corresponding to the colours in the graphic above</a:t>
            </a:r>
          </a:p>
          <a:p>
            <a:r>
              <a:rPr lang="en-GB" dirty="0"/>
              <a:t>Accessibility – check if anyone in the group is colour blind as this exercise could be frustrating for them ! </a:t>
            </a:r>
          </a:p>
          <a:p>
            <a:endParaRPr lang="en-GB" dirty="0"/>
          </a:p>
          <a:p>
            <a:r>
              <a:rPr lang="en-GB" dirty="0"/>
              <a:t>In either case, check if the groups have identified other categories they feel are important which aren’t captured in these 5 domains.</a:t>
            </a:r>
          </a:p>
          <a:p>
            <a:endParaRPr lang="en-GB" dirty="0"/>
          </a:p>
          <a:p>
            <a:r>
              <a:rPr lang="en-GB" dirty="0"/>
              <a:t>Emphasise that all wellbeing measurement tools are just that – tools – and everyone will be different in terms of which ones they find helpful personally. </a:t>
            </a:r>
          </a:p>
          <a:p>
            <a:endParaRPr lang="en-GB" dirty="0"/>
          </a:p>
          <a:p>
            <a:r>
              <a:rPr lang="en-GB" dirty="0"/>
              <a:t>Invite feedback on which areas seem most important to each group. Are any particularly deficient? </a:t>
            </a:r>
          </a:p>
          <a:p>
            <a:endParaRPr lang="en-GB" dirty="0"/>
          </a:p>
          <a:p>
            <a:r>
              <a:rPr lang="en-GB" dirty="0"/>
              <a:t>Hold onto your </a:t>
            </a:r>
            <a:r>
              <a:rPr lang="en-GB" dirty="0" err="1"/>
              <a:t>mindmaps</a:t>
            </a:r>
            <a:r>
              <a:rPr lang="en-GB" dirty="0"/>
              <a:t> – you will need them later in the session. </a:t>
            </a:r>
          </a:p>
        </p:txBody>
      </p:sp>
      <p:sp>
        <p:nvSpPr>
          <p:cNvPr id="4" name="Slide Number Placeholder 3"/>
          <p:cNvSpPr>
            <a:spLocks noGrp="1"/>
          </p:cNvSpPr>
          <p:nvPr>
            <p:ph type="sldNum" sz="quarter" idx="5"/>
          </p:nvPr>
        </p:nvSpPr>
        <p:spPr/>
        <p:txBody>
          <a:bodyPr/>
          <a:lstStyle/>
          <a:p>
            <a:fld id="{6925A7C9-C937-408C-8E3F-35A3D5B95C84}" type="slidenum">
              <a:rPr lang="en-GB" smtClean="0"/>
              <a:t>7</a:t>
            </a:fld>
            <a:endParaRPr lang="en-GB"/>
          </a:p>
        </p:txBody>
      </p:sp>
    </p:spTree>
    <p:extLst>
      <p:ext uri="{BB962C8B-B14F-4D97-AF65-F5344CB8AC3E}">
        <p14:creationId xmlns:p14="http://schemas.microsoft.com/office/powerpoint/2010/main" val="417639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thought a bit about what Wellbeing is, let’s think about why it is important. </a:t>
            </a:r>
          </a:p>
          <a:p>
            <a:endParaRPr lang="en-GB" dirty="0"/>
          </a:p>
          <a:p>
            <a:r>
              <a:rPr lang="en-GB" dirty="0"/>
              <a:t>These stats give an overview of the UK picture. But poor wellbeing also has drastic personal consequences and can lead to deteriorating mental and physical health which impacts on individuals, their families and communities in ways which cannot easily be measured. </a:t>
            </a:r>
          </a:p>
        </p:txBody>
      </p:sp>
      <p:sp>
        <p:nvSpPr>
          <p:cNvPr id="4" name="Slide Number Placeholder 3"/>
          <p:cNvSpPr>
            <a:spLocks noGrp="1"/>
          </p:cNvSpPr>
          <p:nvPr>
            <p:ph type="sldNum" sz="quarter" idx="5"/>
          </p:nvPr>
        </p:nvSpPr>
        <p:spPr/>
        <p:txBody>
          <a:bodyPr/>
          <a:lstStyle/>
          <a:p>
            <a:fld id="{6925A7C9-C937-408C-8E3F-35A3D5B95C84}" type="slidenum">
              <a:rPr lang="en-GB" smtClean="0"/>
              <a:t>8</a:t>
            </a:fld>
            <a:endParaRPr lang="en-GB"/>
          </a:p>
        </p:txBody>
      </p:sp>
    </p:spTree>
    <p:extLst>
      <p:ext uri="{BB962C8B-B14F-4D97-AF65-F5344CB8AC3E}">
        <p14:creationId xmlns:p14="http://schemas.microsoft.com/office/powerpoint/2010/main" val="175714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not just about feeling happy! (Although that is nice too)</a:t>
            </a:r>
          </a:p>
          <a:p>
            <a:endParaRPr lang="en-GB" dirty="0"/>
          </a:p>
          <a:p>
            <a:r>
              <a:rPr lang="en-GB" dirty="0"/>
              <a:t>Based on the statistics on the previous slide, here are some ways to think about the difference good wellbeing might make in a typical team. </a:t>
            </a:r>
          </a:p>
          <a:p>
            <a:endParaRPr lang="en-GB" dirty="0"/>
          </a:p>
          <a:p>
            <a:r>
              <a:rPr lang="en-GB" dirty="0"/>
              <a:t>Imagine if your team could have an extra 7 weeks to get everything done next year – or a share of the 1.4 billion. </a:t>
            </a:r>
          </a:p>
          <a:p>
            <a:r>
              <a:rPr lang="en-GB" dirty="0"/>
              <a:t>We often identify time and money as resources that we need more of – so it makes sense to conserve them by looking after ourselves and each other properly!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9</a:t>
            </a:fld>
            <a:endParaRPr lang="en-GB"/>
          </a:p>
        </p:txBody>
      </p:sp>
    </p:spTree>
    <p:extLst>
      <p:ext uri="{BB962C8B-B14F-4D97-AF65-F5344CB8AC3E}">
        <p14:creationId xmlns:p14="http://schemas.microsoft.com/office/powerpoint/2010/main" val="413066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 on the legal responsibilities of employers and employees in the UK can be found at www.HSE.gov.uk</a:t>
            </a:r>
          </a:p>
          <a:p>
            <a:endParaRPr lang="en-GB" dirty="0"/>
          </a:p>
          <a:p>
            <a:r>
              <a:rPr lang="en-GB" dirty="0"/>
              <a:t>Show of hands – who thinks employers could or should do more than they currently do to protect worker wellbeing? </a:t>
            </a:r>
          </a:p>
        </p:txBody>
      </p:sp>
      <p:sp>
        <p:nvSpPr>
          <p:cNvPr id="4" name="Slide Number Placeholder 3"/>
          <p:cNvSpPr>
            <a:spLocks noGrp="1"/>
          </p:cNvSpPr>
          <p:nvPr>
            <p:ph type="sldNum" sz="quarter" idx="5"/>
          </p:nvPr>
        </p:nvSpPr>
        <p:spPr/>
        <p:txBody>
          <a:bodyPr/>
          <a:lstStyle/>
          <a:p>
            <a:fld id="{6925A7C9-C937-408C-8E3F-35A3D5B95C84}" type="slidenum">
              <a:rPr lang="en-GB" smtClean="0"/>
              <a:t>10</a:t>
            </a:fld>
            <a:endParaRPr lang="en-GB"/>
          </a:p>
        </p:txBody>
      </p:sp>
    </p:spTree>
    <p:extLst>
      <p:ext uri="{BB962C8B-B14F-4D97-AF65-F5344CB8AC3E}">
        <p14:creationId xmlns:p14="http://schemas.microsoft.com/office/powerpoint/2010/main" val="2913959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DB8E2A-E1EC-41BE-AF03-749A27F7BF42}"/>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10" name="Picture 9">
            <a:extLst>
              <a:ext uri="{FF2B5EF4-FFF2-40B4-BE49-F238E27FC236}">
                <a16:creationId xmlns:a16="http://schemas.microsoft.com/office/drawing/2014/main" id="{3CDD62F2-6BA5-4D89-8FAA-856755276A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7318"/>
            <a:ext cx="987424" cy="2008060"/>
          </a:xfrm>
          <a:prstGeom prst="rect">
            <a:avLst/>
          </a:prstGeom>
        </p:spPr>
      </p:pic>
    </p:spTree>
    <p:extLst>
      <p:ext uri="{BB962C8B-B14F-4D97-AF65-F5344CB8AC3E}">
        <p14:creationId xmlns:p14="http://schemas.microsoft.com/office/powerpoint/2010/main" val="8587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ABCDA3-0606-4D82-BFD1-DC3A3B40616A}"/>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8" name="Picture 7">
            <a:extLst>
              <a:ext uri="{FF2B5EF4-FFF2-40B4-BE49-F238E27FC236}">
                <a16:creationId xmlns:a16="http://schemas.microsoft.com/office/drawing/2014/main" id="{12F05103-0BFF-473D-8BFD-D33D952F6E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Tree>
    <p:extLst>
      <p:ext uri="{BB962C8B-B14F-4D97-AF65-F5344CB8AC3E}">
        <p14:creationId xmlns:p14="http://schemas.microsoft.com/office/powerpoint/2010/main" val="761771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462333"/>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viacharacter.org/survey/account/registe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icould.com/buzz-quiz/"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www.mind.org.uk/workplace/mental-health-at-work/taking-care-of-your-staff/employer-resources/wellness-action-plan-download/" TargetMode="External"/><Relationship Id="rId3" Type="http://schemas.openxmlformats.org/officeDocument/2006/relationships/hyperlink" Target="https://www.amazon.co.uk/dp/1785923358?_encoding=UTF8&amp;isInIframe=0&amp;n=266239&amp;ref_=dp_proddesc_0&amp;s=books&amp;showDetailProductDesc=1#product-description_feature_div" TargetMode="External"/><Relationship Id="rId7" Type="http://schemas.openxmlformats.org/officeDocument/2006/relationships/hyperlink" Target="http://www.informingfutures.co.u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hse.gov.uk/stress/standards/index.htm" TargetMode="External"/><Relationship Id="rId5" Type="http://schemas.openxmlformats.org/officeDocument/2006/relationships/hyperlink" Target="http://www.hse.gov.uk/stress/assets/docs/stress-talking-toolkit.pdf" TargetMode="External"/><Relationship Id="rId4" Type="http://schemas.openxmlformats.org/officeDocument/2006/relationships/hyperlink" Target="https://campaigns.hse.gov.uk/go-home-healthy/work-related-stress/" TargetMode="External"/><Relationship Id="rId9" Type="http://schemas.openxmlformats.org/officeDocument/2006/relationships/hyperlink" Target="https://www.getselfhelp.co.uk/selfhelp.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enquiries@1625ip.co.uk" TargetMode="External"/><Relationship Id="rId5" Type="http://schemas.openxmlformats.org/officeDocument/2006/relationships/hyperlink" Target="http://www.informingfutures.co.uk/"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r>
              <a:rPr lang="en-GB" sz="3600" dirty="0">
                <a:solidFill>
                  <a:srgbClr val="D5511A"/>
                </a:solidFill>
                <a:latin typeface="Franklin Gothic Demi Cond" panose="020B0706030402020204" pitchFamily="34" charset="0"/>
              </a:rPr>
              <a:t>YOUNG PEOPLE IN THE LEAD TRAINING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7071337" cy="338554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1: Facts About Care &amp; Custody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2: Trauma Informed Working</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3: Building Relationships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4: Developing Independence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5: Spaces &amp; Places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6: Boundaries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7: Consultation &amp; Participation</a:t>
            </a:r>
          </a:p>
          <a:p>
            <a:pPr marL="457200" indent="-457200">
              <a:spcAft>
                <a:spcPts val="1200"/>
              </a:spcAft>
              <a:buFont typeface="Arial" panose="020B0604020202020204" pitchFamily="34" charset="0"/>
              <a:buChar char="•"/>
            </a:pPr>
            <a:r>
              <a:rPr lang="en-GB" dirty="0">
                <a:solidFill>
                  <a:srgbClr val="F69F19"/>
                </a:solidFill>
                <a:latin typeface="Arial" panose="020B0604020202020204" pitchFamily="34" charset="0"/>
                <a:cs typeface="Arial" panose="020B0604020202020204" pitchFamily="34" charset="0"/>
              </a:rPr>
              <a:t>Module 8: Staff Wellbeing</a:t>
            </a:r>
          </a:p>
        </p:txBody>
      </p: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Modules available in this series:</a:t>
            </a:r>
          </a:p>
        </p:txBody>
      </p:sp>
    </p:spTree>
    <p:extLst>
      <p:ext uri="{BB962C8B-B14F-4D97-AF65-F5344CB8AC3E}">
        <p14:creationId xmlns:p14="http://schemas.microsoft.com/office/powerpoint/2010/main" val="53589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294765"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WHO IS RESPONSIBLE?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7694"/>
            <a:ext cx="4082708" cy="2739211"/>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Your employer has a legal duty to </a:t>
            </a:r>
            <a:r>
              <a:rPr lang="en-GB" b="1" dirty="0">
                <a:solidFill>
                  <a:srgbClr val="7D7875"/>
                </a:solidFill>
                <a:latin typeface="Arial" panose="020B0604020202020204" pitchFamily="34" charset="0"/>
                <a:cs typeface="Arial" panose="020B0604020202020204" pitchFamily="34" charset="0"/>
              </a:rPr>
              <a:t>identify</a:t>
            </a:r>
            <a:r>
              <a:rPr lang="en-GB" dirty="0">
                <a:solidFill>
                  <a:srgbClr val="7D7875"/>
                </a:solidFill>
                <a:latin typeface="Arial" panose="020B0604020202020204" pitchFamily="34" charset="0"/>
                <a:cs typeface="Arial" panose="020B0604020202020204" pitchFamily="34" charset="0"/>
              </a:rPr>
              <a:t> anything which could harm you in your job and </a:t>
            </a:r>
            <a:r>
              <a:rPr lang="en-GB" b="1" dirty="0">
                <a:solidFill>
                  <a:srgbClr val="7D7875"/>
                </a:solidFill>
                <a:latin typeface="Arial" panose="020B0604020202020204" pitchFamily="34" charset="0"/>
                <a:cs typeface="Arial" panose="020B0604020202020204" pitchFamily="34" charset="0"/>
              </a:rPr>
              <a:t>take precautions </a:t>
            </a:r>
            <a:r>
              <a:rPr lang="en-GB" dirty="0">
                <a:solidFill>
                  <a:srgbClr val="7D7875"/>
                </a:solidFill>
                <a:latin typeface="Arial" panose="020B0604020202020204" pitchFamily="34" charset="0"/>
                <a:cs typeface="Arial" panose="020B0604020202020204" pitchFamily="34" charset="0"/>
              </a:rPr>
              <a:t>to prevent it. This includes work related stress. </a:t>
            </a:r>
          </a:p>
          <a:p>
            <a:pPr>
              <a:spcAft>
                <a:spcPts val="1200"/>
              </a:spcAft>
            </a:pPr>
            <a:r>
              <a:rPr lang="en-GB" dirty="0">
                <a:solidFill>
                  <a:srgbClr val="7D7875"/>
                </a:solidFill>
                <a:latin typeface="Arial" panose="020B0604020202020204" pitchFamily="34" charset="0"/>
                <a:cs typeface="Arial" panose="020B0604020202020204" pitchFamily="34" charset="0"/>
              </a:rPr>
              <a:t>Your employer must </a:t>
            </a:r>
            <a:r>
              <a:rPr lang="en-GB" b="1" dirty="0">
                <a:solidFill>
                  <a:srgbClr val="7D7875"/>
                </a:solidFill>
                <a:latin typeface="Arial" panose="020B0604020202020204" pitchFamily="34" charset="0"/>
                <a:cs typeface="Arial" panose="020B0604020202020204" pitchFamily="34" charset="0"/>
              </a:rPr>
              <a:t>share</a:t>
            </a:r>
            <a:r>
              <a:rPr lang="en-GB" dirty="0">
                <a:solidFill>
                  <a:srgbClr val="7D7875"/>
                </a:solidFill>
                <a:latin typeface="Arial" panose="020B0604020202020204" pitchFamily="34" charset="0"/>
                <a:cs typeface="Arial" panose="020B0604020202020204" pitchFamily="34" charset="0"/>
              </a:rPr>
              <a:t> this information with you, and if the company has more than 5 employees, must provide a </a:t>
            </a:r>
            <a:r>
              <a:rPr lang="en-GB" b="1" dirty="0">
                <a:solidFill>
                  <a:srgbClr val="7D7875"/>
                </a:solidFill>
                <a:latin typeface="Arial" panose="020B0604020202020204" pitchFamily="34" charset="0"/>
                <a:cs typeface="Arial" panose="020B0604020202020204" pitchFamily="34" charset="0"/>
              </a:rPr>
              <a:t>written record </a:t>
            </a:r>
            <a:r>
              <a:rPr lang="en-GB" dirty="0">
                <a:solidFill>
                  <a:srgbClr val="7D7875"/>
                </a:solidFill>
                <a:latin typeface="Arial" panose="020B0604020202020204" pitchFamily="34" charset="0"/>
                <a:cs typeface="Arial" panose="020B0604020202020204" pitchFamily="34" charset="0"/>
              </a:rPr>
              <a:t>of it. </a:t>
            </a:r>
          </a:p>
        </p:txBody>
      </p:sp>
      <p:pic>
        <p:nvPicPr>
          <p:cNvPr id="5" name="Picture 4">
            <a:extLst>
              <a:ext uri="{FF2B5EF4-FFF2-40B4-BE49-F238E27FC236}">
                <a16:creationId xmlns:a16="http://schemas.microsoft.com/office/drawing/2014/main" id="{8E8600D2-8B79-43AB-8982-7151B6A8E687}"/>
              </a:ext>
            </a:extLst>
          </p:cNvPr>
          <p:cNvPicPr>
            <a:picLocks noChangeAspect="1"/>
          </p:cNvPicPr>
          <p:nvPr/>
        </p:nvPicPr>
        <p:blipFill>
          <a:blip r:embed="rId3"/>
          <a:stretch>
            <a:fillRect/>
          </a:stretch>
        </p:blipFill>
        <p:spPr>
          <a:xfrm>
            <a:off x="6794719" y="1997694"/>
            <a:ext cx="4363138" cy="2851783"/>
          </a:xfrm>
          <a:prstGeom prst="rect">
            <a:avLst/>
          </a:prstGeom>
        </p:spPr>
      </p:pic>
    </p:spTree>
    <p:extLst>
      <p:ext uri="{BB962C8B-B14F-4D97-AF65-F5344CB8AC3E}">
        <p14:creationId xmlns:p14="http://schemas.microsoft.com/office/powerpoint/2010/main" val="331806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294765"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WHO IS RESPONSIBLE?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7694"/>
            <a:ext cx="4619039" cy="3323987"/>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As a employee, you must: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Take </a:t>
            </a:r>
            <a:r>
              <a:rPr lang="en-GB" b="1" dirty="0">
                <a:solidFill>
                  <a:srgbClr val="7D7875"/>
                </a:solidFill>
                <a:latin typeface="Arial" panose="020B0604020202020204" pitchFamily="34" charset="0"/>
                <a:cs typeface="Arial" panose="020B0604020202020204" pitchFamily="34" charset="0"/>
              </a:rPr>
              <a:t>reasonable care </a:t>
            </a:r>
            <a:r>
              <a:rPr lang="en-GB" dirty="0">
                <a:solidFill>
                  <a:srgbClr val="7D7875"/>
                </a:solidFill>
                <a:latin typeface="Arial" panose="020B0604020202020204" pitchFamily="34" charset="0"/>
                <a:cs typeface="Arial" panose="020B0604020202020204" pitchFamily="34" charset="0"/>
              </a:rPr>
              <a:t>of your own health and safety.</a:t>
            </a:r>
          </a:p>
          <a:p>
            <a:pPr marL="285750" indent="-285750">
              <a:spcAft>
                <a:spcPts val="1200"/>
              </a:spcAft>
              <a:buFont typeface="Arial" panose="020B0604020202020204" pitchFamily="34" charset="0"/>
              <a:buChar char="•"/>
            </a:pPr>
            <a:r>
              <a:rPr lang="en-GB" b="1" dirty="0">
                <a:solidFill>
                  <a:srgbClr val="7D7875"/>
                </a:solidFill>
                <a:latin typeface="Arial" panose="020B0604020202020204" pitchFamily="34" charset="0"/>
                <a:cs typeface="Arial" panose="020B0604020202020204" pitchFamily="34" charset="0"/>
              </a:rPr>
              <a:t>Co-operate</a:t>
            </a:r>
            <a:r>
              <a:rPr lang="en-GB" dirty="0">
                <a:solidFill>
                  <a:srgbClr val="7D7875"/>
                </a:solidFill>
                <a:latin typeface="Arial" panose="020B0604020202020204" pitchFamily="34" charset="0"/>
                <a:cs typeface="Arial" panose="020B0604020202020204" pitchFamily="34" charset="0"/>
              </a:rPr>
              <a:t> with your employer on health and safety – for example following training or procedures which are in place for your safety or wellbeing.</a:t>
            </a:r>
          </a:p>
          <a:p>
            <a:pPr marL="285750" indent="-285750">
              <a:spcAft>
                <a:spcPts val="1200"/>
              </a:spcAft>
              <a:buFont typeface="Arial" panose="020B0604020202020204" pitchFamily="34" charset="0"/>
              <a:buChar char="•"/>
            </a:pPr>
            <a:r>
              <a:rPr lang="en-GB" b="1" dirty="0">
                <a:solidFill>
                  <a:srgbClr val="7D7875"/>
                </a:solidFill>
                <a:latin typeface="Arial" panose="020B0604020202020204" pitchFamily="34" charset="0"/>
                <a:cs typeface="Arial" panose="020B0604020202020204" pitchFamily="34" charset="0"/>
              </a:rPr>
              <a:t>Tell someone </a:t>
            </a:r>
            <a:r>
              <a:rPr lang="en-GB" dirty="0">
                <a:solidFill>
                  <a:srgbClr val="7D7875"/>
                </a:solidFill>
                <a:latin typeface="Arial" panose="020B0604020202020204" pitchFamily="34" charset="0"/>
                <a:cs typeface="Arial" panose="020B0604020202020204" pitchFamily="34" charset="0"/>
              </a:rPr>
              <a:t>if you think anyone’s health or safety is at risk due to the work or inadequate precautions.</a:t>
            </a:r>
          </a:p>
        </p:txBody>
      </p:sp>
      <p:pic>
        <p:nvPicPr>
          <p:cNvPr id="6" name="Picture 5">
            <a:extLst>
              <a:ext uri="{FF2B5EF4-FFF2-40B4-BE49-F238E27FC236}">
                <a16:creationId xmlns:a16="http://schemas.microsoft.com/office/drawing/2014/main" id="{FA5A33ED-3294-4023-8E60-41EAEBF7C1D3}"/>
              </a:ext>
            </a:extLst>
          </p:cNvPr>
          <p:cNvPicPr>
            <a:picLocks noChangeAspect="1"/>
          </p:cNvPicPr>
          <p:nvPr/>
        </p:nvPicPr>
        <p:blipFill>
          <a:blip r:embed="rId3"/>
          <a:stretch>
            <a:fillRect/>
          </a:stretch>
        </p:blipFill>
        <p:spPr>
          <a:xfrm>
            <a:off x="7605963" y="1997694"/>
            <a:ext cx="2819400" cy="2990850"/>
          </a:xfrm>
          <a:prstGeom prst="rect">
            <a:avLst/>
          </a:prstGeom>
        </p:spPr>
      </p:pic>
      <p:sp>
        <p:nvSpPr>
          <p:cNvPr id="7" name="TextBox 6">
            <a:extLst>
              <a:ext uri="{FF2B5EF4-FFF2-40B4-BE49-F238E27FC236}">
                <a16:creationId xmlns:a16="http://schemas.microsoft.com/office/drawing/2014/main" id="{56F73E29-2045-4A5E-9A9F-F78F14A02323}"/>
              </a:ext>
            </a:extLst>
          </p:cNvPr>
          <p:cNvSpPr txBox="1"/>
          <p:nvPr/>
        </p:nvSpPr>
        <p:spPr>
          <a:xfrm>
            <a:off x="2493939" y="5438416"/>
            <a:ext cx="7931424" cy="1077218"/>
          </a:xfrm>
          <a:prstGeom prst="rect">
            <a:avLst/>
          </a:prstGeom>
          <a:noFill/>
        </p:spPr>
        <p:txBody>
          <a:bodyPr wrap="square" rtlCol="0">
            <a:spAutoFit/>
          </a:bodyPr>
          <a:lstStyle/>
          <a:p>
            <a:pPr>
              <a:spcAft>
                <a:spcPts val="1200"/>
              </a:spcAft>
            </a:pPr>
            <a:r>
              <a:rPr lang="en-GB" dirty="0">
                <a:solidFill>
                  <a:srgbClr val="F69F19"/>
                </a:solidFill>
                <a:latin typeface="Arial" panose="020B0604020202020204" pitchFamily="34" charset="0"/>
                <a:cs typeface="Arial" panose="020B0604020202020204" pitchFamily="34" charset="0"/>
              </a:rPr>
              <a:t>‘Take reasonable care of your own health and safety’</a:t>
            </a:r>
          </a:p>
          <a:p>
            <a:pPr>
              <a:spcAft>
                <a:spcPts val="1200"/>
              </a:spcAft>
            </a:pPr>
            <a:r>
              <a:rPr lang="en-GB" dirty="0">
                <a:solidFill>
                  <a:srgbClr val="7D7875"/>
                </a:solidFill>
                <a:latin typeface="Arial" panose="020B0604020202020204" pitchFamily="34" charset="0"/>
                <a:cs typeface="Arial" panose="020B0604020202020204" pitchFamily="34" charset="0"/>
              </a:rPr>
              <a:t>This is your rationale for including wellbeing awareness and wellbeing activities into your work culture – use it! </a:t>
            </a:r>
          </a:p>
        </p:txBody>
      </p:sp>
    </p:spTree>
    <p:extLst>
      <p:ext uri="{BB962C8B-B14F-4D97-AF65-F5344CB8AC3E}">
        <p14:creationId xmlns:p14="http://schemas.microsoft.com/office/powerpoint/2010/main" val="30140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888902"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EMPLOYERS CAN DO</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9" y="1997694"/>
            <a:ext cx="3793172" cy="3631763"/>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Employers are increasingly offering a range of benefits under the umbrella of wellbeing – but research suggests they aren’t always effectively matched with what employees want. </a:t>
            </a:r>
          </a:p>
          <a:p>
            <a:pPr>
              <a:spcAft>
                <a:spcPts val="1200"/>
              </a:spcAft>
            </a:pPr>
            <a:r>
              <a:rPr lang="en-GB" dirty="0">
                <a:solidFill>
                  <a:srgbClr val="7D7875"/>
                </a:solidFill>
                <a:latin typeface="Arial" panose="020B0604020202020204" pitchFamily="34" charset="0"/>
                <a:cs typeface="Arial" panose="020B0604020202020204" pitchFamily="34" charset="0"/>
              </a:rPr>
              <a:t>A good first step for any employer wanting to improve workplace wellbeing is to survey their workforce effectively – and be prepared to listen to the responses. </a:t>
            </a:r>
          </a:p>
          <a:p>
            <a:pPr>
              <a:spcAft>
                <a:spcPts val="1200"/>
              </a:spcAft>
            </a:pPr>
            <a:r>
              <a:rPr lang="en-GB" sz="1200" i="1" dirty="0">
                <a:solidFill>
                  <a:srgbClr val="7D7875"/>
                </a:solidFill>
                <a:latin typeface="Arial" panose="020B0604020202020204" pitchFamily="34" charset="0"/>
                <a:cs typeface="Arial" panose="020B0604020202020204" pitchFamily="34" charset="0"/>
              </a:rPr>
              <a:t>Source: Global Human Capital Trends 2018</a:t>
            </a:r>
          </a:p>
        </p:txBody>
      </p:sp>
      <p:pic>
        <p:nvPicPr>
          <p:cNvPr id="8" name="Picture 7">
            <a:extLst>
              <a:ext uri="{FF2B5EF4-FFF2-40B4-BE49-F238E27FC236}">
                <a16:creationId xmlns:a16="http://schemas.microsoft.com/office/drawing/2014/main" id="{3960D7C1-301B-4FFF-A640-B6614EF5CF36}"/>
              </a:ext>
            </a:extLst>
          </p:cNvPr>
          <p:cNvPicPr>
            <a:picLocks noChangeAspect="1"/>
          </p:cNvPicPr>
          <p:nvPr/>
        </p:nvPicPr>
        <p:blipFill rotWithShape="1">
          <a:blip r:embed="rId3"/>
          <a:srcRect l="7771" t="4467" r="8020" b="9418"/>
          <a:stretch/>
        </p:blipFill>
        <p:spPr>
          <a:xfrm>
            <a:off x="6444761" y="1892003"/>
            <a:ext cx="5606561" cy="4362400"/>
          </a:xfrm>
          <a:prstGeom prst="rect">
            <a:avLst/>
          </a:prstGeom>
        </p:spPr>
      </p:pic>
    </p:spTree>
    <p:extLst>
      <p:ext uri="{BB962C8B-B14F-4D97-AF65-F5344CB8AC3E}">
        <p14:creationId xmlns:p14="http://schemas.microsoft.com/office/powerpoint/2010/main" val="17611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270511"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CAN WE DO</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D9C66A4C-1ABC-42CF-8953-B2B55D250B15}"/>
              </a:ext>
            </a:extLst>
          </p:cNvPr>
          <p:cNvSpPr txBox="1"/>
          <p:nvPr/>
        </p:nvSpPr>
        <p:spPr>
          <a:xfrm>
            <a:off x="2502567" y="1869796"/>
            <a:ext cx="6483457" cy="430887"/>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Take some times for ourselves </a:t>
            </a:r>
            <a:endParaRPr lang="en-GB" sz="1200" dirty="0">
              <a:solidFill>
                <a:srgbClr val="F69F19"/>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7E46BC5-E32C-45D8-8879-0D021D3F67D3}"/>
              </a:ext>
            </a:extLst>
          </p:cNvPr>
          <p:cNvPicPr>
            <a:picLocks noChangeAspect="1"/>
          </p:cNvPicPr>
          <p:nvPr/>
        </p:nvPicPr>
        <p:blipFill>
          <a:blip r:embed="rId3"/>
          <a:stretch>
            <a:fillRect/>
          </a:stretch>
        </p:blipFill>
        <p:spPr>
          <a:xfrm>
            <a:off x="2493938" y="2400148"/>
            <a:ext cx="2617847" cy="1858232"/>
          </a:xfrm>
          <a:prstGeom prst="rect">
            <a:avLst/>
          </a:prstGeom>
        </p:spPr>
      </p:pic>
      <p:pic>
        <p:nvPicPr>
          <p:cNvPr id="7" name="Picture 6">
            <a:extLst>
              <a:ext uri="{FF2B5EF4-FFF2-40B4-BE49-F238E27FC236}">
                <a16:creationId xmlns:a16="http://schemas.microsoft.com/office/drawing/2014/main" id="{7053BECA-7B71-4694-9F5E-F414B8CAB600}"/>
              </a:ext>
            </a:extLst>
          </p:cNvPr>
          <p:cNvPicPr>
            <a:picLocks noChangeAspect="1"/>
          </p:cNvPicPr>
          <p:nvPr/>
        </p:nvPicPr>
        <p:blipFill>
          <a:blip r:embed="rId4"/>
          <a:stretch>
            <a:fillRect/>
          </a:stretch>
        </p:blipFill>
        <p:spPr>
          <a:xfrm>
            <a:off x="5331692" y="2400148"/>
            <a:ext cx="2617847" cy="1858232"/>
          </a:xfrm>
          <a:prstGeom prst="rect">
            <a:avLst/>
          </a:prstGeom>
        </p:spPr>
      </p:pic>
      <p:pic>
        <p:nvPicPr>
          <p:cNvPr id="8" name="Picture 7">
            <a:extLst>
              <a:ext uri="{FF2B5EF4-FFF2-40B4-BE49-F238E27FC236}">
                <a16:creationId xmlns:a16="http://schemas.microsoft.com/office/drawing/2014/main" id="{9133088A-15BA-447E-9ABF-74EAE81B1AB6}"/>
              </a:ext>
            </a:extLst>
          </p:cNvPr>
          <p:cNvPicPr>
            <a:picLocks noChangeAspect="1"/>
          </p:cNvPicPr>
          <p:nvPr/>
        </p:nvPicPr>
        <p:blipFill>
          <a:blip r:embed="rId5"/>
          <a:stretch>
            <a:fillRect/>
          </a:stretch>
        </p:blipFill>
        <p:spPr>
          <a:xfrm>
            <a:off x="5331691" y="4384429"/>
            <a:ext cx="2617847" cy="1858232"/>
          </a:xfrm>
          <a:prstGeom prst="rect">
            <a:avLst/>
          </a:prstGeom>
        </p:spPr>
      </p:pic>
      <p:pic>
        <p:nvPicPr>
          <p:cNvPr id="9" name="Picture 8">
            <a:extLst>
              <a:ext uri="{FF2B5EF4-FFF2-40B4-BE49-F238E27FC236}">
                <a16:creationId xmlns:a16="http://schemas.microsoft.com/office/drawing/2014/main" id="{6F8BF1D7-4EB0-4FD4-B851-72C31A86977E}"/>
              </a:ext>
            </a:extLst>
          </p:cNvPr>
          <p:cNvPicPr>
            <a:picLocks noChangeAspect="1"/>
          </p:cNvPicPr>
          <p:nvPr/>
        </p:nvPicPr>
        <p:blipFill>
          <a:blip r:embed="rId6"/>
          <a:stretch>
            <a:fillRect/>
          </a:stretch>
        </p:blipFill>
        <p:spPr>
          <a:xfrm>
            <a:off x="2493938" y="4384429"/>
            <a:ext cx="2617847" cy="1858232"/>
          </a:xfrm>
          <a:prstGeom prst="rect">
            <a:avLst/>
          </a:prstGeom>
        </p:spPr>
      </p:pic>
    </p:spTree>
    <p:extLst>
      <p:ext uri="{BB962C8B-B14F-4D97-AF65-F5344CB8AC3E}">
        <p14:creationId xmlns:p14="http://schemas.microsoft.com/office/powerpoint/2010/main" val="115063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9878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D5511A"/>
                </a:solidFill>
                <a:effectLst/>
                <a:uLnTx/>
                <a:uFillTx/>
                <a:latin typeface="Franklin Gothic Demi Cond" panose="020B0706030402020204" pitchFamily="34" charset="0"/>
                <a:ea typeface="+mn-ea"/>
                <a:cs typeface="+mn-cs"/>
              </a:rPr>
              <a:t>WHAT WE CAN DO – MIND MAP REVIEW</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8" y="2714898"/>
            <a:ext cx="2948663" cy="2031325"/>
          </a:xfrm>
          <a:prstGeom prst="rect">
            <a:avLst/>
          </a:prstGeom>
          <a:noFill/>
        </p:spPr>
        <p:txBody>
          <a:bodyPr wrap="square" rtlCol="0">
            <a:spAutoFit/>
          </a:bodyPr>
          <a:lstStyle/>
          <a:p>
            <a:pPr lvl="0">
              <a:spcAft>
                <a:spcPts val="1200"/>
              </a:spcAft>
            </a:pPr>
            <a:r>
              <a:rPr lang="en-GB" dirty="0">
                <a:solidFill>
                  <a:prstClr val="white"/>
                </a:solidFill>
                <a:latin typeface="Arial" panose="020B0604020202020204" pitchFamily="34" charset="0"/>
                <a:cs typeface="Arial" panose="020B0604020202020204" pitchFamily="34" charset="0"/>
              </a:rPr>
              <a:t>Using the mind maps you created earlier, how many ideas can you generate which would bring the wellbeing elements you identified into your workplace?</a:t>
            </a:r>
          </a:p>
        </p:txBody>
      </p:sp>
      <p:sp>
        <p:nvSpPr>
          <p:cNvPr id="6" name="TextBox 5">
            <a:extLst>
              <a:ext uri="{FF2B5EF4-FFF2-40B4-BE49-F238E27FC236}">
                <a16:creationId xmlns:a16="http://schemas.microsoft.com/office/drawing/2014/main" id="{595134E1-C458-42C0-9CCE-BB8C82D7BB89}"/>
              </a:ext>
            </a:extLst>
          </p:cNvPr>
          <p:cNvSpPr txBox="1"/>
          <p:nvPr/>
        </p:nvSpPr>
        <p:spPr>
          <a:xfrm>
            <a:off x="2499953" y="1869796"/>
            <a:ext cx="69554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F69F19"/>
                </a:solidFill>
                <a:latin typeface="Arial" panose="020B0604020202020204" pitchFamily="34" charset="0"/>
                <a:cs typeface="Arial" panose="020B0604020202020204" pitchFamily="34" charset="0"/>
              </a:rPr>
              <a:t>Exercise: 10 minutes</a:t>
            </a:r>
            <a:endParaRPr kumimoji="0" lang="en-GB" sz="2200" b="0" i="0" u="none" strike="noStrike" kern="1200" cap="none" spc="0" normalizeH="0" baseline="0" noProof="0" dirty="0">
              <a:ln>
                <a:noFill/>
              </a:ln>
              <a:solidFill>
                <a:srgbClr val="F69F19"/>
              </a:solidFill>
              <a:effectLst/>
              <a:uLnTx/>
              <a:uFillTx/>
              <a:latin typeface="Arial" panose="020B0604020202020204" pitchFamily="34" charset="0"/>
              <a:ea typeface="+mn-ea"/>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pic>
        <p:nvPicPr>
          <p:cNvPr id="7" name="Picture 6">
            <a:extLst>
              <a:ext uri="{FF2B5EF4-FFF2-40B4-BE49-F238E27FC236}">
                <a16:creationId xmlns:a16="http://schemas.microsoft.com/office/drawing/2014/main" id="{0787F85B-0252-48F8-A9BE-5BB2B2BDA5F7}"/>
              </a:ext>
            </a:extLst>
          </p:cNvPr>
          <p:cNvPicPr>
            <a:picLocks noChangeAspect="1"/>
          </p:cNvPicPr>
          <p:nvPr/>
        </p:nvPicPr>
        <p:blipFill>
          <a:blip r:embed="rId4"/>
          <a:stretch>
            <a:fillRect/>
          </a:stretch>
        </p:blipFill>
        <p:spPr>
          <a:xfrm>
            <a:off x="5840112" y="2067656"/>
            <a:ext cx="5027181" cy="3527256"/>
          </a:xfrm>
          <a:prstGeom prst="rect">
            <a:avLst/>
          </a:prstGeom>
        </p:spPr>
      </p:pic>
      <p:sp>
        <p:nvSpPr>
          <p:cNvPr id="8" name="TextBox 7">
            <a:extLst>
              <a:ext uri="{FF2B5EF4-FFF2-40B4-BE49-F238E27FC236}">
                <a16:creationId xmlns:a16="http://schemas.microsoft.com/office/drawing/2014/main" id="{E3D51AD2-0C01-478E-A352-2282613D3357}"/>
              </a:ext>
            </a:extLst>
          </p:cNvPr>
          <p:cNvSpPr txBox="1"/>
          <p:nvPr/>
        </p:nvSpPr>
        <p:spPr>
          <a:xfrm>
            <a:off x="5802613" y="5623511"/>
            <a:ext cx="5099848" cy="276999"/>
          </a:xfrm>
          <a:prstGeom prst="rect">
            <a:avLst/>
          </a:prstGeom>
          <a:noFill/>
        </p:spPr>
        <p:txBody>
          <a:bodyPr wrap="square" rtlCol="0">
            <a:spAutoFit/>
          </a:bodyPr>
          <a:lstStyle/>
          <a:p>
            <a:pPr lvl="0" algn="ctr">
              <a:spcAft>
                <a:spcPts val="1200"/>
              </a:spcAft>
            </a:pPr>
            <a:r>
              <a:rPr lang="en-GB" sz="1200" i="1" dirty="0">
                <a:solidFill>
                  <a:prstClr val="white"/>
                </a:solidFill>
                <a:latin typeface="Arial" panose="020B0604020202020204" pitchFamily="34" charset="0"/>
                <a:cs typeface="Arial" panose="020B0604020202020204" pitchFamily="34" charset="0"/>
              </a:rPr>
              <a:t>https://pharmacistsupport.org/</a:t>
            </a:r>
          </a:p>
        </p:txBody>
      </p:sp>
    </p:spTree>
    <p:extLst>
      <p:ext uri="{BB962C8B-B14F-4D97-AF65-F5344CB8AC3E}">
        <p14:creationId xmlns:p14="http://schemas.microsoft.com/office/powerpoint/2010/main" val="372985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9878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D5511A"/>
                </a:solidFill>
                <a:effectLst/>
                <a:uLnTx/>
                <a:uFillTx/>
                <a:latin typeface="Franklin Gothic Demi Cond" panose="020B0706030402020204" pitchFamily="34" charset="0"/>
                <a:ea typeface="+mn-ea"/>
                <a:cs typeface="+mn-cs"/>
              </a:rPr>
              <a:t>WHAT WE CAN DO – MIND MAP REVIEW</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8" y="2714898"/>
            <a:ext cx="2948663" cy="1785104"/>
          </a:xfrm>
          <a:prstGeom prst="rect">
            <a:avLst/>
          </a:prstGeom>
          <a:noFill/>
        </p:spPr>
        <p:txBody>
          <a:bodyPr wrap="square" rtlCol="0">
            <a:spAutoFit/>
          </a:bodyPr>
          <a:lstStyle/>
          <a:p>
            <a:pPr lvl="0">
              <a:spcAft>
                <a:spcPts val="1200"/>
              </a:spcAft>
            </a:pPr>
            <a:r>
              <a:rPr lang="en-GB" dirty="0">
                <a:solidFill>
                  <a:prstClr val="white"/>
                </a:solidFill>
                <a:latin typeface="Arial" panose="020B0604020202020204" pitchFamily="34" charset="0"/>
                <a:cs typeface="Arial" panose="020B0604020202020204" pitchFamily="34" charset="0"/>
              </a:rPr>
              <a:t>Create two lists: </a:t>
            </a:r>
          </a:p>
          <a:p>
            <a:pPr marL="285750" lvl="0" indent="-285750">
              <a:spcAft>
                <a:spcPts val="1200"/>
              </a:spcAft>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actions you could take</a:t>
            </a:r>
          </a:p>
          <a:p>
            <a:pPr marL="285750" lvl="0" indent="-285750">
              <a:spcAft>
                <a:spcPts val="1200"/>
              </a:spcAft>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changes you could suggest/request from your employer</a:t>
            </a:r>
          </a:p>
        </p:txBody>
      </p:sp>
      <p:sp>
        <p:nvSpPr>
          <p:cNvPr id="6" name="TextBox 5">
            <a:extLst>
              <a:ext uri="{FF2B5EF4-FFF2-40B4-BE49-F238E27FC236}">
                <a16:creationId xmlns:a16="http://schemas.microsoft.com/office/drawing/2014/main" id="{595134E1-C458-42C0-9CCE-BB8C82D7BB89}"/>
              </a:ext>
            </a:extLst>
          </p:cNvPr>
          <p:cNvSpPr txBox="1"/>
          <p:nvPr/>
        </p:nvSpPr>
        <p:spPr>
          <a:xfrm>
            <a:off x="2499953" y="1869796"/>
            <a:ext cx="69554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F69F19"/>
                </a:solidFill>
                <a:latin typeface="Arial" panose="020B0604020202020204" pitchFamily="34" charset="0"/>
                <a:cs typeface="Arial" panose="020B0604020202020204" pitchFamily="34" charset="0"/>
              </a:rPr>
              <a:t>Exercise: 5 minutes</a:t>
            </a:r>
            <a:endParaRPr kumimoji="0" lang="en-GB" sz="2200" b="0" i="0" u="none" strike="noStrike" kern="1200" cap="none" spc="0" normalizeH="0" baseline="0" noProof="0" dirty="0">
              <a:ln>
                <a:noFill/>
              </a:ln>
              <a:solidFill>
                <a:srgbClr val="F69F19"/>
              </a:solidFill>
              <a:effectLst/>
              <a:uLnTx/>
              <a:uFillTx/>
              <a:latin typeface="Arial" panose="020B0604020202020204" pitchFamily="34" charset="0"/>
              <a:ea typeface="+mn-ea"/>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
        <p:nvSpPr>
          <p:cNvPr id="8" name="TextBox 7">
            <a:extLst>
              <a:ext uri="{FF2B5EF4-FFF2-40B4-BE49-F238E27FC236}">
                <a16:creationId xmlns:a16="http://schemas.microsoft.com/office/drawing/2014/main" id="{E3D51AD2-0C01-478E-A352-2282613D3357}"/>
              </a:ext>
            </a:extLst>
          </p:cNvPr>
          <p:cNvSpPr txBox="1"/>
          <p:nvPr/>
        </p:nvSpPr>
        <p:spPr>
          <a:xfrm>
            <a:off x="5802613" y="5623511"/>
            <a:ext cx="5099848" cy="276999"/>
          </a:xfrm>
          <a:prstGeom prst="rect">
            <a:avLst/>
          </a:prstGeom>
          <a:noFill/>
        </p:spPr>
        <p:txBody>
          <a:bodyPr wrap="square" rtlCol="0">
            <a:spAutoFit/>
          </a:bodyPr>
          <a:lstStyle/>
          <a:p>
            <a:pPr lvl="0" algn="ctr">
              <a:spcAft>
                <a:spcPts val="1200"/>
              </a:spcAft>
            </a:pPr>
            <a:r>
              <a:rPr lang="en-GB" sz="1200" i="1" dirty="0">
                <a:solidFill>
                  <a:prstClr val="white"/>
                </a:solidFill>
                <a:latin typeface="Arial" panose="020B0604020202020204" pitchFamily="34" charset="0"/>
                <a:cs typeface="Arial" panose="020B0604020202020204" pitchFamily="34" charset="0"/>
              </a:rPr>
              <a:t>https://kycourtreport.com/</a:t>
            </a:r>
          </a:p>
        </p:txBody>
      </p:sp>
      <p:pic>
        <p:nvPicPr>
          <p:cNvPr id="9" name="Picture 8" descr="A black sign with white text&#10;&#10;Description automatically generated">
            <a:extLst>
              <a:ext uri="{FF2B5EF4-FFF2-40B4-BE49-F238E27FC236}">
                <a16:creationId xmlns:a16="http://schemas.microsoft.com/office/drawing/2014/main" id="{61BF0B16-21C5-4AA5-89F2-EA9523E6D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950" y="2250908"/>
            <a:ext cx="5232060" cy="3341044"/>
          </a:xfrm>
          <a:prstGeom prst="rect">
            <a:avLst/>
          </a:prstGeom>
        </p:spPr>
      </p:pic>
    </p:spTree>
    <p:extLst>
      <p:ext uri="{BB962C8B-B14F-4D97-AF65-F5344CB8AC3E}">
        <p14:creationId xmlns:p14="http://schemas.microsoft.com/office/powerpoint/2010/main" val="376510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925409" cy="1200329"/>
          </a:xfrm>
          <a:prstGeom prst="rect">
            <a:avLst/>
          </a:prstGeom>
          <a:noFill/>
        </p:spPr>
        <p:txBody>
          <a:bodyPr wrap="square" rtlCol="0">
            <a:spAutoFit/>
          </a:bodyPr>
          <a:lstStyle/>
          <a:p>
            <a:r>
              <a:rPr lang="en-GB" sz="3600" dirty="0">
                <a:solidFill>
                  <a:srgbClr val="D5511A"/>
                </a:solidFill>
                <a:latin typeface="Franklin Gothic Demi Cond" panose="020B0706030402020204" pitchFamily="34" charset="0"/>
              </a:rPr>
              <a:t>TEAM WELLBEING - EXAMPLES FROM OTHER WORKPLACES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402142"/>
            <a:ext cx="8601954" cy="335476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Taking it in turns to bring home-made bakes to team meetings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Ten at ten – a weekly check in with a peer from your team to download concerns ahead of the weekend, Friday mornings at 10am</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In a workplace with no proper break room – placing a table &amp; couple of chairs in a quiet area by a window, adding paperbacks, a fruit bowl and a plant</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Offering the option of ‘walking supervisions’ when the weather is fine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Undertaking a team fitness challenge to raise money for a local charity</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Creating a ‘compassion kit’ for the team to use on tough days – made up of items which the team have identified as being helpful to their wellbeing </a:t>
            </a:r>
          </a:p>
        </p:txBody>
      </p:sp>
    </p:spTree>
    <p:extLst>
      <p:ext uri="{BB962C8B-B14F-4D97-AF65-F5344CB8AC3E}">
        <p14:creationId xmlns:p14="http://schemas.microsoft.com/office/powerpoint/2010/main" val="417593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8446469" cy="1200329"/>
          </a:xfrm>
          <a:prstGeom prst="rect">
            <a:avLst/>
          </a:prstGeom>
          <a:noFill/>
        </p:spPr>
        <p:txBody>
          <a:bodyPr wrap="square" rtlCol="0">
            <a:spAutoFit/>
          </a:bodyPr>
          <a:lstStyle/>
          <a:p>
            <a:r>
              <a:rPr lang="en-GB" sz="3600" dirty="0">
                <a:solidFill>
                  <a:srgbClr val="D5511A"/>
                </a:solidFill>
                <a:latin typeface="Franklin Gothic Demi Cond" panose="020B0706030402020204" pitchFamily="34" charset="0"/>
              </a:rPr>
              <a:t>WELLBEING ON THE AGENDA – SUGGESTIONS FOR MANAGERS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410937"/>
            <a:ext cx="5190539" cy="347787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Consider tools which help identify colleagues values and preferences – free online resources: </a:t>
            </a:r>
            <a:r>
              <a:rPr lang="en-GB" sz="1400" dirty="0">
                <a:solidFill>
                  <a:srgbClr val="00688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https://www.viacharacter.org/survey/account/register</a:t>
            </a:r>
            <a:br>
              <a:rPr lang="en-GB" sz="1400" dirty="0">
                <a:solidFill>
                  <a:srgbClr val="006886"/>
                </a:solidFill>
                <a:latin typeface="Arial" panose="020B0604020202020204" pitchFamily="34" charset="0"/>
                <a:cs typeface="Arial" panose="020B0604020202020204" pitchFamily="34" charset="0"/>
              </a:rPr>
            </a:br>
            <a:r>
              <a:rPr lang="en-GB" sz="1400" dirty="0">
                <a:solidFill>
                  <a:srgbClr val="00688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https://icould.com/buzz-quiz/</a:t>
            </a:r>
            <a:endParaRPr lang="en-GB" sz="1400" dirty="0">
              <a:solidFill>
                <a:srgbClr val="006886"/>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Make time - Add wellbeing as an item to all supervisions and team meeting agendas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Model good practice – what you do is more powerful than what you say</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Consider tools such as reflective practice to support building wellbeing long term</a:t>
            </a:r>
          </a:p>
        </p:txBody>
      </p:sp>
      <p:pic>
        <p:nvPicPr>
          <p:cNvPr id="8" name="Picture 7">
            <a:extLst>
              <a:ext uri="{FF2B5EF4-FFF2-40B4-BE49-F238E27FC236}">
                <a16:creationId xmlns:a16="http://schemas.microsoft.com/office/drawing/2014/main" id="{044A9780-1C79-4F76-9AD0-443FA6CB7475}"/>
              </a:ext>
            </a:extLst>
          </p:cNvPr>
          <p:cNvPicPr>
            <a:picLocks noChangeAspect="1"/>
          </p:cNvPicPr>
          <p:nvPr/>
        </p:nvPicPr>
        <p:blipFill>
          <a:blip r:embed="rId5"/>
          <a:stretch>
            <a:fillRect/>
          </a:stretch>
        </p:blipFill>
        <p:spPr>
          <a:xfrm>
            <a:off x="7553982" y="2769576"/>
            <a:ext cx="3740927" cy="2762029"/>
          </a:xfrm>
          <a:prstGeom prst="rect">
            <a:avLst/>
          </a:prstGeom>
        </p:spPr>
      </p:pic>
    </p:spTree>
    <p:extLst>
      <p:ext uri="{BB962C8B-B14F-4D97-AF65-F5344CB8AC3E}">
        <p14:creationId xmlns:p14="http://schemas.microsoft.com/office/powerpoint/2010/main" val="404823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2260555"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WELLBEING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5750809"/>
            <a:ext cx="6475781" cy="369332"/>
          </a:xfrm>
          <a:prstGeom prst="rect">
            <a:avLst/>
          </a:prstGeom>
          <a:noFill/>
        </p:spPr>
        <p:txBody>
          <a:bodyPr wrap="square" rtlCol="0">
            <a:spAutoFit/>
          </a:bodyPr>
          <a:lstStyle/>
          <a:p>
            <a:pPr>
              <a:spcAft>
                <a:spcPts val="1200"/>
              </a:spcAft>
            </a:pPr>
            <a:r>
              <a:rPr lang="en-GB" b="1" dirty="0">
                <a:solidFill>
                  <a:srgbClr val="7D7875"/>
                </a:solidFill>
                <a:latin typeface="Arial" panose="020B0604020202020204" pitchFamily="34" charset="0"/>
                <a:cs typeface="Arial" panose="020B0604020202020204" pitchFamily="34" charset="0"/>
              </a:rPr>
              <a:t>Let’s keep you that way</a:t>
            </a:r>
            <a:endParaRPr lang="en-GB" dirty="0">
              <a:solidFill>
                <a:srgbClr val="7D7875"/>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B2EA986-7559-44EE-8772-8F52B2230612}"/>
              </a:ext>
            </a:extLst>
          </p:cNvPr>
          <p:cNvPicPr>
            <a:picLocks noChangeAspect="1"/>
          </p:cNvPicPr>
          <p:nvPr/>
        </p:nvPicPr>
        <p:blipFill>
          <a:blip r:embed="rId3"/>
          <a:stretch>
            <a:fillRect/>
          </a:stretch>
        </p:blipFill>
        <p:spPr>
          <a:xfrm>
            <a:off x="2493938" y="1536505"/>
            <a:ext cx="5496423" cy="4048264"/>
          </a:xfrm>
          <a:prstGeom prst="rect">
            <a:avLst/>
          </a:prstGeom>
        </p:spPr>
      </p:pic>
    </p:spTree>
    <p:extLst>
      <p:ext uri="{BB962C8B-B14F-4D97-AF65-F5344CB8AC3E}">
        <p14:creationId xmlns:p14="http://schemas.microsoft.com/office/powerpoint/2010/main" val="98656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20612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FURTHER READING &amp; RESOURCES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2874"/>
            <a:ext cx="8645916" cy="3939540"/>
          </a:xfrm>
          <a:prstGeom prst="rect">
            <a:avLst/>
          </a:prstGeom>
          <a:noFill/>
        </p:spPr>
        <p:txBody>
          <a:bodyPr wrap="square" rtlCol="0">
            <a:spAutoFit/>
          </a:bodyPr>
          <a:lstStyle/>
          <a:p>
            <a:pPr>
              <a:spcAft>
                <a:spcPts val="1200"/>
              </a:spcAft>
            </a:pPr>
            <a:r>
              <a:rPr lang="en-GB" sz="1400" b="1" dirty="0">
                <a:solidFill>
                  <a:srgbClr val="7D7875"/>
                </a:solidFill>
                <a:latin typeface="Arial" panose="020B0604020202020204" pitchFamily="34" charset="0"/>
                <a:cs typeface="Arial" panose="020B0604020202020204" pitchFamily="34" charset="0"/>
              </a:rPr>
              <a:t>Promoting Emotional Wellbeing in Early Years Staff: A Practical Guide for Looking after Yourself and Your Colleagues</a:t>
            </a:r>
            <a:r>
              <a:rPr lang="en-GB" sz="1400" dirty="0">
                <a:solidFill>
                  <a:srgbClr val="7D7875"/>
                </a:solidFill>
                <a:latin typeface="Arial" panose="020B0604020202020204" pitchFamily="34" charset="0"/>
                <a:cs typeface="Arial" panose="020B0604020202020204" pitchFamily="34" charset="0"/>
              </a:rPr>
              <a:t> </a:t>
            </a:r>
            <a:r>
              <a:rPr lang="en-GB" sz="1400" dirty="0">
                <a:solidFill>
                  <a:srgbClr val="7D7875"/>
                </a:solidFill>
                <a:latin typeface="Arial" panose="020B0604020202020204" pitchFamily="34" charset="0"/>
                <a:cs typeface="Arial" panose="020B0604020202020204" pitchFamily="34" charset="0"/>
                <a:hlinkClick r:id="rId3"/>
              </a:rPr>
              <a:t>https://www.amazon.co.uk/dp/1785923358?_encoding=UTF8&amp;isInIframe=0&amp;n=266239&amp;ref_=dp_proddesc_0&amp;s=books&amp;showDetailProductDesc=1#product-description_feature_div</a:t>
            </a:r>
            <a:endParaRPr lang="en-GB" sz="1400" dirty="0">
              <a:solidFill>
                <a:srgbClr val="7D7875"/>
              </a:solidFill>
              <a:latin typeface="Arial" panose="020B0604020202020204" pitchFamily="34" charset="0"/>
              <a:cs typeface="Arial" panose="020B0604020202020204" pitchFamily="34" charset="0"/>
            </a:endParaRPr>
          </a:p>
          <a:p>
            <a:pPr>
              <a:spcAft>
                <a:spcPts val="1200"/>
              </a:spcAft>
            </a:pPr>
            <a:r>
              <a:rPr lang="en-GB" sz="1400" b="1" dirty="0">
                <a:solidFill>
                  <a:srgbClr val="7D7875"/>
                </a:solidFill>
                <a:latin typeface="Arial" panose="020B0604020202020204" pitchFamily="34" charset="0"/>
                <a:cs typeface="Arial" panose="020B0604020202020204" pitchFamily="34" charset="0"/>
              </a:rPr>
              <a:t>HSE Website</a:t>
            </a:r>
            <a:br>
              <a:rPr lang="en-GB" sz="1400" dirty="0">
                <a:solidFill>
                  <a:srgbClr val="7D7875"/>
                </a:solidFill>
                <a:latin typeface="Arial" panose="020B0604020202020204" pitchFamily="34" charset="0"/>
                <a:cs typeface="Arial" panose="020B0604020202020204" pitchFamily="34" charset="0"/>
              </a:rPr>
            </a:br>
            <a:r>
              <a:rPr lang="en-GB" sz="1400" dirty="0">
                <a:solidFill>
                  <a:srgbClr val="7D7875"/>
                </a:solidFill>
                <a:latin typeface="Arial" panose="020B0604020202020204" pitchFamily="34" charset="0"/>
                <a:cs typeface="Arial" panose="020B0604020202020204" pitchFamily="34" charset="0"/>
              </a:rPr>
              <a:t>#</a:t>
            </a:r>
            <a:r>
              <a:rPr lang="en-GB" sz="1400" dirty="0" err="1">
                <a:solidFill>
                  <a:srgbClr val="7D7875"/>
                </a:solidFill>
                <a:latin typeface="Arial" panose="020B0604020202020204" pitchFamily="34" charset="0"/>
                <a:cs typeface="Arial" panose="020B0604020202020204" pitchFamily="34" charset="0"/>
              </a:rPr>
              <a:t>Workright</a:t>
            </a:r>
            <a:r>
              <a:rPr lang="en-GB" sz="1400" dirty="0">
                <a:solidFill>
                  <a:srgbClr val="7D7875"/>
                </a:solidFill>
                <a:latin typeface="Arial" panose="020B0604020202020204" pitchFamily="34" charset="0"/>
                <a:cs typeface="Arial" panose="020B0604020202020204" pitchFamily="34" charset="0"/>
              </a:rPr>
              <a:t>  - information and resources on tackling stress at work, including a series of short videos  </a:t>
            </a:r>
            <a:r>
              <a:rPr lang="en-GB" sz="1400" dirty="0">
                <a:solidFill>
                  <a:srgbClr val="7D7875"/>
                </a:solidFill>
                <a:latin typeface="Arial" panose="020B0604020202020204" pitchFamily="34" charset="0"/>
                <a:cs typeface="Arial" panose="020B0604020202020204" pitchFamily="34" charset="0"/>
                <a:hlinkClick r:id="rId4"/>
              </a:rPr>
              <a:t>https://campaigns.hse.gov.uk/go-home-healthy/work-related-stress/</a:t>
            </a:r>
            <a:br>
              <a:rPr lang="en-GB" sz="1400" dirty="0">
                <a:solidFill>
                  <a:srgbClr val="7D7875"/>
                </a:solidFill>
                <a:latin typeface="Arial" panose="020B0604020202020204" pitchFamily="34" charset="0"/>
                <a:cs typeface="Arial" panose="020B0604020202020204" pitchFamily="34" charset="0"/>
              </a:rPr>
            </a:br>
            <a:r>
              <a:rPr lang="en-GB" sz="1400" dirty="0">
                <a:solidFill>
                  <a:srgbClr val="7D7875"/>
                </a:solidFill>
                <a:latin typeface="Arial" panose="020B0604020202020204" pitchFamily="34" charset="0"/>
                <a:cs typeface="Arial" panose="020B0604020202020204" pitchFamily="34" charset="0"/>
              </a:rPr>
              <a:t>Talking Toolkit - </a:t>
            </a:r>
            <a:r>
              <a:rPr lang="en-GB" sz="1400" dirty="0">
                <a:solidFill>
                  <a:srgbClr val="7D7875"/>
                </a:solidFill>
                <a:latin typeface="Arial" panose="020B0604020202020204" pitchFamily="34" charset="0"/>
                <a:cs typeface="Arial" panose="020B0604020202020204" pitchFamily="34" charset="0"/>
                <a:hlinkClick r:id="rId5"/>
              </a:rPr>
              <a:t>http://www.hse.gov.uk/stress/assets/docs/stress-talking-toolkit.pdf</a:t>
            </a:r>
            <a:br>
              <a:rPr lang="en-GB" sz="1400" dirty="0">
                <a:solidFill>
                  <a:srgbClr val="7D7875"/>
                </a:solidFill>
                <a:latin typeface="Arial" panose="020B0604020202020204" pitchFamily="34" charset="0"/>
                <a:cs typeface="Arial" panose="020B0604020202020204" pitchFamily="34" charset="0"/>
              </a:rPr>
            </a:br>
            <a:r>
              <a:rPr lang="en-GB" sz="1400" dirty="0">
                <a:solidFill>
                  <a:srgbClr val="7D7875"/>
                </a:solidFill>
                <a:latin typeface="Arial" panose="020B0604020202020204" pitchFamily="34" charset="0"/>
                <a:cs typeface="Arial" panose="020B0604020202020204" pitchFamily="34" charset="0"/>
              </a:rPr>
              <a:t>Management Standards – an approach for managing stress in the workplace</a:t>
            </a:r>
            <a:br>
              <a:rPr lang="en-GB" sz="1400" dirty="0">
                <a:solidFill>
                  <a:srgbClr val="7D7875"/>
                </a:solidFill>
                <a:latin typeface="Arial" panose="020B0604020202020204" pitchFamily="34" charset="0"/>
                <a:cs typeface="Arial" panose="020B0604020202020204" pitchFamily="34" charset="0"/>
              </a:rPr>
            </a:br>
            <a:r>
              <a:rPr lang="en-GB" sz="1400" dirty="0">
                <a:solidFill>
                  <a:srgbClr val="7D7875"/>
                </a:solidFill>
                <a:latin typeface="Arial" panose="020B0604020202020204" pitchFamily="34" charset="0"/>
                <a:cs typeface="Arial" panose="020B0604020202020204" pitchFamily="34" charset="0"/>
                <a:hlinkClick r:id="rId6"/>
              </a:rPr>
              <a:t>http://www.hse.gov.uk/stress/standards/index.htm</a:t>
            </a:r>
            <a:endParaRPr lang="en-GB" sz="1400" dirty="0">
              <a:solidFill>
                <a:srgbClr val="7D7875"/>
              </a:solidFill>
              <a:latin typeface="Arial" panose="020B0604020202020204" pitchFamily="34" charset="0"/>
              <a:cs typeface="Arial" panose="020B0604020202020204" pitchFamily="34" charset="0"/>
            </a:endParaRPr>
          </a:p>
          <a:p>
            <a:pPr>
              <a:spcAft>
                <a:spcPts val="1200"/>
              </a:spcAft>
            </a:pPr>
            <a:r>
              <a:rPr lang="en-GB" sz="1400" b="1" dirty="0">
                <a:solidFill>
                  <a:srgbClr val="7D7875"/>
                </a:solidFill>
                <a:latin typeface="Arial" panose="020B0604020202020204" pitchFamily="34" charset="0"/>
                <a:cs typeface="Arial" panose="020B0604020202020204" pitchFamily="34" charset="0"/>
              </a:rPr>
              <a:t>Informing Futures Toolkit – </a:t>
            </a:r>
            <a:r>
              <a:rPr lang="en-GB" sz="1400" dirty="0">
                <a:solidFill>
                  <a:srgbClr val="7D7875"/>
                </a:solidFill>
                <a:latin typeface="Arial" panose="020B0604020202020204" pitchFamily="34" charset="0"/>
                <a:cs typeface="Arial" panose="020B0604020202020204" pitchFamily="34" charset="0"/>
                <a:hlinkClick r:id="rId7"/>
              </a:rPr>
              <a:t>www.informingfutures.co.uk</a:t>
            </a:r>
            <a:endParaRPr lang="en-GB" sz="1400" dirty="0">
              <a:solidFill>
                <a:srgbClr val="7D7875"/>
              </a:solidFill>
              <a:latin typeface="Arial" panose="020B0604020202020204" pitchFamily="34" charset="0"/>
              <a:cs typeface="Arial" panose="020B0604020202020204" pitchFamily="34" charset="0"/>
            </a:endParaRPr>
          </a:p>
          <a:p>
            <a:pPr>
              <a:spcAft>
                <a:spcPts val="1200"/>
              </a:spcAft>
            </a:pPr>
            <a:r>
              <a:rPr lang="en-GB" sz="1400" b="1" dirty="0">
                <a:solidFill>
                  <a:srgbClr val="7D7875"/>
                </a:solidFill>
                <a:latin typeface="Arial" panose="020B0604020202020204" pitchFamily="34" charset="0"/>
                <a:cs typeface="Arial" panose="020B0604020202020204" pitchFamily="34" charset="0"/>
              </a:rPr>
              <a:t>Mind Wellness Action Plan </a:t>
            </a:r>
            <a:r>
              <a:rPr lang="en-GB" sz="1400" dirty="0">
                <a:solidFill>
                  <a:srgbClr val="7D7875"/>
                </a:solidFill>
                <a:latin typeface="Arial" panose="020B0604020202020204" pitchFamily="34" charset="0"/>
                <a:cs typeface="Arial" panose="020B0604020202020204" pitchFamily="34" charset="0"/>
              </a:rPr>
              <a:t>– free to download guides for employees and managers </a:t>
            </a:r>
            <a:r>
              <a:rPr lang="en-GB" sz="1400" dirty="0">
                <a:solidFill>
                  <a:srgbClr val="7D7875"/>
                </a:solidFill>
                <a:latin typeface="Arial" panose="020B0604020202020204" pitchFamily="34" charset="0"/>
                <a:cs typeface="Arial" panose="020B0604020202020204" pitchFamily="34" charset="0"/>
                <a:hlinkClick r:id="rId8"/>
              </a:rPr>
              <a:t>https://www.mind.org.uk/workplace/mental-health-at-work/taking-care-of-your-staff/employer-resources/wellness-action-plan-download/</a:t>
            </a:r>
            <a:endParaRPr lang="en-GB" sz="1400" dirty="0">
              <a:solidFill>
                <a:srgbClr val="7D7875"/>
              </a:solidFill>
              <a:latin typeface="Arial" panose="020B0604020202020204" pitchFamily="34" charset="0"/>
              <a:cs typeface="Arial" panose="020B0604020202020204" pitchFamily="34" charset="0"/>
            </a:endParaRPr>
          </a:p>
          <a:p>
            <a:pPr>
              <a:spcAft>
                <a:spcPts val="1200"/>
              </a:spcAft>
            </a:pPr>
            <a:r>
              <a:rPr lang="en-GB" sz="1400" b="1" dirty="0">
                <a:solidFill>
                  <a:srgbClr val="7D7875"/>
                </a:solidFill>
                <a:latin typeface="Arial" panose="020B0604020202020204" pitchFamily="34" charset="0"/>
                <a:cs typeface="Arial" panose="020B0604020202020204" pitchFamily="34" charset="0"/>
              </a:rPr>
              <a:t>Self help resources </a:t>
            </a:r>
            <a:r>
              <a:rPr lang="en-GB" sz="1400" dirty="0">
                <a:solidFill>
                  <a:srgbClr val="7D7875"/>
                </a:solidFill>
                <a:latin typeface="Arial" panose="020B0604020202020204" pitchFamily="34" charset="0"/>
                <a:cs typeface="Arial" panose="020B0604020202020204" pitchFamily="34" charset="0"/>
              </a:rPr>
              <a:t>– free to download </a:t>
            </a:r>
            <a:r>
              <a:rPr lang="en-GB" sz="1400" dirty="0">
                <a:solidFill>
                  <a:srgbClr val="7D7875"/>
                </a:solidFill>
                <a:latin typeface="Arial" panose="020B0604020202020204" pitchFamily="34" charset="0"/>
                <a:cs typeface="Arial" panose="020B0604020202020204" pitchFamily="34" charset="0"/>
                <a:hlinkClick r:id="rId9"/>
              </a:rPr>
              <a:t>https://www.getselfhelp.co.uk/selfhelp.htm</a:t>
            </a:r>
            <a:endParaRPr lang="en-GB" sz="1400" dirty="0">
              <a:solidFill>
                <a:srgbClr val="7D78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86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3" y="1749200"/>
            <a:ext cx="9107467" cy="861774"/>
          </a:xfrm>
          <a:prstGeom prst="rect">
            <a:avLst/>
          </a:prstGeom>
          <a:noFill/>
        </p:spPr>
        <p:txBody>
          <a:bodyPr wrap="square" rtlCol="0">
            <a:spAutoFit/>
          </a:bodyPr>
          <a:lstStyle/>
          <a:p>
            <a:r>
              <a:rPr lang="en-GB" sz="5000" dirty="0">
                <a:solidFill>
                  <a:srgbClr val="D5511A"/>
                </a:solidFill>
                <a:latin typeface="Franklin Gothic Demi Cond" panose="020B0706030402020204" pitchFamily="34" charset="0"/>
              </a:rPr>
              <a:t>MODULE 8</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64C552DF-EC6C-41BB-BF2C-22EB2FA8D120}"/>
              </a:ext>
            </a:extLst>
          </p:cNvPr>
          <p:cNvSpPr txBox="1"/>
          <p:nvPr/>
        </p:nvSpPr>
        <p:spPr>
          <a:xfrm>
            <a:off x="2502567" y="2939274"/>
            <a:ext cx="2072490"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Staff Wellbeing</a:t>
            </a:r>
          </a:p>
        </p:txBody>
      </p:sp>
      <p:sp>
        <p:nvSpPr>
          <p:cNvPr id="2" name="TextBox 1">
            <a:extLst>
              <a:ext uri="{FF2B5EF4-FFF2-40B4-BE49-F238E27FC236}">
                <a16:creationId xmlns:a16="http://schemas.microsoft.com/office/drawing/2014/main" id="{FD95A722-12BB-405A-939D-3D4F62F76C97}"/>
              </a:ext>
            </a:extLst>
          </p:cNvPr>
          <p:cNvSpPr txBox="1"/>
          <p:nvPr/>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3" name="Picture 2">
            <a:extLst>
              <a:ext uri="{FF2B5EF4-FFF2-40B4-BE49-F238E27FC236}">
                <a16:creationId xmlns:a16="http://schemas.microsoft.com/office/drawing/2014/main" id="{41BE914D-53B1-4352-A2EC-549E3A76C2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4" name="Rectangle 3">
            <a:extLst>
              <a:ext uri="{FF2B5EF4-FFF2-40B4-BE49-F238E27FC236}">
                <a16:creationId xmlns:a16="http://schemas.microsoft.com/office/drawing/2014/main" id="{02915444-A97F-4EB5-8CD2-10B3BF9C8946}"/>
              </a:ext>
            </a:extLst>
          </p:cNvPr>
          <p:cNvSpPr/>
          <p:nvPr/>
        </p:nvSpPr>
        <p:spPr>
          <a:xfrm>
            <a:off x="2502567" y="3849669"/>
            <a:ext cx="8041540" cy="2462213"/>
          </a:xfrm>
          <a:prstGeom prst="rect">
            <a:avLst/>
          </a:prstGeom>
        </p:spPr>
        <p:txBody>
          <a:bodyPr wrap="square">
            <a:spAutoFit/>
          </a:bodyPr>
          <a:lstStyle/>
          <a:p>
            <a:r>
              <a:rPr lang="en-GB" sz="1400" dirty="0">
                <a:solidFill>
                  <a:schemeClr val="bg1"/>
                </a:solidFill>
              </a:rPr>
              <a:t>This resource is part of the Informing Futures toolkit  </a:t>
            </a:r>
            <a:r>
              <a:rPr lang="en-GB" sz="1400" u="sng" dirty="0">
                <a:solidFill>
                  <a:schemeClr val="bg1"/>
                </a:solidFill>
                <a:hlinkClick r:id="rId5">
                  <a:extLst>
                    <a:ext uri="{A12FA001-AC4F-418D-AE19-62706E023703}">
                      <ahyp:hlinkClr xmlns:ahyp="http://schemas.microsoft.com/office/drawing/2018/hyperlinkcolor" val="tx"/>
                    </a:ext>
                  </a:extLst>
                </a:hlinkClick>
              </a:rPr>
              <a:t>www.informingfutures.co.uk</a:t>
            </a:r>
            <a:r>
              <a:rPr lang="en-GB" sz="1400" dirty="0">
                <a:solidFill>
                  <a:schemeClr val="bg1"/>
                </a:solidFill>
              </a:rPr>
              <a:t>  It was co-created with young people, and reflects what they felt practitioners most needed to understand in order to work successfully with care and custody experienced young people. </a:t>
            </a:r>
          </a:p>
          <a:p>
            <a:endParaRPr lang="en-GB" sz="1400" dirty="0">
              <a:solidFill>
                <a:schemeClr val="bg1"/>
              </a:solidFill>
            </a:endParaRPr>
          </a:p>
          <a:p>
            <a:r>
              <a:rPr lang="en-GB" sz="1400" dirty="0">
                <a:solidFill>
                  <a:schemeClr val="bg1"/>
                </a:solidFill>
              </a:rPr>
              <a:t>For more information or queries on any of the topics covered in this toolkit, or to find out about training and consultancy we can offer please contact </a:t>
            </a:r>
            <a:r>
              <a:rPr lang="en-GB" sz="1400" u="sng" dirty="0">
                <a:solidFill>
                  <a:schemeClr val="bg1"/>
                </a:solidFill>
                <a:hlinkClick r:id="rId6">
                  <a:extLst>
                    <a:ext uri="{A12FA001-AC4F-418D-AE19-62706E023703}">
                      <ahyp:hlinkClr xmlns:ahyp="http://schemas.microsoft.com/office/drawing/2018/hyperlinkcolor" val="tx"/>
                    </a:ext>
                  </a:extLst>
                </a:hlinkClick>
              </a:rPr>
              <a:t>enquiries@1625ip.co.uk</a:t>
            </a:r>
            <a:endParaRPr lang="en-GB" sz="1400" u="sng" dirty="0">
              <a:solidFill>
                <a:schemeClr val="bg1"/>
              </a:solidFill>
            </a:endParaRPr>
          </a:p>
          <a:p>
            <a:endParaRPr lang="en-GB" sz="1400" dirty="0">
              <a:solidFill>
                <a:schemeClr val="bg1"/>
              </a:solidFill>
            </a:endParaRPr>
          </a:p>
          <a:p>
            <a:r>
              <a:rPr lang="en-GB" sz="1400" dirty="0">
                <a:solidFill>
                  <a:schemeClr val="bg1"/>
                </a:solidFill>
              </a:rPr>
              <a:t>Special thanks to all the young people who took part in YPIL directly or supported our research for these resources: Ahmed, Alexis, Ashraf, Curtis, Ethan, John, Michael, Nikita, Rowen, Tia-Louise, &amp; Tyler-Jack</a:t>
            </a:r>
          </a:p>
          <a:p>
            <a:endParaRPr lang="en-GB" sz="1400" dirty="0">
              <a:solidFill>
                <a:schemeClr val="bg1"/>
              </a:solidFill>
            </a:endParaRPr>
          </a:p>
          <a:p>
            <a:r>
              <a:rPr lang="en-GB" sz="1400" dirty="0">
                <a:solidFill>
                  <a:schemeClr val="bg1"/>
                </a:solidFill>
              </a:rPr>
              <a:t>Copyright© 2020  Informing Futures is a 1625 Independent People project.</a:t>
            </a:r>
          </a:p>
        </p:txBody>
      </p:sp>
    </p:spTree>
    <p:extLst>
      <p:ext uri="{BB962C8B-B14F-4D97-AF65-F5344CB8AC3E}">
        <p14:creationId xmlns:p14="http://schemas.microsoft.com/office/powerpoint/2010/main" val="51889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4" y="1749200"/>
            <a:ext cx="3345468" cy="861774"/>
          </a:xfrm>
          <a:prstGeom prst="rect">
            <a:avLst/>
          </a:prstGeom>
          <a:noFill/>
        </p:spPr>
        <p:txBody>
          <a:bodyPr wrap="none" rtlCol="0">
            <a:spAutoFit/>
          </a:bodyPr>
          <a:lstStyle/>
          <a:p>
            <a:r>
              <a:rPr lang="en-GB" sz="5000" dirty="0">
                <a:solidFill>
                  <a:srgbClr val="D5511A"/>
                </a:solidFill>
                <a:latin typeface="Franklin Gothic Demi Cond" panose="020B0706030402020204" pitchFamily="34" charset="0"/>
              </a:rPr>
              <a:t>QUESTIONS?</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3FE25FE1-4545-49AF-94FA-827A95F965ED}"/>
              </a:ext>
            </a:extLst>
          </p:cNvPr>
          <p:cNvSpPr txBox="1"/>
          <p:nvPr/>
        </p:nvSpPr>
        <p:spPr>
          <a:xfrm>
            <a:off x="2502567" y="2939274"/>
            <a:ext cx="2634054" cy="430887"/>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Thanks for listening</a:t>
            </a:r>
          </a:p>
        </p:txBody>
      </p:sp>
      <p:pic>
        <p:nvPicPr>
          <p:cNvPr id="3" name="Picture 2">
            <a:extLst>
              <a:ext uri="{FF2B5EF4-FFF2-40B4-BE49-F238E27FC236}">
                <a16:creationId xmlns:a16="http://schemas.microsoft.com/office/drawing/2014/main" id="{DEB7FFFB-95E7-4E1D-A5EE-77AD723445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4" name="TextBox 3">
            <a:extLst>
              <a:ext uri="{FF2B5EF4-FFF2-40B4-BE49-F238E27FC236}">
                <a16:creationId xmlns:a16="http://schemas.microsoft.com/office/drawing/2014/main" id="{6AEC69CD-5D3A-4AD8-8168-F5EC4E7B3791}"/>
              </a:ext>
            </a:extLst>
          </p:cNvPr>
          <p:cNvSpPr txBox="1"/>
          <p:nvPr/>
        </p:nvSpPr>
        <p:spPr>
          <a:xfrm>
            <a:off x="735869" y="5145394"/>
            <a:ext cx="10986220" cy="1200329"/>
          </a:xfrm>
          <a:prstGeom prst="rect">
            <a:avLst/>
          </a:prstGeom>
          <a:noFill/>
        </p:spPr>
        <p:txBody>
          <a:bodyPr wrap="square">
            <a:spAutoFit/>
          </a:bodyPr>
          <a:lstStyle/>
          <a:p>
            <a:r>
              <a:rPr lang="en-GB" sz="1200" b="0" dirty="0">
                <a:solidFill>
                  <a:schemeClr val="bg1">
                    <a:lumMod val="75000"/>
                  </a:schemeClr>
                </a:solidFill>
                <a:effectLst/>
                <a:latin typeface="Calibri" panose="020F0502020204030204" pitchFamily="34" charset="0"/>
                <a:ea typeface="Calibri" panose="020F0502020204030204" pitchFamily="34" charset="0"/>
              </a:rPr>
              <a:t>Copyright© 2020. Informing Futures is a 1625 Independent People project. 1625 Independent People is a charity and a registered society (Co-operative and Community Benefit Societies Act 2014, reg: 23964R exempt from registration with the Charity Commission). Registered office: Kingsley Hall, 59 Old Market Street, Bristol, BS2 0ER.</a:t>
            </a:r>
          </a:p>
          <a:p>
            <a:pPr algn="r"/>
            <a:endParaRPr lang="en-GB" sz="1200" b="0" dirty="0">
              <a:solidFill>
                <a:schemeClr val="bg1">
                  <a:lumMod val="75000"/>
                </a:schemeClr>
              </a:solidFill>
              <a:effectLst/>
              <a:latin typeface="Calibri" panose="020F0502020204030204" pitchFamily="34" charset="0"/>
              <a:ea typeface="Calibri" panose="020F0502020204030204" pitchFamily="34" charset="0"/>
            </a:endParaRPr>
          </a:p>
          <a:p>
            <a:r>
              <a:rPr lang="en-GB" sz="1200" b="0" dirty="0">
                <a:solidFill>
                  <a:schemeClr val="bg1">
                    <a:lumMod val="75000"/>
                  </a:schemeClr>
                </a:solidFill>
                <a:effectLst/>
                <a:latin typeface="Calibri" panose="020F0502020204030204" pitchFamily="34" charset="0"/>
                <a:ea typeface="Calibri" panose="020F0502020204030204" pitchFamily="34" charset="0"/>
              </a:rPr>
              <a:t>This resource was funded by The National Lottery Community Fund and is offered free for information, educational and professional development purposes • You may not sell this work, nor may it be used as supporting content for any commercial product or service • All copies of this work must clearly display the original copyright notice and Informing Futures website address • Any on-line reproduction must also provide a link to the Informing Futures website.</a:t>
            </a:r>
          </a:p>
        </p:txBody>
      </p:sp>
    </p:spTree>
    <p:extLst>
      <p:ext uri="{BB962C8B-B14F-4D97-AF65-F5344CB8AC3E}">
        <p14:creationId xmlns:p14="http://schemas.microsoft.com/office/powerpoint/2010/main" val="72491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49144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MODULE 8: STAFF WELLBEING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9" y="2296632"/>
            <a:ext cx="3862900" cy="280076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What is wellbeing?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Why does it matter?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Who is responsible?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What employers can do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What individuals can do</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Supporting one another – team wellbeing</a:t>
            </a:r>
          </a:p>
        </p:txBody>
      </p:sp>
      <p:pic>
        <p:nvPicPr>
          <p:cNvPr id="5" name="Picture 4" descr="A picture containing outdoor, person, man, holding&#10;&#10;Description automatically generated">
            <a:extLst>
              <a:ext uri="{FF2B5EF4-FFF2-40B4-BE49-F238E27FC236}">
                <a16:creationId xmlns:a16="http://schemas.microsoft.com/office/drawing/2014/main" id="{C2643101-2531-4B3A-81BC-6E5A9BBFB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650" y="2296632"/>
            <a:ext cx="4318383" cy="2882436"/>
          </a:xfrm>
          <a:prstGeom prst="rect">
            <a:avLst/>
          </a:prstGeom>
        </p:spPr>
      </p:pic>
    </p:spTree>
    <p:extLst>
      <p:ext uri="{BB962C8B-B14F-4D97-AF65-F5344CB8AC3E}">
        <p14:creationId xmlns:p14="http://schemas.microsoft.com/office/powerpoint/2010/main" val="42000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8917506"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IS WELLBEING – DEFINITIONS &amp; MEASURES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7694"/>
            <a:ext cx="8637124" cy="4308872"/>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The World Health Organisation (WHO) defines health as</a:t>
            </a:r>
            <a:br>
              <a:rPr lang="en-GB" dirty="0">
                <a:solidFill>
                  <a:srgbClr val="7D7875"/>
                </a:solidFill>
                <a:latin typeface="Arial" panose="020B0604020202020204" pitchFamily="34" charset="0"/>
                <a:cs typeface="Arial" panose="020B0604020202020204" pitchFamily="34" charset="0"/>
              </a:rPr>
            </a:br>
            <a:r>
              <a:rPr lang="en-GB" b="1" i="1" dirty="0">
                <a:solidFill>
                  <a:srgbClr val="7D7875"/>
                </a:solidFill>
                <a:latin typeface="Arial" panose="020B0604020202020204" pitchFamily="34" charset="0"/>
                <a:cs typeface="Arial" panose="020B0604020202020204" pitchFamily="34" charset="0"/>
              </a:rPr>
              <a:t>‘a state of complete physical, mental and social wellbeing and not merely the absence of disease or infirmity’ </a:t>
            </a:r>
            <a:r>
              <a:rPr lang="en-GB" dirty="0">
                <a:solidFill>
                  <a:srgbClr val="7D7875"/>
                </a:solidFill>
                <a:latin typeface="Arial" panose="020B0604020202020204" pitchFamily="34" charset="0"/>
                <a:cs typeface="Arial" panose="020B0604020202020204" pitchFamily="34" charset="0"/>
              </a:rPr>
              <a:t>(WHO, 1948)</a:t>
            </a:r>
          </a:p>
          <a:p>
            <a:pPr>
              <a:spcAft>
                <a:spcPts val="1200"/>
              </a:spcAft>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b="1" dirty="0">
                <a:solidFill>
                  <a:srgbClr val="7D7875"/>
                </a:solidFill>
                <a:latin typeface="Arial" panose="020B0604020202020204" pitchFamily="34" charset="0"/>
                <a:cs typeface="Arial" panose="020B0604020202020204" pitchFamily="34" charset="0"/>
              </a:rPr>
              <a:t>Personal Wellbeing Index </a:t>
            </a:r>
            <a:r>
              <a:rPr lang="en-GB" dirty="0">
                <a:solidFill>
                  <a:srgbClr val="7D7875"/>
                </a:solidFill>
                <a:latin typeface="Arial" panose="020B0604020202020204" pitchFamily="34" charset="0"/>
                <a:cs typeface="Arial" panose="020B0604020202020204" pitchFamily="34" charset="0"/>
              </a:rPr>
              <a:t>– measures satisfaction with life across 7 domains. Developed in Australia and used in 50 countries around the world</a:t>
            </a:r>
            <a:br>
              <a:rPr lang="en-GB" dirty="0">
                <a:solidFill>
                  <a:srgbClr val="7D7875"/>
                </a:solidFill>
                <a:latin typeface="Arial" panose="020B0604020202020204" pitchFamily="34" charset="0"/>
                <a:cs typeface="Arial" panose="020B0604020202020204" pitchFamily="34" charset="0"/>
              </a:rPr>
            </a:br>
            <a:r>
              <a:rPr lang="en-GB" dirty="0">
                <a:solidFill>
                  <a:srgbClr val="A3C5E9"/>
                </a:solidFill>
                <a:latin typeface="Arial" panose="020B0604020202020204" pitchFamily="34" charset="0"/>
                <a:cs typeface="Arial" panose="020B0604020202020204" pitchFamily="34" charset="0"/>
              </a:rPr>
              <a:t>Standard of living • Health • Achieving in life • Relationships •Safety • Community connectedness • Future security •Spirituality/Religion </a:t>
            </a:r>
          </a:p>
          <a:p>
            <a:pPr>
              <a:spcAft>
                <a:spcPts val="1200"/>
              </a:spcAft>
            </a:pPr>
            <a:endParaRPr lang="en-GB" dirty="0">
              <a:solidFill>
                <a:srgbClr val="A3C5E9"/>
              </a:solidFill>
              <a:latin typeface="Arial" panose="020B0604020202020204" pitchFamily="34" charset="0"/>
              <a:cs typeface="Arial" panose="020B0604020202020204" pitchFamily="34" charset="0"/>
            </a:endParaRPr>
          </a:p>
          <a:p>
            <a:pPr>
              <a:spcAft>
                <a:spcPts val="1200"/>
              </a:spcAft>
            </a:pPr>
            <a:r>
              <a:rPr lang="en-GB" dirty="0">
                <a:solidFill>
                  <a:srgbClr val="7D7875"/>
                </a:solidFill>
                <a:latin typeface="Arial" panose="020B0604020202020204" pitchFamily="34" charset="0"/>
                <a:cs typeface="Arial" panose="020B0604020202020204" pitchFamily="34" charset="0"/>
              </a:rPr>
              <a:t>WHO-5 I  Focuses on how the participant has felt over the past 2 weeks:</a:t>
            </a:r>
            <a:br>
              <a:rPr lang="en-GB" dirty="0">
                <a:solidFill>
                  <a:srgbClr val="7D7875"/>
                </a:solidFill>
                <a:latin typeface="Arial" panose="020B0604020202020204" pitchFamily="34" charset="0"/>
                <a:cs typeface="Arial" panose="020B0604020202020204" pitchFamily="34" charset="0"/>
              </a:rPr>
            </a:br>
            <a:r>
              <a:rPr lang="en-GB" dirty="0">
                <a:solidFill>
                  <a:srgbClr val="F69F19"/>
                </a:solidFill>
                <a:latin typeface="Arial" panose="020B0604020202020204" pitchFamily="34" charset="0"/>
                <a:cs typeface="Arial" panose="020B0604020202020204" pitchFamily="34" charset="0"/>
              </a:rPr>
              <a:t>I have felt cheerful and in good spirits • I have felt calm and relaxed • I have felt active and vigorous • I woke up feeling fresh and rested • My daily life has been filled with things that interest me </a:t>
            </a:r>
          </a:p>
        </p:txBody>
      </p:sp>
    </p:spTree>
    <p:extLst>
      <p:ext uri="{BB962C8B-B14F-4D97-AF65-F5344CB8AC3E}">
        <p14:creationId xmlns:p14="http://schemas.microsoft.com/office/powerpoint/2010/main" val="210299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80072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IS WELLBEING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pic>
        <p:nvPicPr>
          <p:cNvPr id="5" name="Picture 4">
            <a:extLst>
              <a:ext uri="{FF2B5EF4-FFF2-40B4-BE49-F238E27FC236}">
                <a16:creationId xmlns:a16="http://schemas.microsoft.com/office/drawing/2014/main" id="{8BAFE1C4-89E2-4218-BAEF-5F3256C0C98C}"/>
              </a:ext>
            </a:extLst>
          </p:cNvPr>
          <p:cNvPicPr>
            <a:picLocks noChangeAspect="1"/>
          </p:cNvPicPr>
          <p:nvPr/>
        </p:nvPicPr>
        <p:blipFill rotWithShape="1">
          <a:blip r:embed="rId3"/>
          <a:srcRect t="35982" r="1" b="8875"/>
          <a:stretch/>
        </p:blipFill>
        <p:spPr>
          <a:xfrm>
            <a:off x="3308643" y="3212124"/>
            <a:ext cx="5886750" cy="3262472"/>
          </a:xfrm>
          <a:prstGeom prst="rect">
            <a:avLst/>
          </a:prstGeom>
        </p:spPr>
      </p:pic>
      <p:pic>
        <p:nvPicPr>
          <p:cNvPr id="6" name="Picture 5">
            <a:extLst>
              <a:ext uri="{FF2B5EF4-FFF2-40B4-BE49-F238E27FC236}">
                <a16:creationId xmlns:a16="http://schemas.microsoft.com/office/drawing/2014/main" id="{03627465-1C74-448A-8B0E-AEC0DF30B2EC}"/>
              </a:ext>
            </a:extLst>
          </p:cNvPr>
          <p:cNvPicPr>
            <a:picLocks noChangeAspect="1"/>
          </p:cNvPicPr>
          <p:nvPr/>
        </p:nvPicPr>
        <p:blipFill rotWithShape="1">
          <a:blip r:embed="rId3"/>
          <a:srcRect l="-52" r="1" b="64281"/>
          <a:stretch/>
        </p:blipFill>
        <p:spPr>
          <a:xfrm>
            <a:off x="3944769" y="1556487"/>
            <a:ext cx="4614497" cy="1655637"/>
          </a:xfrm>
          <a:prstGeom prst="rect">
            <a:avLst/>
          </a:prstGeom>
        </p:spPr>
      </p:pic>
    </p:spTree>
    <p:extLst>
      <p:ext uri="{BB962C8B-B14F-4D97-AF65-F5344CB8AC3E}">
        <p14:creationId xmlns:p14="http://schemas.microsoft.com/office/powerpoint/2010/main" val="42106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89406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D5511A"/>
                </a:solidFill>
                <a:effectLst/>
                <a:uLnTx/>
                <a:uFillTx/>
                <a:latin typeface="Franklin Gothic Demi Cond" panose="020B0706030402020204" pitchFamily="34" charset="0"/>
                <a:ea typeface="+mn-ea"/>
                <a:cs typeface="+mn-cs"/>
              </a:rPr>
              <a:t>WHAT DOES WELLBEING MEAN TO YOU – EXERCISE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8" y="2714898"/>
            <a:ext cx="5023648" cy="1077218"/>
          </a:xfrm>
          <a:prstGeom prst="rect">
            <a:avLst/>
          </a:prstGeom>
          <a:noFill/>
        </p:spPr>
        <p:txBody>
          <a:bodyPr wrap="square" rtlCol="0">
            <a:spAutoFit/>
          </a:bodyPr>
          <a:lstStyle/>
          <a:p>
            <a:pPr lvl="0">
              <a:spcAft>
                <a:spcPts val="1200"/>
              </a:spcAft>
            </a:pPr>
            <a:r>
              <a:rPr lang="en-GB" dirty="0">
                <a:solidFill>
                  <a:prstClr val="white"/>
                </a:solidFill>
                <a:latin typeface="Arial" panose="020B0604020202020204" pitchFamily="34" charset="0"/>
                <a:cs typeface="Arial" panose="020B0604020202020204" pitchFamily="34" charset="0"/>
              </a:rPr>
              <a:t>In small groups, mind map the things that you need for your wellbeing.</a:t>
            </a:r>
          </a:p>
          <a:p>
            <a:pPr lvl="0">
              <a:spcAft>
                <a:spcPts val="1200"/>
              </a:spcAft>
            </a:pPr>
            <a:r>
              <a:rPr lang="en-GB" dirty="0">
                <a:solidFill>
                  <a:prstClr val="white"/>
                </a:solidFill>
                <a:latin typeface="Arial" panose="020B0604020202020204" pitchFamily="34" charset="0"/>
                <a:cs typeface="Arial" panose="020B0604020202020204" pitchFamily="34" charset="0"/>
              </a:rPr>
              <a:t>There are no wrong answers!</a:t>
            </a:r>
          </a:p>
        </p:txBody>
      </p:sp>
      <p:sp>
        <p:nvSpPr>
          <p:cNvPr id="6" name="TextBox 5">
            <a:extLst>
              <a:ext uri="{FF2B5EF4-FFF2-40B4-BE49-F238E27FC236}">
                <a16:creationId xmlns:a16="http://schemas.microsoft.com/office/drawing/2014/main" id="{595134E1-C458-42C0-9CCE-BB8C82D7BB89}"/>
              </a:ext>
            </a:extLst>
          </p:cNvPr>
          <p:cNvSpPr txBox="1"/>
          <p:nvPr/>
        </p:nvSpPr>
        <p:spPr>
          <a:xfrm>
            <a:off x="2499953" y="1869796"/>
            <a:ext cx="69554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F69F19"/>
                </a:solidFill>
                <a:latin typeface="Arial" panose="020B0604020202020204" pitchFamily="34" charset="0"/>
                <a:cs typeface="Arial" panose="020B0604020202020204" pitchFamily="34" charset="0"/>
              </a:rPr>
              <a:t>Exercise: 5 minutes</a:t>
            </a:r>
            <a:endParaRPr kumimoji="0" lang="en-GB" sz="2200" b="0" i="0" u="none" strike="noStrike" kern="1200" cap="none" spc="0" normalizeH="0" baseline="0" noProof="0" dirty="0">
              <a:ln>
                <a:noFill/>
              </a:ln>
              <a:solidFill>
                <a:srgbClr val="F69F19"/>
              </a:solidFill>
              <a:effectLst/>
              <a:uLnTx/>
              <a:uFillTx/>
              <a:latin typeface="Arial" panose="020B0604020202020204" pitchFamily="34" charset="0"/>
              <a:ea typeface="+mn-ea"/>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Tree>
    <p:extLst>
      <p:ext uri="{BB962C8B-B14F-4D97-AF65-F5344CB8AC3E}">
        <p14:creationId xmlns:p14="http://schemas.microsoft.com/office/powerpoint/2010/main" val="229043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89406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D5511A"/>
                </a:solidFill>
                <a:effectLst/>
                <a:uLnTx/>
                <a:uFillTx/>
                <a:latin typeface="Franklin Gothic Demi Cond" panose="020B0706030402020204" pitchFamily="34" charset="0"/>
                <a:ea typeface="+mn-ea"/>
                <a:cs typeface="+mn-cs"/>
              </a:rPr>
              <a:t>WHAT DOES WELLBEING MEAN TO YOU – EXERCISE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8" y="2714898"/>
            <a:ext cx="5023648" cy="1077218"/>
          </a:xfrm>
          <a:prstGeom prst="rect">
            <a:avLst/>
          </a:prstGeom>
          <a:noFill/>
        </p:spPr>
        <p:txBody>
          <a:bodyPr wrap="square" rtlCol="0">
            <a:spAutoFit/>
          </a:bodyPr>
          <a:lstStyle/>
          <a:p>
            <a:pPr lvl="0">
              <a:spcAft>
                <a:spcPts val="1200"/>
              </a:spcAft>
            </a:pPr>
            <a:r>
              <a:rPr lang="en-GB" dirty="0">
                <a:solidFill>
                  <a:prstClr val="white"/>
                </a:solidFill>
                <a:latin typeface="Arial" panose="020B0604020202020204" pitchFamily="34" charset="0"/>
                <a:cs typeface="Arial" panose="020B0604020202020204" pitchFamily="34" charset="0"/>
              </a:rPr>
              <a:t>In small groups, mind map the things that you need for your wellbeing.</a:t>
            </a:r>
          </a:p>
          <a:p>
            <a:pPr lvl="0">
              <a:spcAft>
                <a:spcPts val="1200"/>
              </a:spcAft>
            </a:pPr>
            <a:r>
              <a:rPr lang="en-GB" dirty="0">
                <a:solidFill>
                  <a:prstClr val="white"/>
                </a:solidFill>
                <a:latin typeface="Arial" panose="020B0604020202020204" pitchFamily="34" charset="0"/>
                <a:cs typeface="Arial" panose="020B0604020202020204" pitchFamily="34" charset="0"/>
              </a:rPr>
              <a:t>There are no wrong answers!</a:t>
            </a:r>
          </a:p>
        </p:txBody>
      </p:sp>
      <p:pic>
        <p:nvPicPr>
          <p:cNvPr id="7" name="Picture 6">
            <a:extLst>
              <a:ext uri="{FF2B5EF4-FFF2-40B4-BE49-F238E27FC236}">
                <a16:creationId xmlns:a16="http://schemas.microsoft.com/office/drawing/2014/main" id="{BA140179-2AB2-4599-A3A8-378687EEBCDD}"/>
              </a:ext>
            </a:extLst>
          </p:cNvPr>
          <p:cNvPicPr>
            <a:picLocks noChangeAspect="1"/>
          </p:cNvPicPr>
          <p:nvPr/>
        </p:nvPicPr>
        <p:blipFill>
          <a:blip r:embed="rId3"/>
          <a:stretch>
            <a:fillRect/>
          </a:stretch>
        </p:blipFill>
        <p:spPr>
          <a:xfrm>
            <a:off x="3478491" y="1744741"/>
            <a:ext cx="6286333" cy="3088818"/>
          </a:xfrm>
          <a:prstGeom prst="rect">
            <a:avLst/>
          </a:prstGeom>
        </p:spPr>
      </p:pic>
      <p:sp>
        <p:nvSpPr>
          <p:cNvPr id="8" name="TextBox 7">
            <a:extLst>
              <a:ext uri="{FF2B5EF4-FFF2-40B4-BE49-F238E27FC236}">
                <a16:creationId xmlns:a16="http://schemas.microsoft.com/office/drawing/2014/main" id="{ECDDAC8A-609B-45D5-9307-3E353DB54C92}"/>
              </a:ext>
            </a:extLst>
          </p:cNvPr>
          <p:cNvSpPr txBox="1"/>
          <p:nvPr/>
        </p:nvSpPr>
        <p:spPr>
          <a:xfrm>
            <a:off x="2506303" y="5113259"/>
            <a:ext cx="8637124" cy="1077218"/>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How does your map relate to the 5 ways to wellbeing defined by the NHS? </a:t>
            </a:r>
          </a:p>
          <a:p>
            <a:pPr>
              <a:spcAft>
                <a:spcPts val="1200"/>
              </a:spcAft>
            </a:pPr>
            <a:r>
              <a:rPr lang="en-GB" dirty="0">
                <a:solidFill>
                  <a:srgbClr val="7D7875"/>
                </a:solidFill>
                <a:latin typeface="Arial" panose="020B0604020202020204" pitchFamily="34" charset="0"/>
                <a:cs typeface="Arial" panose="020B0604020202020204" pitchFamily="34" charset="0"/>
              </a:rPr>
              <a:t>Notice whether you are drawn to one of these areas particularly..  That might mean it is important to you at the moment</a:t>
            </a:r>
          </a:p>
        </p:txBody>
      </p:sp>
    </p:spTree>
    <p:extLst>
      <p:ext uri="{BB962C8B-B14F-4D97-AF65-F5344CB8AC3E}">
        <p14:creationId xmlns:p14="http://schemas.microsoft.com/office/powerpoint/2010/main" val="116938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924699"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WHY DOES WELLBEING MATTER?</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7694"/>
            <a:ext cx="8637124" cy="304698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F69F19"/>
                </a:solidFill>
                <a:latin typeface="Arial" panose="020B0604020202020204" pitchFamily="34" charset="0"/>
                <a:cs typeface="Arial" panose="020B0604020202020204" pitchFamily="34" charset="0"/>
              </a:rPr>
              <a:t>Social care, health &amp; education sector had the highest sickness rate in the UK at 4.4 days per worker per year</a:t>
            </a:r>
            <a:br>
              <a:rPr lang="en-GB" dirty="0">
                <a:solidFill>
                  <a:srgbClr val="F69F19"/>
                </a:solidFill>
                <a:latin typeface="Arial" panose="020B0604020202020204" pitchFamily="34" charset="0"/>
                <a:cs typeface="Arial" panose="020B0604020202020204" pitchFamily="34" charset="0"/>
              </a:rPr>
            </a:br>
            <a:r>
              <a:rPr lang="en-GB" sz="1200" dirty="0">
                <a:solidFill>
                  <a:srgbClr val="7D7875"/>
                </a:solidFill>
                <a:latin typeface="Arial" panose="020B0604020202020204" pitchFamily="34" charset="0"/>
                <a:cs typeface="Arial" panose="020B0604020202020204" pitchFamily="34" charset="0"/>
              </a:rPr>
              <a:t>(2017 figures from ONS) </a:t>
            </a:r>
          </a:p>
          <a:p>
            <a:pPr marL="285750" indent="-285750">
              <a:spcAft>
                <a:spcPts val="1200"/>
              </a:spcAft>
              <a:buFont typeface="Arial" panose="020B0604020202020204" pitchFamily="34" charset="0"/>
              <a:buChar char="•"/>
            </a:pPr>
            <a:r>
              <a:rPr lang="en-GB" dirty="0">
                <a:solidFill>
                  <a:srgbClr val="A3C5E9"/>
                </a:solidFill>
                <a:latin typeface="Arial" panose="020B0604020202020204" pitchFamily="34" charset="0"/>
                <a:cs typeface="Arial" panose="020B0604020202020204" pitchFamily="34" charset="0"/>
              </a:rPr>
              <a:t>Over 11 million days a year are lost at work due to stress</a:t>
            </a:r>
            <a:br>
              <a:rPr lang="en-GB" dirty="0">
                <a:solidFill>
                  <a:srgbClr val="A3C5E9"/>
                </a:solidFill>
                <a:latin typeface="Arial" panose="020B0604020202020204" pitchFamily="34" charset="0"/>
                <a:cs typeface="Arial" panose="020B0604020202020204" pitchFamily="34" charset="0"/>
              </a:rPr>
            </a:br>
            <a:r>
              <a:rPr lang="en-GB" sz="1200" dirty="0">
                <a:solidFill>
                  <a:srgbClr val="7D7875"/>
                </a:solidFill>
                <a:latin typeface="Arial" panose="020B0604020202020204" pitchFamily="34" charset="0"/>
                <a:cs typeface="Arial" panose="020B0604020202020204" pitchFamily="34" charset="0"/>
              </a:rPr>
              <a:t>(www.hse.gov.uk  2020)</a:t>
            </a:r>
          </a:p>
          <a:p>
            <a:pPr marL="285750" indent="-285750">
              <a:spcAft>
                <a:spcPts val="1200"/>
              </a:spcAft>
              <a:buFont typeface="Arial" panose="020B0604020202020204" pitchFamily="34" charset="0"/>
              <a:buChar char="•"/>
            </a:pPr>
            <a:r>
              <a:rPr lang="en-GB" dirty="0">
                <a:solidFill>
                  <a:srgbClr val="F69F19"/>
                </a:solidFill>
                <a:latin typeface="Arial" panose="020B0604020202020204" pitchFamily="34" charset="0"/>
                <a:cs typeface="Arial" panose="020B0604020202020204" pitchFamily="34" charset="0"/>
              </a:rPr>
              <a:t>The estimated cost to the UK economy in lost productivity was £18 billion in 2017 </a:t>
            </a:r>
            <a:r>
              <a:rPr lang="en-GB" sz="1200" dirty="0">
                <a:solidFill>
                  <a:srgbClr val="7D7875"/>
                </a:solidFill>
                <a:latin typeface="Arial" panose="020B0604020202020204" pitchFamily="34" charset="0"/>
                <a:cs typeface="Arial" panose="020B0604020202020204" pitchFamily="34" charset="0"/>
              </a:rPr>
              <a:t>(Centre of Economic and Business Research)</a:t>
            </a:r>
          </a:p>
          <a:p>
            <a:pPr marL="285750" indent="-285750">
              <a:spcAft>
                <a:spcPts val="1200"/>
              </a:spcAft>
              <a:buFont typeface="Arial" panose="020B0604020202020204" pitchFamily="34" charset="0"/>
              <a:buChar char="•"/>
            </a:pPr>
            <a:r>
              <a:rPr lang="en-GB" dirty="0">
                <a:solidFill>
                  <a:srgbClr val="A3C5E9"/>
                </a:solidFill>
                <a:latin typeface="Arial" panose="020B0604020202020204" pitchFamily="34" charset="0"/>
                <a:cs typeface="Arial" panose="020B0604020202020204" pitchFamily="34" charset="0"/>
              </a:rPr>
              <a:t>The UK national satisfaction index suggests that 56% of people are mostly or completely satisfied with their job – meaning a significant 44% are not</a:t>
            </a:r>
            <a:br>
              <a:rPr lang="en-GB" dirty="0">
                <a:solidFill>
                  <a:srgbClr val="A3C5E9"/>
                </a:solidFill>
                <a:latin typeface="Arial" panose="020B0604020202020204" pitchFamily="34" charset="0"/>
                <a:cs typeface="Arial" panose="020B0604020202020204" pitchFamily="34" charset="0"/>
              </a:rPr>
            </a:br>
            <a:r>
              <a:rPr lang="en-GB" sz="1200" dirty="0">
                <a:solidFill>
                  <a:srgbClr val="7D7875"/>
                </a:solidFill>
                <a:latin typeface="Arial" panose="020B0604020202020204" pitchFamily="34" charset="0"/>
                <a:cs typeface="Arial" panose="020B0604020202020204" pitchFamily="34" charset="0"/>
              </a:rPr>
              <a:t>(ONS National Wellbeing Dashboard 2016/17)</a:t>
            </a:r>
          </a:p>
        </p:txBody>
      </p:sp>
    </p:spTree>
    <p:extLst>
      <p:ext uri="{BB962C8B-B14F-4D97-AF65-F5344CB8AC3E}">
        <p14:creationId xmlns:p14="http://schemas.microsoft.com/office/powerpoint/2010/main" val="129931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276766"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WHY DOES IT MATTER TO US?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97694"/>
            <a:ext cx="8637124" cy="2800767"/>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Reflecting on those stats in a team context might mean: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In a team of 8 people, 3.5 of them are not happy at work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The same team could gain an extra 35 days a year if everyone was well </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We could save 1.4 billion across the UK voluntary sector</a:t>
            </a:r>
          </a:p>
          <a:p>
            <a:pPr marL="285750" indent="-285750">
              <a:spcAft>
                <a:spcPts val="1200"/>
              </a:spcAft>
              <a:buFont typeface="Arial" panose="020B0604020202020204" pitchFamily="34" charset="0"/>
              <a:buChar char="•"/>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dirty="0">
                <a:solidFill>
                  <a:srgbClr val="7D7875"/>
                </a:solidFill>
                <a:latin typeface="Arial" panose="020B0604020202020204" pitchFamily="34" charset="0"/>
                <a:cs typeface="Arial" panose="020B0604020202020204" pitchFamily="34" charset="0"/>
              </a:rPr>
              <a:t>Of course, these are estimates… but they demonstrate the difference good wellbeing could make to our jobs.</a:t>
            </a:r>
          </a:p>
        </p:txBody>
      </p:sp>
    </p:spTree>
    <p:extLst>
      <p:ext uri="{BB962C8B-B14F-4D97-AF65-F5344CB8AC3E}">
        <p14:creationId xmlns:p14="http://schemas.microsoft.com/office/powerpoint/2010/main" val="3981271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2722489D715408DE71D7973CE58D2" ma:contentTypeVersion="15" ma:contentTypeDescription="Create a new document." ma:contentTypeScope="" ma:versionID="cbf272710bee694918cf77cf6052644e">
  <xsd:schema xmlns:xsd="http://www.w3.org/2001/XMLSchema" xmlns:xs="http://www.w3.org/2001/XMLSchema" xmlns:p="http://schemas.microsoft.com/office/2006/metadata/properties" xmlns:ns3="a651f1c2-4269-4a6d-a8cf-05d0e7e8fd08" xmlns:ns4="c10c6e59-db66-4121-8214-d2bc082f23e1" targetNamespace="http://schemas.microsoft.com/office/2006/metadata/properties" ma:root="true" ma:fieldsID="d95b70cf05430d35ed5d78aff82f2a38" ns3:_="" ns4:_="">
    <xsd:import namespace="a651f1c2-4269-4a6d-a8cf-05d0e7e8fd08"/>
    <xsd:import namespace="c10c6e59-db66-4121-8214-d2bc082f23e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f1c2-4269-4a6d-a8cf-05d0e7e8fd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0c6e59-db66-4121-8214-d2bc082f23e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CB73FA-7F34-488E-B0B2-B0917BACC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f1c2-4269-4a6d-a8cf-05d0e7e8fd08"/>
    <ds:schemaRef ds:uri="c10c6e59-db66-4121-8214-d2bc082f2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0A71A-DE8C-425B-AAD6-A4C210900D6D}">
  <ds:schemaRefs>
    <ds:schemaRef ds:uri="http://schemas.microsoft.com/sharepoint/v3/contenttype/forms"/>
  </ds:schemaRefs>
</ds:datastoreItem>
</file>

<file path=customXml/itemProps3.xml><?xml version="1.0" encoding="utf-8"?>
<ds:datastoreItem xmlns:ds="http://schemas.openxmlformats.org/officeDocument/2006/customXml" ds:itemID="{5769F14B-ADF3-49B6-B0CB-6AB1B66C7F7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345</TotalTime>
  <Words>3780</Words>
  <Application>Microsoft Office PowerPoint</Application>
  <PresentationFormat>Widescreen</PresentationFormat>
  <Paragraphs>249</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Franklin Gothic Demi Cond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Miles</dc:creator>
  <cp:lastModifiedBy>Simon Miles</cp:lastModifiedBy>
  <cp:revision>39</cp:revision>
  <dcterms:created xsi:type="dcterms:W3CDTF">2020-01-24T13:52:17Z</dcterms:created>
  <dcterms:modified xsi:type="dcterms:W3CDTF">2020-11-13T10:19:49Z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0x010100B8B2722489D715408DE71D7973CE58D2</vt:lpwstr>
  </property>
</Properties>
</file>