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85" r:id="rId5"/>
    <p:sldId id="286" r:id="rId6"/>
    <p:sldId id="287" r:id="rId7"/>
    <p:sldId id="306" r:id="rId8"/>
    <p:sldId id="307" r:id="rId9"/>
    <p:sldId id="308" r:id="rId10"/>
    <p:sldId id="289" r:id="rId11"/>
    <p:sldId id="288" r:id="rId12"/>
    <p:sldId id="309" r:id="rId13"/>
    <p:sldId id="293" r:id="rId14"/>
    <p:sldId id="282" r:id="rId15"/>
    <p:sldId id="310" r:id="rId16"/>
    <p:sldId id="311" r:id="rId17"/>
    <p:sldId id="291" r:id="rId18"/>
    <p:sldId id="28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7875"/>
    <a:srgbClr val="006886"/>
    <a:srgbClr val="F69F19"/>
    <a:srgbClr val="D5511A"/>
    <a:srgbClr val="423A35"/>
    <a:srgbClr val="A3C5E9"/>
    <a:srgbClr val="4944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0" autoAdjust="0"/>
    <p:restoredTop sz="69612" autoAdjust="0"/>
  </p:normalViewPr>
  <p:slideViewPr>
    <p:cSldViewPr snapToGrid="0">
      <p:cViewPr varScale="1">
        <p:scale>
          <a:sx n="109" d="100"/>
          <a:sy n="109" d="100"/>
        </p:scale>
        <p:origin x="2220" y="108"/>
      </p:cViewPr>
      <p:guideLst/>
    </p:cSldViewPr>
  </p:slideViewPr>
  <p:notesTextViewPr>
    <p:cViewPr>
      <p:scale>
        <a:sx n="1" d="1"/>
        <a:sy n="1" d="1"/>
      </p:scale>
      <p:origin x="0" y="0"/>
    </p:cViewPr>
  </p:notesTextViewPr>
  <p:notesViewPr>
    <p:cSldViewPr snapToGrid="0">
      <p:cViewPr varScale="1">
        <p:scale>
          <a:sx n="120" d="100"/>
          <a:sy n="120" d="100"/>
        </p:scale>
        <p:origin x="4962"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756A3-14BD-40E5-A4E2-A15C42608D1E}" type="datetimeFigureOut">
              <a:rPr lang="en-GB" smtClean="0"/>
              <a:t>13/11/2020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25A7C9-C937-408C-8E3F-35A3D5B95C84}" type="slidenum">
              <a:rPr lang="en-GB" smtClean="0"/>
              <a:t>‹#›</a:t>
            </a:fld>
            <a:endParaRPr lang="en-GB"/>
          </a:p>
        </p:txBody>
      </p:sp>
    </p:spTree>
    <p:extLst>
      <p:ext uri="{BB962C8B-B14F-4D97-AF65-F5344CB8AC3E}">
        <p14:creationId xmlns:p14="http://schemas.microsoft.com/office/powerpoint/2010/main" val="559941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Introduce the topics we will be covering in this session: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What do we mean by these terms? – Consultation and participation are much used words, but do we really understand what is meant by them?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Participation Ladder – Introducing Hart’s ladder of participation as a way to assess the quality of young people’s participation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How we did it – A walk through the real life  ‘In the Lead’ film project and the challenges and learning from it, concluding with our ‘Top Tips’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3</a:t>
            </a:fld>
            <a:endParaRPr lang="en-GB"/>
          </a:p>
        </p:txBody>
      </p:sp>
    </p:spTree>
    <p:extLst>
      <p:ext uri="{BB962C8B-B14F-4D97-AF65-F5344CB8AC3E}">
        <p14:creationId xmlns:p14="http://schemas.microsoft.com/office/powerpoint/2010/main" val="3292122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This is a quote from a worker, speaking in the film ‘In the Lead’ .What are your thoughts about Kes’ advice? </a:t>
            </a:r>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12</a:t>
            </a:fld>
            <a:endParaRPr lang="en-GB"/>
          </a:p>
        </p:txBody>
      </p:sp>
    </p:spTree>
    <p:extLst>
      <p:ext uri="{BB962C8B-B14F-4D97-AF65-F5344CB8AC3E}">
        <p14:creationId xmlns:p14="http://schemas.microsoft.com/office/powerpoint/2010/main" val="333968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End with this reminder from Curtis that whatever our agenda, young people should remain at the centre of all that we do. </a:t>
            </a:r>
          </a:p>
        </p:txBody>
      </p:sp>
      <p:sp>
        <p:nvSpPr>
          <p:cNvPr id="4" name="Slide Number Placeholder 3"/>
          <p:cNvSpPr>
            <a:spLocks noGrp="1"/>
          </p:cNvSpPr>
          <p:nvPr>
            <p:ph type="sldNum" sz="quarter" idx="5"/>
          </p:nvPr>
        </p:nvSpPr>
        <p:spPr/>
        <p:txBody>
          <a:bodyPr/>
          <a:lstStyle/>
          <a:p>
            <a:fld id="{6925A7C9-C937-408C-8E3F-35A3D5B95C84}" type="slidenum">
              <a:rPr lang="en-GB" smtClean="0"/>
              <a:t>13</a:t>
            </a:fld>
            <a:endParaRPr lang="en-GB"/>
          </a:p>
        </p:txBody>
      </p:sp>
    </p:spTree>
    <p:extLst>
      <p:ext uri="{BB962C8B-B14F-4D97-AF65-F5344CB8AC3E}">
        <p14:creationId xmlns:p14="http://schemas.microsoft.com/office/powerpoint/2010/main" val="1125510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14</a:t>
            </a:fld>
            <a:endParaRPr lang="en-GB"/>
          </a:p>
        </p:txBody>
      </p:sp>
    </p:spTree>
    <p:extLst>
      <p:ext uri="{BB962C8B-B14F-4D97-AF65-F5344CB8AC3E}">
        <p14:creationId xmlns:p14="http://schemas.microsoft.com/office/powerpoint/2010/main" val="275442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your group </a:t>
            </a:r>
          </a:p>
          <a:p>
            <a:r>
              <a:rPr lang="en-GB" dirty="0"/>
              <a:t>What do you understand by consultation? </a:t>
            </a:r>
          </a:p>
          <a:p>
            <a:r>
              <a:rPr lang="en-GB" dirty="0"/>
              <a:t>What do you understand by participation? </a:t>
            </a:r>
          </a:p>
          <a:p>
            <a:r>
              <a:rPr lang="en-GB" dirty="0"/>
              <a:t>Are they different? Do they overlap? </a:t>
            </a:r>
          </a:p>
          <a:p>
            <a:r>
              <a:rPr lang="en-GB" dirty="0"/>
              <a:t>Get them to shout out, if you like you can use a flipchart to record their answers. </a:t>
            </a:r>
          </a:p>
          <a:p>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4</a:t>
            </a:fld>
            <a:endParaRPr lang="en-GB"/>
          </a:p>
        </p:txBody>
      </p:sp>
    </p:spTree>
    <p:extLst>
      <p:ext uri="{BB962C8B-B14F-4D97-AF65-F5344CB8AC3E}">
        <p14:creationId xmlns:p14="http://schemas.microsoft.com/office/powerpoint/2010/main" val="2291035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dictionary definitions separate these words quite well, but in practice they can get mixed up. When we gather people together to hear their opinions, are we doing consultation or participation? </a:t>
            </a:r>
          </a:p>
          <a:p>
            <a:endParaRPr lang="en-GB" dirty="0"/>
          </a:p>
          <a:p>
            <a:r>
              <a:rPr lang="en-GB" dirty="0"/>
              <a:t>Both can be useful – but we need to be clear what we are trying to achieve before we begin – or we risk disappointing young people and potentially wasting their time. </a:t>
            </a:r>
          </a:p>
          <a:p>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5</a:t>
            </a:fld>
            <a:endParaRPr lang="en-GB"/>
          </a:p>
        </p:txBody>
      </p:sp>
    </p:spTree>
    <p:extLst>
      <p:ext uri="{BB962C8B-B14F-4D97-AF65-F5344CB8AC3E}">
        <p14:creationId xmlns:p14="http://schemas.microsoft.com/office/powerpoint/2010/main" val="3414459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Before starting any consultation exercise, it is useful to ask yourself these questions. If you want to KNOW something, it might be consultation you need. If you want to DO something, it might be participation. If you want both, it might be both! </a:t>
            </a:r>
          </a:p>
          <a:p>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6</a:t>
            </a:fld>
            <a:endParaRPr lang="en-GB"/>
          </a:p>
        </p:txBody>
      </p:sp>
    </p:spTree>
    <p:extLst>
      <p:ext uri="{BB962C8B-B14F-4D97-AF65-F5344CB8AC3E}">
        <p14:creationId xmlns:p14="http://schemas.microsoft.com/office/powerpoint/2010/main" val="324060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film ‘In the Lead’ is an example of a participation project. In the film, Tia-Louise talks about the importance of young people having their voices heard. We are going to look at way of thinking about Participation that can help us to identify the different levels of involvement young people can have and how useful these are for them and for the organisation. </a:t>
            </a:r>
          </a:p>
        </p:txBody>
      </p:sp>
      <p:sp>
        <p:nvSpPr>
          <p:cNvPr id="4" name="Slide Number Placeholder 3"/>
          <p:cNvSpPr>
            <a:spLocks noGrp="1"/>
          </p:cNvSpPr>
          <p:nvPr>
            <p:ph type="sldNum" sz="quarter" idx="5"/>
          </p:nvPr>
        </p:nvSpPr>
        <p:spPr/>
        <p:txBody>
          <a:bodyPr/>
          <a:lstStyle/>
          <a:p>
            <a:fld id="{6925A7C9-C937-408C-8E3F-35A3D5B95C84}" type="slidenum">
              <a:rPr lang="en-GB" smtClean="0"/>
              <a:t>7</a:t>
            </a:fld>
            <a:endParaRPr lang="en-GB"/>
          </a:p>
        </p:txBody>
      </p:sp>
    </p:spTree>
    <p:extLst>
      <p:ext uri="{BB962C8B-B14F-4D97-AF65-F5344CB8AC3E}">
        <p14:creationId xmlns:p14="http://schemas.microsoft.com/office/powerpoint/2010/main" val="1517385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Hart’s Ladder of Participation</a:t>
            </a:r>
          </a:p>
          <a:p>
            <a:endParaRPr lang="en-GB" dirty="0"/>
          </a:p>
          <a:p>
            <a:r>
              <a:rPr lang="en-GB" dirty="0"/>
              <a:t>(The snake is our addition… to reflect that just as in the game of Snakes and Ladders, movement on the ladder can happen in both directions! Young people may engage for a time, make progress, and then drop out as other things are happening in their lives. This is normal. )</a:t>
            </a:r>
          </a:p>
          <a:p>
            <a:endParaRPr lang="en-GB" dirty="0"/>
          </a:p>
          <a:p>
            <a:r>
              <a:rPr lang="en-GB" dirty="0"/>
              <a:t>Hart identifies 8 levels of participation, from no involvement at all to young people initiating and directing projects. </a:t>
            </a:r>
          </a:p>
          <a:p>
            <a:endParaRPr lang="en-GB" dirty="0"/>
          </a:p>
          <a:p>
            <a:r>
              <a:rPr lang="en-GB" dirty="0"/>
              <a:t>In small groups we are going to look at the Participation Ladder and think of examples from our own experience of projects or activities which might characterise each level. </a:t>
            </a:r>
          </a:p>
          <a:p>
            <a:endParaRPr lang="en-GB" dirty="0"/>
          </a:p>
          <a:p>
            <a:endParaRPr lang="en-GB" dirty="0"/>
          </a:p>
          <a:p>
            <a:r>
              <a:rPr lang="en-GB" dirty="0"/>
              <a:t>Give each small group a copy of the handout ‘Ladder of Participation – Group Activity’ and ask them to discuss and add their examples</a:t>
            </a:r>
          </a:p>
          <a:p>
            <a:endParaRPr lang="en-GB" dirty="0"/>
          </a:p>
          <a:p>
            <a:r>
              <a:rPr lang="en-GB" dirty="0"/>
              <a:t>Come back together and invite groups to share their examples. If you wish you can provide copies of the handout ‘Ladder of Participation Group Activity – Examples’ which gives an example for each stage, and talk through these to reinforce learning. </a:t>
            </a:r>
          </a:p>
        </p:txBody>
      </p:sp>
      <p:sp>
        <p:nvSpPr>
          <p:cNvPr id="4" name="Slide Number Placeholder 3"/>
          <p:cNvSpPr>
            <a:spLocks noGrp="1"/>
          </p:cNvSpPr>
          <p:nvPr>
            <p:ph type="sldNum" sz="quarter" idx="5"/>
          </p:nvPr>
        </p:nvSpPr>
        <p:spPr/>
        <p:txBody>
          <a:bodyPr/>
          <a:lstStyle/>
          <a:p>
            <a:fld id="{6925A7C9-C937-408C-8E3F-35A3D5B95C84}" type="slidenum">
              <a:rPr lang="en-GB" smtClean="0"/>
              <a:t>8</a:t>
            </a:fld>
            <a:endParaRPr lang="en-GB"/>
          </a:p>
        </p:txBody>
      </p:sp>
    </p:spTree>
    <p:extLst>
      <p:ext uri="{BB962C8B-B14F-4D97-AF65-F5344CB8AC3E}">
        <p14:creationId xmlns:p14="http://schemas.microsoft.com/office/powerpoint/2010/main" val="362767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making of the film ‘In the Lead’ was a 12 week participation project we ran at 1625 Independent People. You might want to watch the film, available to </a:t>
            </a:r>
            <a:r>
              <a:rPr lang="en-GB"/>
              <a:t>download www.informingfutures.co.uk as </a:t>
            </a:r>
            <a:r>
              <a:rPr lang="en-GB" dirty="0"/>
              <a:t>part of this section. </a:t>
            </a:r>
          </a:p>
          <a:p>
            <a:endParaRPr lang="en-GB" dirty="0"/>
          </a:p>
          <a:p>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9</a:t>
            </a:fld>
            <a:endParaRPr lang="en-GB"/>
          </a:p>
        </p:txBody>
      </p:sp>
    </p:spTree>
    <p:extLst>
      <p:ext uri="{BB962C8B-B14F-4D97-AF65-F5344CB8AC3E}">
        <p14:creationId xmlns:p14="http://schemas.microsoft.com/office/powerpoint/2010/main" val="658077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Participation work with young people can be challenging. We wanted to share some of the challenges we encountered on the ‘In the Lead’ project, to stimulate discussion about challenges you might face in your work. The slide offers a short summary, with the option to expand on this with the group activity outlined below. </a:t>
            </a:r>
          </a:p>
          <a:p>
            <a:endParaRPr lang="en-GB" dirty="0"/>
          </a:p>
          <a:p>
            <a:r>
              <a:rPr lang="en-GB" dirty="0"/>
              <a:t>In small groups:</a:t>
            </a:r>
          </a:p>
          <a:p>
            <a:r>
              <a:rPr lang="en-GB" dirty="0"/>
              <a:t>Give out the handout ‘ Participation Challenges’. Invite each group to pick one to read, discuss and reflect on. </a:t>
            </a:r>
          </a:p>
          <a:p>
            <a:r>
              <a:rPr lang="en-GB" dirty="0"/>
              <a:t>Invite groups to share their feedback. </a:t>
            </a:r>
          </a:p>
        </p:txBody>
      </p:sp>
      <p:sp>
        <p:nvSpPr>
          <p:cNvPr id="4" name="Slide Number Placeholder 3"/>
          <p:cNvSpPr>
            <a:spLocks noGrp="1"/>
          </p:cNvSpPr>
          <p:nvPr>
            <p:ph type="sldNum" sz="quarter" idx="5"/>
          </p:nvPr>
        </p:nvSpPr>
        <p:spPr/>
        <p:txBody>
          <a:bodyPr/>
          <a:lstStyle/>
          <a:p>
            <a:fld id="{6925A7C9-C937-408C-8E3F-35A3D5B95C84}" type="slidenum">
              <a:rPr lang="en-GB" smtClean="0"/>
              <a:t>10</a:t>
            </a:fld>
            <a:endParaRPr lang="en-GB"/>
          </a:p>
        </p:txBody>
      </p:sp>
    </p:spTree>
    <p:extLst>
      <p:ext uri="{BB962C8B-B14F-4D97-AF65-F5344CB8AC3E}">
        <p14:creationId xmlns:p14="http://schemas.microsoft.com/office/powerpoint/2010/main" val="925252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through top tips from slide, expanding with more details and examples.</a:t>
            </a:r>
          </a:p>
          <a:p>
            <a:r>
              <a:rPr lang="en-GB" dirty="0"/>
              <a:t>As the room if they have any further tips?</a:t>
            </a:r>
          </a:p>
          <a:p>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11</a:t>
            </a:fld>
            <a:endParaRPr lang="en-GB"/>
          </a:p>
        </p:txBody>
      </p:sp>
    </p:spTree>
    <p:extLst>
      <p:ext uri="{BB962C8B-B14F-4D97-AF65-F5344CB8AC3E}">
        <p14:creationId xmlns:p14="http://schemas.microsoft.com/office/powerpoint/2010/main" val="18627350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FD6C881-917B-4F4C-8829-BF22491DA18B}"/>
              </a:ext>
            </a:extLst>
          </p:cNvPr>
          <p:cNvSpPr txBox="1"/>
          <p:nvPr userDrawn="1"/>
        </p:nvSpPr>
        <p:spPr>
          <a:xfrm>
            <a:off x="6348045" y="6510608"/>
            <a:ext cx="5715001" cy="276999"/>
          </a:xfrm>
          <a:prstGeom prst="rect">
            <a:avLst/>
          </a:prstGeom>
          <a:noFill/>
        </p:spPr>
        <p:txBody>
          <a:bodyPr wrap="square">
            <a:spAutoFit/>
          </a:bodyPr>
          <a:lstStyle/>
          <a:p>
            <a:pPr algn="r"/>
            <a:r>
              <a:rPr lang="en-GB" sz="1200" b="0" dirty="0">
                <a:solidFill>
                  <a:srgbClr val="7D7875"/>
                </a:solidFill>
                <a:effectLst/>
                <a:latin typeface="Calibri" panose="020F0502020204030204" pitchFamily="34" charset="0"/>
                <a:ea typeface="Calibri" panose="020F0502020204030204" pitchFamily="34" charset="0"/>
              </a:rPr>
              <a:t>Copyright© 2020. Informing Futures, a 1625 Independent People project.</a:t>
            </a:r>
            <a:endParaRPr lang="en-GB" sz="1200" b="0" dirty="0">
              <a:solidFill>
                <a:srgbClr val="7D7875"/>
              </a:solidFill>
            </a:endParaRPr>
          </a:p>
        </p:txBody>
      </p:sp>
      <p:pic>
        <p:nvPicPr>
          <p:cNvPr id="10" name="Picture 9">
            <a:extLst>
              <a:ext uri="{FF2B5EF4-FFF2-40B4-BE49-F238E27FC236}">
                <a16:creationId xmlns:a16="http://schemas.microsoft.com/office/drawing/2014/main" id="{CE8F0ABD-D85F-46FC-A6DB-E0935FE69D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35869" y="817318"/>
            <a:ext cx="987424" cy="2008060"/>
          </a:xfrm>
          <a:prstGeom prst="rect">
            <a:avLst/>
          </a:prstGeom>
        </p:spPr>
      </p:pic>
    </p:spTree>
    <p:extLst>
      <p:ext uri="{BB962C8B-B14F-4D97-AF65-F5344CB8AC3E}">
        <p14:creationId xmlns:p14="http://schemas.microsoft.com/office/powerpoint/2010/main" val="85878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35AF42-B8B7-4229-8768-CEF60AD224C6}"/>
              </a:ext>
            </a:extLst>
          </p:cNvPr>
          <p:cNvSpPr txBox="1"/>
          <p:nvPr userDrawn="1"/>
        </p:nvSpPr>
        <p:spPr>
          <a:xfrm>
            <a:off x="6348045" y="6510608"/>
            <a:ext cx="5715001" cy="276999"/>
          </a:xfrm>
          <a:prstGeom prst="rect">
            <a:avLst/>
          </a:prstGeom>
          <a:noFill/>
        </p:spPr>
        <p:txBody>
          <a:bodyPr wrap="square">
            <a:spAutoFit/>
          </a:bodyPr>
          <a:lstStyle/>
          <a:p>
            <a:pPr algn="r"/>
            <a:r>
              <a:rPr lang="en-GB" sz="1200" b="0" dirty="0">
                <a:solidFill>
                  <a:srgbClr val="7D7875"/>
                </a:solidFill>
                <a:effectLst/>
                <a:latin typeface="Calibri" panose="020F0502020204030204" pitchFamily="34" charset="0"/>
                <a:ea typeface="Calibri" panose="020F0502020204030204" pitchFamily="34" charset="0"/>
              </a:rPr>
              <a:t>Copyright© 2020. Informing Futures, a 1625 Independent People project.</a:t>
            </a:r>
            <a:endParaRPr lang="en-GB" sz="1200" b="0" dirty="0">
              <a:solidFill>
                <a:srgbClr val="7D7875"/>
              </a:solidFill>
            </a:endParaRPr>
          </a:p>
        </p:txBody>
      </p:sp>
      <p:pic>
        <p:nvPicPr>
          <p:cNvPr id="8" name="Picture 7">
            <a:extLst>
              <a:ext uri="{FF2B5EF4-FFF2-40B4-BE49-F238E27FC236}">
                <a16:creationId xmlns:a16="http://schemas.microsoft.com/office/drawing/2014/main" id="{3197F00C-A1ED-4C5A-8306-196F21063B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35869" y="819565"/>
            <a:ext cx="987424" cy="2003565"/>
          </a:xfrm>
          <a:prstGeom prst="rect">
            <a:avLst/>
          </a:prstGeom>
        </p:spPr>
      </p:pic>
    </p:spTree>
    <p:extLst>
      <p:ext uri="{BB962C8B-B14F-4D97-AF65-F5344CB8AC3E}">
        <p14:creationId xmlns:p14="http://schemas.microsoft.com/office/powerpoint/2010/main" val="7617714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462333"/>
      </p:ext>
    </p:extLst>
  </p:cSld>
  <p:clrMap bg1="lt1" tx1="dk1" bg2="lt2" tx2="dk2" accent1="accent1" accent2="accent2" accent3="accent3" accent4="accent4" accent5="accent5" accent6="accent6" hlink="hlink" folHlink="folHlink"/>
  <p:sldLayoutIdLst>
    <p:sldLayoutId id="2147483649"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www.youthworkessentials.org/volunteer-induction/involving-young-people-in-the-youth-group/guidelines-for-youth-participation.aspx"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www.beyondyouthcustody.net/tag/participatory-approach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hyperlink" Target="mailto:enquiries@1625ip.co.uk" TargetMode="External"/><Relationship Id="rId4" Type="http://schemas.openxmlformats.org/officeDocument/2006/relationships/hyperlink" Target="http://www.informingfutures.co.uk/"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3" y="765661"/>
            <a:ext cx="8056589" cy="646331"/>
          </a:xfrm>
          <a:prstGeom prst="rect">
            <a:avLst/>
          </a:prstGeom>
          <a:noFill/>
        </p:spPr>
        <p:txBody>
          <a:bodyPr wrap="square" rtlCol="0">
            <a:spAutoFit/>
          </a:bodyPr>
          <a:lstStyle/>
          <a:p>
            <a:r>
              <a:rPr lang="en-GB" sz="3600" dirty="0">
                <a:solidFill>
                  <a:srgbClr val="D5511A"/>
                </a:solidFill>
                <a:latin typeface="Franklin Gothic Demi Cond" panose="020B0706030402020204" pitchFamily="34" charset="0"/>
              </a:rPr>
              <a:t>YOUNG PEOPLE IN THE LEAD TRAINING</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4" name="TextBox 3">
            <a:extLst>
              <a:ext uri="{FF2B5EF4-FFF2-40B4-BE49-F238E27FC236}">
                <a16:creationId xmlns:a16="http://schemas.microsoft.com/office/drawing/2014/main" id="{2C122F07-3F6A-45F8-8663-248029BFC601}"/>
              </a:ext>
            </a:extLst>
          </p:cNvPr>
          <p:cNvSpPr txBox="1"/>
          <p:nvPr/>
        </p:nvSpPr>
        <p:spPr>
          <a:xfrm>
            <a:off x="2502567" y="2714214"/>
            <a:ext cx="7071337" cy="3385542"/>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Module 1: Facts About Care &amp; Custody</a:t>
            </a:r>
          </a:p>
          <a:p>
            <a:pPr marL="457200" indent="-45720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Module 2: Trauma Informed Working</a:t>
            </a:r>
          </a:p>
          <a:p>
            <a:pPr marL="457200" indent="-45720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Module 3: Building Relationships </a:t>
            </a:r>
          </a:p>
          <a:p>
            <a:pPr marL="457200" indent="-45720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Module 4: Developing Independence</a:t>
            </a:r>
          </a:p>
          <a:p>
            <a:pPr marL="457200" indent="-45720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Module 5: Spaces &amp; Places</a:t>
            </a:r>
          </a:p>
          <a:p>
            <a:pPr marL="457200" indent="-45720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Module 6: Boundaries</a:t>
            </a:r>
          </a:p>
          <a:p>
            <a:pPr marL="457200" indent="-457200">
              <a:spcAft>
                <a:spcPts val="1200"/>
              </a:spcAft>
              <a:buFont typeface="Arial" panose="020B0604020202020204" pitchFamily="34" charset="0"/>
              <a:buChar char="•"/>
            </a:pPr>
            <a:r>
              <a:rPr lang="en-GB" dirty="0">
                <a:solidFill>
                  <a:srgbClr val="F69F19"/>
                </a:solidFill>
                <a:latin typeface="Arial" panose="020B0604020202020204" pitchFamily="34" charset="0"/>
                <a:cs typeface="Arial" panose="020B0604020202020204" pitchFamily="34" charset="0"/>
              </a:rPr>
              <a:t>Module 7: Consultation &amp; Participation</a:t>
            </a:r>
          </a:p>
          <a:p>
            <a:pPr marL="457200" indent="-45720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Module 8: Staff Wellbeing</a:t>
            </a:r>
          </a:p>
        </p:txBody>
      </p:sp>
      <p:sp>
        <p:nvSpPr>
          <p:cNvPr id="5" name="TextBox 4">
            <a:extLst>
              <a:ext uri="{FF2B5EF4-FFF2-40B4-BE49-F238E27FC236}">
                <a16:creationId xmlns:a16="http://schemas.microsoft.com/office/drawing/2014/main" id="{D9C66A4C-1ABC-42CF-8953-B2B55D250B15}"/>
              </a:ext>
            </a:extLst>
          </p:cNvPr>
          <p:cNvSpPr txBox="1"/>
          <p:nvPr/>
        </p:nvSpPr>
        <p:spPr>
          <a:xfrm>
            <a:off x="2499954" y="1869796"/>
            <a:ext cx="5390148" cy="430887"/>
          </a:xfrm>
          <a:prstGeom prst="rect">
            <a:avLst/>
          </a:prstGeom>
          <a:noFill/>
        </p:spPr>
        <p:txBody>
          <a:bodyPr wrap="square" rtlCol="0">
            <a:spAutoFit/>
          </a:bodyPr>
          <a:lstStyle/>
          <a:p>
            <a:r>
              <a:rPr lang="en-GB" sz="2200" dirty="0">
                <a:solidFill>
                  <a:srgbClr val="F69F19"/>
                </a:solidFill>
                <a:latin typeface="Arial" panose="020B0604020202020204" pitchFamily="34" charset="0"/>
                <a:cs typeface="Arial" panose="020B0604020202020204" pitchFamily="34" charset="0"/>
              </a:rPr>
              <a:t>Modules available in this series:</a:t>
            </a:r>
          </a:p>
        </p:txBody>
      </p:sp>
    </p:spTree>
    <p:extLst>
      <p:ext uri="{BB962C8B-B14F-4D97-AF65-F5344CB8AC3E}">
        <p14:creationId xmlns:p14="http://schemas.microsoft.com/office/powerpoint/2010/main" val="535892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2801023"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HOW WE DID IT</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7" name="Rectangle 6">
            <a:extLst>
              <a:ext uri="{FF2B5EF4-FFF2-40B4-BE49-F238E27FC236}">
                <a16:creationId xmlns:a16="http://schemas.microsoft.com/office/drawing/2014/main" id="{AAD3D2BB-7A42-48DB-80A3-9206E1813F34}"/>
              </a:ext>
            </a:extLst>
          </p:cNvPr>
          <p:cNvSpPr/>
          <p:nvPr/>
        </p:nvSpPr>
        <p:spPr>
          <a:xfrm>
            <a:off x="2493939" y="1757570"/>
            <a:ext cx="2069270" cy="1434035"/>
          </a:xfrm>
          <a:prstGeom prst="rect">
            <a:avLst/>
          </a:prstGeom>
          <a:solidFill>
            <a:srgbClr val="006886"/>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rtlCol="0" anchor="t" anchorCtr="0"/>
          <a:lstStyle/>
          <a:p>
            <a:pPr algn="ctr"/>
            <a:r>
              <a:rPr lang="en-GB" sz="1400" b="1" dirty="0">
                <a:latin typeface="Arial" panose="020B0604020202020204" pitchFamily="34" charset="0"/>
                <a:cs typeface="Arial" panose="020B0604020202020204" pitchFamily="34" charset="0"/>
              </a:rPr>
              <a:t>Challenge</a:t>
            </a:r>
            <a:br>
              <a:rPr lang="en-GB" sz="1400" b="1"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Young person is having a bad day &amp; not in right frame of mind</a:t>
            </a:r>
          </a:p>
        </p:txBody>
      </p:sp>
      <p:sp>
        <p:nvSpPr>
          <p:cNvPr id="11" name="Rectangle 10">
            <a:extLst>
              <a:ext uri="{FF2B5EF4-FFF2-40B4-BE49-F238E27FC236}">
                <a16:creationId xmlns:a16="http://schemas.microsoft.com/office/drawing/2014/main" id="{4DAF5968-0B3B-4BB9-A294-6990D95934BF}"/>
              </a:ext>
            </a:extLst>
          </p:cNvPr>
          <p:cNvSpPr/>
          <p:nvPr/>
        </p:nvSpPr>
        <p:spPr>
          <a:xfrm>
            <a:off x="4765285" y="1757570"/>
            <a:ext cx="2069270" cy="1434035"/>
          </a:xfrm>
          <a:prstGeom prst="rect">
            <a:avLst/>
          </a:prstGeom>
          <a:solidFill>
            <a:srgbClr val="7D787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rtlCol="0" anchor="t" anchorCtr="0"/>
          <a:lstStyle/>
          <a:p>
            <a:pPr algn="ctr"/>
            <a:r>
              <a:rPr lang="en-GB" sz="1400" b="1" dirty="0">
                <a:latin typeface="Arial" panose="020B0604020202020204" pitchFamily="34" charset="0"/>
                <a:cs typeface="Arial" panose="020B0604020202020204" pitchFamily="34" charset="0"/>
              </a:rPr>
              <a:t>Challenge</a:t>
            </a:r>
            <a:br>
              <a:rPr lang="en-GB" sz="1400" b="1"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Young person’s idea isn’t achievable </a:t>
            </a:r>
          </a:p>
        </p:txBody>
      </p:sp>
      <p:sp>
        <p:nvSpPr>
          <p:cNvPr id="12" name="Rectangle 11">
            <a:extLst>
              <a:ext uri="{FF2B5EF4-FFF2-40B4-BE49-F238E27FC236}">
                <a16:creationId xmlns:a16="http://schemas.microsoft.com/office/drawing/2014/main" id="{47F93E79-55BA-4B5B-B06A-8699ED198156}"/>
              </a:ext>
            </a:extLst>
          </p:cNvPr>
          <p:cNvSpPr/>
          <p:nvPr/>
        </p:nvSpPr>
        <p:spPr>
          <a:xfrm>
            <a:off x="7036631" y="1757570"/>
            <a:ext cx="2069270" cy="1434035"/>
          </a:xfrm>
          <a:prstGeom prst="rect">
            <a:avLst/>
          </a:prstGeom>
          <a:solidFill>
            <a:srgbClr val="D5511A"/>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rtlCol="0" anchor="t" anchorCtr="0"/>
          <a:lstStyle/>
          <a:p>
            <a:pPr algn="ctr"/>
            <a:r>
              <a:rPr lang="en-GB" sz="1400" b="1" dirty="0">
                <a:latin typeface="Arial" panose="020B0604020202020204" pitchFamily="34" charset="0"/>
                <a:cs typeface="Arial" panose="020B0604020202020204" pitchFamily="34" charset="0"/>
              </a:rPr>
              <a:t>Challenge</a:t>
            </a:r>
            <a:br>
              <a:rPr lang="en-GB" sz="1400" b="1"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Young person disengages from project</a:t>
            </a:r>
          </a:p>
        </p:txBody>
      </p:sp>
      <p:sp>
        <p:nvSpPr>
          <p:cNvPr id="13" name="Rectangle 12">
            <a:extLst>
              <a:ext uri="{FF2B5EF4-FFF2-40B4-BE49-F238E27FC236}">
                <a16:creationId xmlns:a16="http://schemas.microsoft.com/office/drawing/2014/main" id="{71AD3040-C0F9-47AB-ACE3-6A4D32EB32D4}"/>
              </a:ext>
            </a:extLst>
          </p:cNvPr>
          <p:cNvSpPr/>
          <p:nvPr/>
        </p:nvSpPr>
        <p:spPr>
          <a:xfrm>
            <a:off x="9307977" y="1757570"/>
            <a:ext cx="2069270" cy="1434035"/>
          </a:xfrm>
          <a:prstGeom prst="rect">
            <a:avLst/>
          </a:prstGeom>
          <a:solidFill>
            <a:srgbClr val="F69F19"/>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rtlCol="0" anchor="t" anchorCtr="0"/>
          <a:lstStyle/>
          <a:p>
            <a:pPr algn="ctr"/>
            <a:r>
              <a:rPr lang="en-GB" sz="1400" b="1" dirty="0">
                <a:latin typeface="Arial" panose="020B0604020202020204" pitchFamily="34" charset="0"/>
                <a:cs typeface="Arial" panose="020B0604020202020204" pitchFamily="34" charset="0"/>
              </a:rPr>
              <a:t>Challenge</a:t>
            </a:r>
            <a:br>
              <a:rPr lang="en-GB" sz="1400" b="1"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Young person becomes upset </a:t>
            </a:r>
          </a:p>
        </p:txBody>
      </p:sp>
      <p:sp>
        <p:nvSpPr>
          <p:cNvPr id="14" name="Rectangle 13">
            <a:extLst>
              <a:ext uri="{FF2B5EF4-FFF2-40B4-BE49-F238E27FC236}">
                <a16:creationId xmlns:a16="http://schemas.microsoft.com/office/drawing/2014/main" id="{29A43776-A330-48D3-93D7-A3A8A31DED1A}"/>
              </a:ext>
            </a:extLst>
          </p:cNvPr>
          <p:cNvSpPr/>
          <p:nvPr/>
        </p:nvSpPr>
        <p:spPr>
          <a:xfrm>
            <a:off x="7036631" y="3587265"/>
            <a:ext cx="2069270" cy="2743194"/>
          </a:xfrm>
          <a:prstGeom prst="rect">
            <a:avLst/>
          </a:prstGeom>
          <a:solidFill>
            <a:srgbClr val="D5511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44000" bIns="72000" rtlCol="0" anchor="t" anchorCtr="0"/>
          <a:lstStyle/>
          <a:p>
            <a:pPr marL="285750" indent="-285750">
              <a:spcAft>
                <a:spcPts val="300"/>
              </a:spcAft>
              <a:buFont typeface="Arial" panose="020B0604020202020204" pitchFamily="34" charset="0"/>
              <a:buChar char="•"/>
            </a:pPr>
            <a:r>
              <a:rPr lang="en-GB" sz="1400" dirty="0">
                <a:latin typeface="Arial" panose="020B0604020202020204" pitchFamily="34" charset="0"/>
                <a:cs typeface="Arial" panose="020B0604020202020204" pitchFamily="34" charset="0"/>
              </a:rPr>
              <a:t>Acknowledge reasons for disengagement</a:t>
            </a:r>
          </a:p>
          <a:p>
            <a:pPr marL="285750" indent="-285750">
              <a:spcAft>
                <a:spcPts val="300"/>
              </a:spcAft>
              <a:buFont typeface="Arial" panose="020B0604020202020204" pitchFamily="34" charset="0"/>
              <a:buChar char="•"/>
            </a:pPr>
            <a:r>
              <a:rPr lang="en-GB" sz="1400" dirty="0">
                <a:latin typeface="Arial" panose="020B0604020202020204" pitchFamily="34" charset="0"/>
                <a:cs typeface="Arial" panose="020B0604020202020204" pitchFamily="34" charset="0"/>
              </a:rPr>
              <a:t>Keep checking in, but don’t push</a:t>
            </a:r>
          </a:p>
          <a:p>
            <a:pPr marL="285750" indent="-285750">
              <a:spcAft>
                <a:spcPts val="300"/>
              </a:spcAft>
              <a:buFont typeface="Arial" panose="020B0604020202020204" pitchFamily="34" charset="0"/>
              <a:buChar char="•"/>
            </a:pPr>
            <a:r>
              <a:rPr lang="en-GB" sz="1400" dirty="0">
                <a:latin typeface="Arial" panose="020B0604020202020204" pitchFamily="34" charset="0"/>
                <a:cs typeface="Arial" panose="020B0604020202020204" pitchFamily="34" charset="0"/>
              </a:rPr>
              <a:t>Offer other ways to engage, </a:t>
            </a:r>
            <a:r>
              <a:rPr lang="en-GB" sz="1400" dirty="0" err="1">
                <a:latin typeface="Arial" panose="020B0604020202020204" pitchFamily="34" charset="0"/>
                <a:cs typeface="Arial" panose="020B0604020202020204" pitchFamily="34" charset="0"/>
              </a:rPr>
              <a:t>e.g</a:t>
            </a:r>
            <a:r>
              <a:rPr lang="en-GB" sz="1400" dirty="0">
                <a:latin typeface="Arial" panose="020B0604020202020204" pitchFamily="34" charset="0"/>
                <a:cs typeface="Arial" panose="020B0604020202020204" pitchFamily="34" charset="0"/>
              </a:rPr>
              <a:t> remotely</a:t>
            </a:r>
          </a:p>
          <a:p>
            <a:pPr marL="285750" indent="-285750">
              <a:spcAft>
                <a:spcPts val="300"/>
              </a:spcAft>
              <a:buFont typeface="Arial" panose="020B0604020202020204" pitchFamily="34" charset="0"/>
              <a:buChar char="•"/>
            </a:pPr>
            <a:r>
              <a:rPr lang="en-GB" sz="1400" dirty="0">
                <a:latin typeface="Arial" panose="020B0604020202020204" pitchFamily="34" charset="0"/>
                <a:cs typeface="Arial" panose="020B0604020202020204" pitchFamily="34" charset="0"/>
              </a:rPr>
              <a:t>Thank them for their time and input</a:t>
            </a:r>
          </a:p>
        </p:txBody>
      </p:sp>
      <p:sp>
        <p:nvSpPr>
          <p:cNvPr id="15" name="Rectangle 14">
            <a:extLst>
              <a:ext uri="{FF2B5EF4-FFF2-40B4-BE49-F238E27FC236}">
                <a16:creationId xmlns:a16="http://schemas.microsoft.com/office/drawing/2014/main" id="{F67D9904-42A8-40C4-ADC9-63AD864C0502}"/>
              </a:ext>
            </a:extLst>
          </p:cNvPr>
          <p:cNvSpPr/>
          <p:nvPr/>
        </p:nvSpPr>
        <p:spPr>
          <a:xfrm>
            <a:off x="9307977" y="3587265"/>
            <a:ext cx="2069270" cy="2743194"/>
          </a:xfrm>
          <a:prstGeom prst="rect">
            <a:avLst/>
          </a:prstGeom>
          <a:solidFill>
            <a:srgbClr val="F69F19"/>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44000" bIns="72000" rtlCol="0" anchor="t" anchorCtr="0"/>
          <a:lstStyle/>
          <a:p>
            <a:pPr marL="285750" indent="-285750">
              <a:spcAft>
                <a:spcPts val="300"/>
              </a:spcAft>
              <a:buFont typeface="Arial" panose="020B0604020202020204" pitchFamily="34" charset="0"/>
              <a:buChar char="•"/>
            </a:pPr>
            <a:r>
              <a:rPr lang="en-GB" sz="1400" dirty="0">
                <a:latin typeface="Arial" panose="020B0604020202020204" pitchFamily="34" charset="0"/>
                <a:cs typeface="Arial" panose="020B0604020202020204" pitchFamily="34" charset="0"/>
              </a:rPr>
              <a:t>Acknowledge feelings, but in a tactful, generalised way</a:t>
            </a:r>
          </a:p>
          <a:p>
            <a:pPr marL="285750" indent="-285750">
              <a:spcAft>
                <a:spcPts val="300"/>
              </a:spcAft>
              <a:buFont typeface="Arial" panose="020B0604020202020204" pitchFamily="34" charset="0"/>
              <a:buChar char="•"/>
            </a:pPr>
            <a:r>
              <a:rPr lang="en-GB" sz="1400" dirty="0">
                <a:latin typeface="Arial" panose="020B0604020202020204" pitchFamily="34" charset="0"/>
                <a:cs typeface="Arial" panose="020B0604020202020204" pitchFamily="34" charset="0"/>
              </a:rPr>
              <a:t>Use as a discussion point</a:t>
            </a:r>
          </a:p>
          <a:p>
            <a:pPr marL="285750" indent="-285750">
              <a:spcAft>
                <a:spcPts val="300"/>
              </a:spcAft>
              <a:buFont typeface="Arial" panose="020B0604020202020204" pitchFamily="34" charset="0"/>
              <a:buChar char="•"/>
            </a:pPr>
            <a:r>
              <a:rPr lang="en-GB" sz="1400" dirty="0">
                <a:latin typeface="Arial" panose="020B0604020202020204" pitchFamily="34" charset="0"/>
                <a:cs typeface="Arial" panose="020B0604020202020204" pitchFamily="34" charset="0"/>
              </a:rPr>
              <a:t>Check in with them privately if needed</a:t>
            </a:r>
          </a:p>
          <a:p>
            <a:pPr marL="285750" indent="-285750">
              <a:spcAft>
                <a:spcPts val="300"/>
              </a:spcAft>
              <a:buFont typeface="Arial" panose="020B0604020202020204" pitchFamily="34" charset="0"/>
              <a:buChar char="•"/>
            </a:pPr>
            <a:r>
              <a:rPr lang="en-GB" sz="1400" dirty="0">
                <a:latin typeface="Arial" panose="020B0604020202020204" pitchFamily="34" charset="0"/>
                <a:cs typeface="Arial" panose="020B0604020202020204" pitchFamily="34" charset="0"/>
              </a:rPr>
              <a:t>Remember, it’s ok to be upset!</a:t>
            </a:r>
          </a:p>
        </p:txBody>
      </p:sp>
      <p:sp>
        <p:nvSpPr>
          <p:cNvPr id="16" name="Rectangle 15">
            <a:extLst>
              <a:ext uri="{FF2B5EF4-FFF2-40B4-BE49-F238E27FC236}">
                <a16:creationId xmlns:a16="http://schemas.microsoft.com/office/drawing/2014/main" id="{BA2D4D76-2433-45E8-AF62-7EEC61FA807C}"/>
              </a:ext>
            </a:extLst>
          </p:cNvPr>
          <p:cNvSpPr/>
          <p:nvPr/>
        </p:nvSpPr>
        <p:spPr>
          <a:xfrm>
            <a:off x="4765285" y="3587264"/>
            <a:ext cx="2069270" cy="2743194"/>
          </a:xfrm>
          <a:prstGeom prst="rect">
            <a:avLst/>
          </a:prstGeom>
          <a:solidFill>
            <a:srgbClr val="7D787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44000" bIns="72000" rtlCol="0" anchor="t" anchorCtr="0"/>
          <a:lstStyle/>
          <a:p>
            <a:pPr marL="285750" indent="-285750">
              <a:spcAft>
                <a:spcPts val="300"/>
              </a:spcAft>
              <a:buFont typeface="Arial" panose="020B0604020202020204" pitchFamily="34" charset="0"/>
              <a:buChar char="•"/>
            </a:pPr>
            <a:r>
              <a:rPr lang="en-GB" sz="1400" dirty="0">
                <a:latin typeface="Arial" panose="020B0604020202020204" pitchFamily="34" charset="0"/>
                <a:cs typeface="Arial" panose="020B0604020202020204" pitchFamily="34" charset="0"/>
              </a:rPr>
              <a:t>Make them feel heard</a:t>
            </a:r>
          </a:p>
          <a:p>
            <a:pPr marL="285750" indent="-285750">
              <a:spcAft>
                <a:spcPts val="300"/>
              </a:spcAft>
              <a:buFont typeface="Arial" panose="020B0604020202020204" pitchFamily="34" charset="0"/>
              <a:buChar char="•"/>
            </a:pPr>
            <a:r>
              <a:rPr lang="en-GB" sz="1400" dirty="0">
                <a:latin typeface="Arial" panose="020B0604020202020204" pitchFamily="34" charset="0"/>
                <a:cs typeface="Arial" panose="020B0604020202020204" pitchFamily="34" charset="0"/>
              </a:rPr>
              <a:t>Work through other ideas</a:t>
            </a:r>
          </a:p>
          <a:p>
            <a:pPr marL="285750" indent="-285750">
              <a:spcAft>
                <a:spcPts val="300"/>
              </a:spcAft>
              <a:buFont typeface="Arial" panose="020B0604020202020204" pitchFamily="34" charset="0"/>
              <a:buChar char="•"/>
            </a:pPr>
            <a:r>
              <a:rPr lang="en-GB" sz="1400" dirty="0">
                <a:latin typeface="Arial" panose="020B0604020202020204" pitchFamily="34" charset="0"/>
                <a:cs typeface="Arial" panose="020B0604020202020204" pitchFamily="34" charset="0"/>
              </a:rPr>
              <a:t>Manage expectations</a:t>
            </a:r>
          </a:p>
        </p:txBody>
      </p:sp>
      <p:sp>
        <p:nvSpPr>
          <p:cNvPr id="17" name="Rectangle 16">
            <a:extLst>
              <a:ext uri="{FF2B5EF4-FFF2-40B4-BE49-F238E27FC236}">
                <a16:creationId xmlns:a16="http://schemas.microsoft.com/office/drawing/2014/main" id="{368E7072-DACF-4B3F-A240-AB5721117BB0}"/>
              </a:ext>
            </a:extLst>
          </p:cNvPr>
          <p:cNvSpPr/>
          <p:nvPr/>
        </p:nvSpPr>
        <p:spPr>
          <a:xfrm>
            <a:off x="2493939" y="3587264"/>
            <a:ext cx="2069270" cy="2743194"/>
          </a:xfrm>
          <a:prstGeom prst="rect">
            <a:avLst/>
          </a:prstGeom>
          <a:solidFill>
            <a:srgbClr val="00688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44000" bIns="72000" rtlCol="0" anchor="t" anchorCtr="0"/>
          <a:lstStyle/>
          <a:p>
            <a:pPr marL="285750" indent="-285750">
              <a:spcAft>
                <a:spcPts val="300"/>
              </a:spcAft>
              <a:buFont typeface="Arial" panose="020B0604020202020204" pitchFamily="34" charset="0"/>
              <a:buChar char="•"/>
            </a:pPr>
            <a:r>
              <a:rPr lang="en-GB" sz="1400" dirty="0">
                <a:latin typeface="Arial" panose="020B0604020202020204" pitchFamily="34" charset="0"/>
                <a:cs typeface="Arial" panose="020B0604020202020204" pitchFamily="34" charset="0"/>
              </a:rPr>
              <a:t>Make them feel heard</a:t>
            </a:r>
          </a:p>
          <a:p>
            <a:pPr marL="285750" indent="-285750">
              <a:spcAft>
                <a:spcPts val="300"/>
              </a:spcAft>
              <a:buFont typeface="Arial" panose="020B0604020202020204" pitchFamily="34" charset="0"/>
              <a:buChar char="•"/>
            </a:pPr>
            <a:r>
              <a:rPr lang="en-GB" sz="1400" dirty="0">
                <a:latin typeface="Arial" panose="020B0604020202020204" pitchFamily="34" charset="0"/>
                <a:cs typeface="Arial" panose="020B0604020202020204" pitchFamily="34" charset="0"/>
              </a:rPr>
              <a:t>Direct to support</a:t>
            </a:r>
          </a:p>
          <a:p>
            <a:pPr marL="285750" indent="-285750">
              <a:spcAft>
                <a:spcPts val="300"/>
              </a:spcAft>
              <a:buFont typeface="Arial" panose="020B0604020202020204" pitchFamily="34" charset="0"/>
              <a:buChar char="•"/>
            </a:pPr>
            <a:r>
              <a:rPr lang="en-GB" sz="1400" dirty="0">
                <a:latin typeface="Arial" panose="020B0604020202020204" pitchFamily="34" charset="0"/>
                <a:cs typeface="Arial" panose="020B0604020202020204" pitchFamily="34" charset="0"/>
              </a:rPr>
              <a:t>Form a plan if they feel they can engage a bit later on</a:t>
            </a:r>
          </a:p>
        </p:txBody>
      </p:sp>
      <p:sp>
        <p:nvSpPr>
          <p:cNvPr id="4" name="Arrow: Down 3">
            <a:extLst>
              <a:ext uri="{FF2B5EF4-FFF2-40B4-BE49-F238E27FC236}">
                <a16:creationId xmlns:a16="http://schemas.microsoft.com/office/drawing/2014/main" id="{7BC79A97-E745-429A-8148-A6D9A718F011}"/>
              </a:ext>
            </a:extLst>
          </p:cNvPr>
          <p:cNvSpPr/>
          <p:nvPr/>
        </p:nvSpPr>
        <p:spPr>
          <a:xfrm>
            <a:off x="3036205" y="3191604"/>
            <a:ext cx="984738" cy="395660"/>
          </a:xfrm>
          <a:prstGeom prst="downArrow">
            <a:avLst/>
          </a:prstGeom>
          <a:solidFill>
            <a:srgbClr val="0068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Down 17">
            <a:extLst>
              <a:ext uri="{FF2B5EF4-FFF2-40B4-BE49-F238E27FC236}">
                <a16:creationId xmlns:a16="http://schemas.microsoft.com/office/drawing/2014/main" id="{1A48C107-BE92-438C-B47F-B550AF75442D}"/>
              </a:ext>
            </a:extLst>
          </p:cNvPr>
          <p:cNvSpPr/>
          <p:nvPr/>
        </p:nvSpPr>
        <p:spPr>
          <a:xfrm>
            <a:off x="5300977" y="3191604"/>
            <a:ext cx="984738" cy="395660"/>
          </a:xfrm>
          <a:prstGeom prst="downArrow">
            <a:avLst/>
          </a:prstGeom>
          <a:solidFill>
            <a:srgbClr val="7D7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Down 18">
            <a:extLst>
              <a:ext uri="{FF2B5EF4-FFF2-40B4-BE49-F238E27FC236}">
                <a16:creationId xmlns:a16="http://schemas.microsoft.com/office/drawing/2014/main" id="{9554E781-B38A-4691-9D02-F6B48791978D}"/>
              </a:ext>
            </a:extLst>
          </p:cNvPr>
          <p:cNvSpPr/>
          <p:nvPr/>
        </p:nvSpPr>
        <p:spPr>
          <a:xfrm>
            <a:off x="7578897" y="3191604"/>
            <a:ext cx="984738" cy="395660"/>
          </a:xfrm>
          <a:prstGeom prst="downArrow">
            <a:avLst/>
          </a:prstGeom>
          <a:solidFill>
            <a:srgbClr val="D55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row: Down 19">
            <a:extLst>
              <a:ext uri="{FF2B5EF4-FFF2-40B4-BE49-F238E27FC236}">
                <a16:creationId xmlns:a16="http://schemas.microsoft.com/office/drawing/2014/main" id="{7F0E1DA8-4B96-4F6F-8D5B-6FEDF836313E}"/>
              </a:ext>
            </a:extLst>
          </p:cNvPr>
          <p:cNvSpPr/>
          <p:nvPr/>
        </p:nvSpPr>
        <p:spPr>
          <a:xfrm>
            <a:off x="9846923" y="3191604"/>
            <a:ext cx="984738" cy="395660"/>
          </a:xfrm>
          <a:prstGeom prst="downArrow">
            <a:avLst/>
          </a:prstGeom>
          <a:solidFill>
            <a:srgbClr val="F69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4633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2801023"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HOW WE DID IT</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4" name="TextBox 3">
            <a:extLst>
              <a:ext uri="{FF2B5EF4-FFF2-40B4-BE49-F238E27FC236}">
                <a16:creationId xmlns:a16="http://schemas.microsoft.com/office/drawing/2014/main" id="{2C122F07-3F6A-45F8-8663-248029BFC601}"/>
              </a:ext>
            </a:extLst>
          </p:cNvPr>
          <p:cNvSpPr txBox="1"/>
          <p:nvPr/>
        </p:nvSpPr>
        <p:spPr>
          <a:xfrm>
            <a:off x="2502568" y="2464798"/>
            <a:ext cx="4320264" cy="406265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Build relationships and gain trust first</a:t>
            </a:r>
          </a:p>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Have a plan, have a structure, use activities &amp; visuals</a:t>
            </a:r>
          </a:p>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Ask about interests, genuinely!</a:t>
            </a:r>
          </a:p>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Keep initial contact regular</a:t>
            </a:r>
          </a:p>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Just because someone is not in the room doesn’t mean they can’t participate, or be kept ‘in the loop’</a:t>
            </a:r>
          </a:p>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Be mindful both of individuals, and the group</a:t>
            </a:r>
          </a:p>
          <a:p>
            <a:pPr marL="285750" indent="-285750">
              <a:spcAft>
                <a:spcPts val="1200"/>
              </a:spcAft>
              <a:buFont typeface="Arial" panose="020B0604020202020204" pitchFamily="34" charset="0"/>
              <a:buChar char="•"/>
            </a:pPr>
            <a:endParaRPr lang="en-GB" dirty="0">
              <a:solidFill>
                <a:srgbClr val="7D7875"/>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9C66A4C-1ABC-42CF-8953-B2B55D250B15}"/>
              </a:ext>
            </a:extLst>
          </p:cNvPr>
          <p:cNvSpPr txBox="1"/>
          <p:nvPr/>
        </p:nvSpPr>
        <p:spPr>
          <a:xfrm>
            <a:off x="2502567" y="1869796"/>
            <a:ext cx="6483457" cy="430887"/>
          </a:xfrm>
          <a:prstGeom prst="rect">
            <a:avLst/>
          </a:prstGeom>
          <a:noFill/>
        </p:spPr>
        <p:txBody>
          <a:bodyPr wrap="square" rtlCol="0">
            <a:spAutoFit/>
          </a:bodyPr>
          <a:lstStyle/>
          <a:p>
            <a:pPr>
              <a:spcBef>
                <a:spcPts val="600"/>
              </a:spcBef>
            </a:pPr>
            <a:r>
              <a:rPr lang="en-GB" sz="2200" dirty="0">
                <a:solidFill>
                  <a:srgbClr val="F69F19"/>
                </a:solidFill>
                <a:latin typeface="Arial" panose="020B0604020202020204" pitchFamily="34" charset="0"/>
                <a:cs typeface="Arial" panose="020B0604020202020204" pitchFamily="34" charset="0"/>
              </a:rPr>
              <a:t>Top Tips:</a:t>
            </a:r>
            <a:endParaRPr lang="en-GB" sz="1200" dirty="0">
              <a:solidFill>
                <a:srgbClr val="F69F19"/>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42D38BE-E052-4B5F-A1CD-25D9C7F31982}"/>
              </a:ext>
            </a:extLst>
          </p:cNvPr>
          <p:cNvSpPr txBox="1"/>
          <p:nvPr/>
        </p:nvSpPr>
        <p:spPr>
          <a:xfrm>
            <a:off x="6825892" y="2464797"/>
            <a:ext cx="4320264" cy="264687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Don’t assume </a:t>
            </a:r>
          </a:p>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Use incentives wisely, &amp; don’t belittle intrinsic values</a:t>
            </a:r>
          </a:p>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Don’t keep relying on the same young people</a:t>
            </a:r>
          </a:p>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Give an out</a:t>
            </a:r>
          </a:p>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Feedback outcomes!</a:t>
            </a:r>
          </a:p>
        </p:txBody>
      </p:sp>
    </p:spTree>
    <p:extLst>
      <p:ext uri="{BB962C8B-B14F-4D97-AF65-F5344CB8AC3E}">
        <p14:creationId xmlns:p14="http://schemas.microsoft.com/office/powerpoint/2010/main" val="1480273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2801023"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HOW WE DID IT</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4C7ECB89-97DC-49C7-9DF1-FD3EAE89F5E1}"/>
              </a:ext>
            </a:extLst>
          </p:cNvPr>
          <p:cNvSpPr txBox="1"/>
          <p:nvPr/>
        </p:nvSpPr>
        <p:spPr>
          <a:xfrm>
            <a:off x="2499953" y="1869795"/>
            <a:ext cx="3143465" cy="3062377"/>
          </a:xfrm>
          <a:prstGeom prst="rect">
            <a:avLst/>
          </a:prstGeom>
          <a:noFill/>
        </p:spPr>
        <p:txBody>
          <a:bodyPr wrap="square" rtlCol="0">
            <a:spAutoFit/>
          </a:bodyPr>
          <a:lstStyle/>
          <a:p>
            <a:pPr>
              <a:spcBef>
                <a:spcPts val="600"/>
              </a:spcBef>
            </a:pPr>
            <a:r>
              <a:rPr lang="en-GB" sz="2200" dirty="0">
                <a:solidFill>
                  <a:srgbClr val="F69F19"/>
                </a:solidFill>
                <a:latin typeface="Arial" panose="020B0604020202020204" pitchFamily="34" charset="0"/>
                <a:cs typeface="Arial" panose="020B0604020202020204" pitchFamily="34" charset="0"/>
              </a:rPr>
              <a:t>“They often speak the language of a teenager, or the area they came from, the people they hang around with. As a support worker you need to be able to adapt to that”</a:t>
            </a:r>
          </a:p>
          <a:p>
            <a:pPr>
              <a:spcBef>
                <a:spcPts val="600"/>
              </a:spcBef>
            </a:pPr>
            <a:r>
              <a:rPr lang="en-GB" sz="1200" dirty="0">
                <a:solidFill>
                  <a:srgbClr val="F69F19"/>
                </a:solidFill>
                <a:latin typeface="Arial" panose="020B0604020202020204" pitchFamily="34" charset="0"/>
                <a:cs typeface="Arial" panose="020B0604020202020204" pitchFamily="34" charset="0"/>
              </a:rPr>
              <a:t>Kes</a:t>
            </a:r>
          </a:p>
        </p:txBody>
      </p:sp>
      <p:pic>
        <p:nvPicPr>
          <p:cNvPr id="8" name="Picture 7">
            <a:extLst>
              <a:ext uri="{FF2B5EF4-FFF2-40B4-BE49-F238E27FC236}">
                <a16:creationId xmlns:a16="http://schemas.microsoft.com/office/drawing/2014/main" id="{B6D99405-15C1-4C8D-ABD0-D843F01318D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12092" t="21278" r="59286" b="24278"/>
          <a:stretch/>
        </p:blipFill>
        <p:spPr>
          <a:xfrm>
            <a:off x="5937752" y="1962160"/>
            <a:ext cx="4644629" cy="2483525"/>
          </a:xfrm>
          <a:prstGeom prst="rect">
            <a:avLst/>
          </a:prstGeom>
        </p:spPr>
      </p:pic>
    </p:spTree>
    <p:extLst>
      <p:ext uri="{BB962C8B-B14F-4D97-AF65-F5344CB8AC3E}">
        <p14:creationId xmlns:p14="http://schemas.microsoft.com/office/powerpoint/2010/main" val="3904638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2801023"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HOW WE DID IT</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4C7ECB89-97DC-49C7-9DF1-FD3EAE89F5E1}"/>
              </a:ext>
            </a:extLst>
          </p:cNvPr>
          <p:cNvSpPr txBox="1"/>
          <p:nvPr/>
        </p:nvSpPr>
        <p:spPr>
          <a:xfrm>
            <a:off x="2499953" y="1869796"/>
            <a:ext cx="3596047" cy="1031051"/>
          </a:xfrm>
          <a:prstGeom prst="rect">
            <a:avLst/>
          </a:prstGeom>
          <a:noFill/>
        </p:spPr>
        <p:txBody>
          <a:bodyPr wrap="square" rtlCol="0">
            <a:spAutoFit/>
          </a:bodyPr>
          <a:lstStyle/>
          <a:p>
            <a:pPr>
              <a:spcBef>
                <a:spcPts val="600"/>
              </a:spcBef>
            </a:pPr>
            <a:r>
              <a:rPr lang="en-GB" sz="2200" dirty="0">
                <a:solidFill>
                  <a:srgbClr val="F69F19"/>
                </a:solidFill>
                <a:latin typeface="Arial" panose="020B0604020202020204" pitchFamily="34" charset="0"/>
                <a:cs typeface="Arial" panose="020B0604020202020204" pitchFamily="34" charset="0"/>
              </a:rPr>
              <a:t>“We’re not pieces of paper, we are actual people”</a:t>
            </a:r>
          </a:p>
          <a:p>
            <a:pPr>
              <a:spcBef>
                <a:spcPts val="600"/>
              </a:spcBef>
            </a:pPr>
            <a:r>
              <a:rPr lang="en-GB" sz="1200" dirty="0">
                <a:solidFill>
                  <a:srgbClr val="F69F19"/>
                </a:solidFill>
                <a:latin typeface="Arial" panose="020B0604020202020204" pitchFamily="34" charset="0"/>
                <a:cs typeface="Arial" panose="020B0604020202020204" pitchFamily="34" charset="0"/>
              </a:rPr>
              <a:t>Curtis</a:t>
            </a:r>
          </a:p>
        </p:txBody>
      </p:sp>
      <p:pic>
        <p:nvPicPr>
          <p:cNvPr id="6" name="Picture 5">
            <a:extLst>
              <a:ext uri="{FF2B5EF4-FFF2-40B4-BE49-F238E27FC236}">
                <a16:creationId xmlns:a16="http://schemas.microsoft.com/office/drawing/2014/main" id="{40CE045D-BBCA-475A-9579-E946788A92BF}"/>
              </a:ext>
            </a:extLst>
          </p:cNvPr>
          <p:cNvPicPr>
            <a:picLocks noChangeAspect="1"/>
          </p:cNvPicPr>
          <p:nvPr/>
        </p:nvPicPr>
        <p:blipFill rotWithShape="1">
          <a:blip r:embed="rId3"/>
          <a:srcRect l="11939" t="20734" r="61212" b="23184"/>
          <a:stretch/>
        </p:blipFill>
        <p:spPr>
          <a:xfrm>
            <a:off x="6459650" y="1978090"/>
            <a:ext cx="4574835" cy="2686263"/>
          </a:xfrm>
          <a:prstGeom prst="rect">
            <a:avLst/>
          </a:prstGeom>
        </p:spPr>
      </p:pic>
    </p:spTree>
    <p:extLst>
      <p:ext uri="{BB962C8B-B14F-4D97-AF65-F5344CB8AC3E}">
        <p14:creationId xmlns:p14="http://schemas.microsoft.com/office/powerpoint/2010/main" val="3026724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3543727"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FURTHER READING</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4" name="TextBox 3">
            <a:extLst>
              <a:ext uri="{FF2B5EF4-FFF2-40B4-BE49-F238E27FC236}">
                <a16:creationId xmlns:a16="http://schemas.microsoft.com/office/drawing/2014/main" id="{2C122F07-3F6A-45F8-8663-248029BFC601}"/>
              </a:ext>
            </a:extLst>
          </p:cNvPr>
          <p:cNvSpPr txBox="1"/>
          <p:nvPr/>
        </p:nvSpPr>
        <p:spPr>
          <a:xfrm>
            <a:off x="2493938" y="1992874"/>
            <a:ext cx="7931425" cy="2369880"/>
          </a:xfrm>
          <a:prstGeom prst="rect">
            <a:avLst/>
          </a:prstGeom>
          <a:noFill/>
        </p:spPr>
        <p:txBody>
          <a:bodyPr wrap="square" rtlCol="0">
            <a:spAutoFit/>
          </a:bodyPr>
          <a:lstStyle/>
          <a:p>
            <a:pPr>
              <a:spcAft>
                <a:spcPts val="1200"/>
              </a:spcAft>
            </a:pPr>
            <a:r>
              <a:rPr lang="en-GB" dirty="0">
                <a:solidFill>
                  <a:srgbClr val="7D7875"/>
                </a:solidFill>
                <a:latin typeface="Arial" panose="020B0604020202020204" pitchFamily="34" charset="0"/>
                <a:cs typeface="Arial" panose="020B0604020202020204" pitchFamily="34" charset="0"/>
              </a:rPr>
              <a:t>Guidelines for Participation in Youth Work </a:t>
            </a:r>
            <a:endParaRPr lang="en-GB" dirty="0">
              <a:solidFill>
                <a:srgbClr val="7D7875"/>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a:spcAft>
                <a:spcPts val="1200"/>
              </a:spcAft>
            </a:pPr>
            <a:r>
              <a:rPr lang="en-GB" dirty="0">
                <a:solidFill>
                  <a:srgbClr val="006886"/>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http://www.youthworkessentials.org/volunteer-induction/involving-young-people-in-the-youth-group/guidelines-for-youth-participation.aspx</a:t>
            </a:r>
            <a:endParaRPr lang="en-GB" dirty="0">
              <a:solidFill>
                <a:srgbClr val="006886"/>
              </a:solidFill>
              <a:latin typeface="Arial" panose="020B0604020202020204" pitchFamily="34" charset="0"/>
              <a:cs typeface="Arial" panose="020B0604020202020204" pitchFamily="34" charset="0"/>
            </a:endParaRPr>
          </a:p>
          <a:p>
            <a:pPr>
              <a:spcAft>
                <a:spcPts val="1200"/>
              </a:spcAft>
            </a:pPr>
            <a:r>
              <a:rPr lang="en-GB" dirty="0">
                <a:solidFill>
                  <a:srgbClr val="7D7875"/>
                </a:solidFill>
                <a:latin typeface="Arial" panose="020B0604020202020204" pitchFamily="34" charset="0"/>
                <a:cs typeface="Arial" panose="020B0604020202020204" pitchFamily="34" charset="0"/>
              </a:rPr>
              <a:t>Beyond Youth Custody Participation Resources </a:t>
            </a:r>
          </a:p>
          <a:p>
            <a:pPr>
              <a:spcAft>
                <a:spcPts val="1200"/>
              </a:spcAft>
            </a:pPr>
            <a:r>
              <a:rPr lang="en-GB" dirty="0">
                <a:solidFill>
                  <a:srgbClr val="00688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http://www.beyondyouthcustody.net/tag/participatory-approaches/</a:t>
            </a:r>
            <a:endParaRPr lang="en-GB" dirty="0">
              <a:solidFill>
                <a:srgbClr val="006886"/>
              </a:solidFill>
              <a:latin typeface="Arial" panose="020B0604020202020204" pitchFamily="34" charset="0"/>
              <a:cs typeface="Arial" panose="020B0604020202020204" pitchFamily="34" charset="0"/>
            </a:endParaRPr>
          </a:p>
          <a:p>
            <a:pPr>
              <a:spcAft>
                <a:spcPts val="1200"/>
              </a:spcAft>
            </a:pPr>
            <a:endParaRPr lang="en-GB" dirty="0"/>
          </a:p>
        </p:txBody>
      </p:sp>
    </p:spTree>
    <p:extLst>
      <p:ext uri="{BB962C8B-B14F-4D97-AF65-F5344CB8AC3E}">
        <p14:creationId xmlns:p14="http://schemas.microsoft.com/office/powerpoint/2010/main" val="4045863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dark room&#10;&#10;Description automatically generated">
            <a:extLst>
              <a:ext uri="{FF2B5EF4-FFF2-40B4-BE49-F238E27FC236}">
                <a16:creationId xmlns:a16="http://schemas.microsoft.com/office/drawing/2014/main" id="{BD318693-6CB1-4FD6-848E-11E1BA86F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542E565-4B2E-4280-8B47-D9A137AF40DB}"/>
              </a:ext>
            </a:extLst>
          </p:cNvPr>
          <p:cNvSpPr txBox="1"/>
          <p:nvPr/>
        </p:nvSpPr>
        <p:spPr>
          <a:xfrm>
            <a:off x="2499954" y="1749200"/>
            <a:ext cx="3345468" cy="861774"/>
          </a:xfrm>
          <a:prstGeom prst="rect">
            <a:avLst/>
          </a:prstGeom>
          <a:noFill/>
        </p:spPr>
        <p:txBody>
          <a:bodyPr wrap="none" rtlCol="0">
            <a:spAutoFit/>
          </a:bodyPr>
          <a:lstStyle/>
          <a:p>
            <a:r>
              <a:rPr lang="en-GB" sz="5000" dirty="0">
                <a:solidFill>
                  <a:srgbClr val="D5511A"/>
                </a:solidFill>
                <a:latin typeface="Franklin Gothic Demi Cond" panose="020B0706030402020204" pitchFamily="34" charset="0"/>
              </a:rPr>
              <a:t>QUESTIONS?</a:t>
            </a:r>
          </a:p>
        </p:txBody>
      </p:sp>
      <p:cxnSp>
        <p:nvCxnSpPr>
          <p:cNvPr id="13" name="Straight Connector 12">
            <a:extLst>
              <a:ext uri="{FF2B5EF4-FFF2-40B4-BE49-F238E27FC236}">
                <a16:creationId xmlns:a16="http://schemas.microsoft.com/office/drawing/2014/main" id="{CD661F04-6F8E-4757-923D-E90C8CDE76E1}"/>
              </a:ext>
            </a:extLst>
          </p:cNvPr>
          <p:cNvCxnSpPr/>
          <p:nvPr/>
        </p:nvCxnSpPr>
        <p:spPr>
          <a:xfrm>
            <a:off x="2493938" y="1712606"/>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14" name="TextBox 13">
            <a:extLst>
              <a:ext uri="{FF2B5EF4-FFF2-40B4-BE49-F238E27FC236}">
                <a16:creationId xmlns:a16="http://schemas.microsoft.com/office/drawing/2014/main" id="{3FE25FE1-4545-49AF-94FA-827A95F965ED}"/>
              </a:ext>
            </a:extLst>
          </p:cNvPr>
          <p:cNvSpPr txBox="1"/>
          <p:nvPr/>
        </p:nvSpPr>
        <p:spPr>
          <a:xfrm>
            <a:off x="2502567" y="2939274"/>
            <a:ext cx="2634054" cy="430887"/>
          </a:xfrm>
          <a:prstGeom prst="rect">
            <a:avLst/>
          </a:prstGeom>
          <a:noFill/>
        </p:spPr>
        <p:txBody>
          <a:bodyPr wrap="none" rtlCol="0">
            <a:spAutoFit/>
          </a:bodyPr>
          <a:lstStyle/>
          <a:p>
            <a:r>
              <a:rPr lang="en-GB" sz="2200" dirty="0">
                <a:solidFill>
                  <a:srgbClr val="F69F19"/>
                </a:solidFill>
                <a:latin typeface="Arial" panose="020B0604020202020204" pitchFamily="34" charset="0"/>
                <a:cs typeface="Arial" panose="020B0604020202020204" pitchFamily="34" charset="0"/>
              </a:rPr>
              <a:t>Thanks for listening</a:t>
            </a:r>
          </a:p>
        </p:txBody>
      </p:sp>
      <p:pic>
        <p:nvPicPr>
          <p:cNvPr id="3" name="Picture 2">
            <a:extLst>
              <a:ext uri="{FF2B5EF4-FFF2-40B4-BE49-F238E27FC236}">
                <a16:creationId xmlns:a16="http://schemas.microsoft.com/office/drawing/2014/main" id="{6851D5C9-1418-4F1B-974C-EAB7036BEA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69" y="819565"/>
            <a:ext cx="987424" cy="2003565"/>
          </a:xfrm>
          <a:prstGeom prst="rect">
            <a:avLst/>
          </a:prstGeom>
        </p:spPr>
      </p:pic>
      <p:sp>
        <p:nvSpPr>
          <p:cNvPr id="4" name="TextBox 3">
            <a:extLst>
              <a:ext uri="{FF2B5EF4-FFF2-40B4-BE49-F238E27FC236}">
                <a16:creationId xmlns:a16="http://schemas.microsoft.com/office/drawing/2014/main" id="{EA8CC586-5C55-498A-9C8E-CD93A5950783}"/>
              </a:ext>
            </a:extLst>
          </p:cNvPr>
          <p:cNvSpPr txBox="1"/>
          <p:nvPr/>
        </p:nvSpPr>
        <p:spPr>
          <a:xfrm>
            <a:off x="735869" y="5145394"/>
            <a:ext cx="10986220" cy="1200329"/>
          </a:xfrm>
          <a:prstGeom prst="rect">
            <a:avLst/>
          </a:prstGeom>
          <a:noFill/>
        </p:spPr>
        <p:txBody>
          <a:bodyPr wrap="square">
            <a:spAutoFit/>
          </a:bodyPr>
          <a:lstStyle/>
          <a:p>
            <a:r>
              <a:rPr lang="en-GB" sz="1200" b="0" dirty="0">
                <a:solidFill>
                  <a:schemeClr val="bg1">
                    <a:lumMod val="75000"/>
                  </a:schemeClr>
                </a:solidFill>
                <a:effectLst/>
                <a:latin typeface="Calibri" panose="020F0502020204030204" pitchFamily="34" charset="0"/>
                <a:ea typeface="Calibri" panose="020F0502020204030204" pitchFamily="34" charset="0"/>
              </a:rPr>
              <a:t>Copyright© 2020. Informing Futures is a 1625 Independent People project. 1625 Independent People is a charity and a registered society (Co-operative and Community Benefit Societies Act 2014, reg: 23964R exempt from registration with the Charity Commission). Registered office: Kingsley Hall, 59 Old Market Street, Bristol, BS2 0ER.</a:t>
            </a:r>
          </a:p>
          <a:p>
            <a:pPr algn="r"/>
            <a:endParaRPr lang="en-GB" sz="1200" b="0" dirty="0">
              <a:solidFill>
                <a:schemeClr val="bg1">
                  <a:lumMod val="75000"/>
                </a:schemeClr>
              </a:solidFill>
              <a:effectLst/>
              <a:latin typeface="Calibri" panose="020F0502020204030204" pitchFamily="34" charset="0"/>
              <a:ea typeface="Calibri" panose="020F0502020204030204" pitchFamily="34" charset="0"/>
            </a:endParaRPr>
          </a:p>
          <a:p>
            <a:r>
              <a:rPr lang="en-GB" sz="1200" b="0" dirty="0">
                <a:solidFill>
                  <a:schemeClr val="bg1">
                    <a:lumMod val="75000"/>
                  </a:schemeClr>
                </a:solidFill>
                <a:effectLst/>
                <a:latin typeface="Calibri" panose="020F0502020204030204" pitchFamily="34" charset="0"/>
                <a:ea typeface="Calibri" panose="020F0502020204030204" pitchFamily="34" charset="0"/>
              </a:rPr>
              <a:t>This resource was funded by The National Lottery Community Fund and is offered free for information, educational and professional development purposes • You may not sell this work, nor may it be used as supporting content for any commercial product or service • All copies of this work must clearly display the original copyright notice and Informing Futures website address • Any on-line reproduction must also provide a link to the Informing Futures website.</a:t>
            </a:r>
          </a:p>
        </p:txBody>
      </p:sp>
    </p:spTree>
    <p:extLst>
      <p:ext uri="{BB962C8B-B14F-4D97-AF65-F5344CB8AC3E}">
        <p14:creationId xmlns:p14="http://schemas.microsoft.com/office/powerpoint/2010/main" val="724918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dark room&#10;&#10;Description automatically generated">
            <a:extLst>
              <a:ext uri="{FF2B5EF4-FFF2-40B4-BE49-F238E27FC236}">
                <a16:creationId xmlns:a16="http://schemas.microsoft.com/office/drawing/2014/main" id="{BD318693-6CB1-4FD6-848E-11E1BA86F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542E565-4B2E-4280-8B47-D9A137AF40DB}"/>
              </a:ext>
            </a:extLst>
          </p:cNvPr>
          <p:cNvSpPr txBox="1"/>
          <p:nvPr/>
        </p:nvSpPr>
        <p:spPr>
          <a:xfrm>
            <a:off x="2499953" y="1749200"/>
            <a:ext cx="9107467" cy="861774"/>
          </a:xfrm>
          <a:prstGeom prst="rect">
            <a:avLst/>
          </a:prstGeom>
          <a:noFill/>
        </p:spPr>
        <p:txBody>
          <a:bodyPr wrap="square" rtlCol="0">
            <a:spAutoFit/>
          </a:bodyPr>
          <a:lstStyle/>
          <a:p>
            <a:r>
              <a:rPr lang="en-GB" sz="5000" dirty="0">
                <a:solidFill>
                  <a:srgbClr val="D5511A"/>
                </a:solidFill>
                <a:latin typeface="Franklin Gothic Demi Cond" panose="020B0706030402020204" pitchFamily="34" charset="0"/>
              </a:rPr>
              <a:t>MODULE 7</a:t>
            </a:r>
          </a:p>
        </p:txBody>
      </p:sp>
      <p:cxnSp>
        <p:nvCxnSpPr>
          <p:cNvPr id="13" name="Straight Connector 12">
            <a:extLst>
              <a:ext uri="{FF2B5EF4-FFF2-40B4-BE49-F238E27FC236}">
                <a16:creationId xmlns:a16="http://schemas.microsoft.com/office/drawing/2014/main" id="{CD661F04-6F8E-4757-923D-E90C8CDE76E1}"/>
              </a:ext>
            </a:extLst>
          </p:cNvPr>
          <p:cNvCxnSpPr/>
          <p:nvPr/>
        </p:nvCxnSpPr>
        <p:spPr>
          <a:xfrm>
            <a:off x="2493938" y="1712606"/>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14" name="TextBox 13">
            <a:extLst>
              <a:ext uri="{FF2B5EF4-FFF2-40B4-BE49-F238E27FC236}">
                <a16:creationId xmlns:a16="http://schemas.microsoft.com/office/drawing/2014/main" id="{64C552DF-EC6C-41BB-BF2C-22EB2FA8D120}"/>
              </a:ext>
            </a:extLst>
          </p:cNvPr>
          <p:cNvSpPr txBox="1"/>
          <p:nvPr/>
        </p:nvSpPr>
        <p:spPr>
          <a:xfrm>
            <a:off x="2502567" y="2939274"/>
            <a:ext cx="3651962" cy="430887"/>
          </a:xfrm>
          <a:prstGeom prst="rect">
            <a:avLst/>
          </a:prstGeom>
          <a:noFill/>
        </p:spPr>
        <p:txBody>
          <a:bodyPr wrap="none" rtlCol="0">
            <a:spAutoFit/>
          </a:bodyPr>
          <a:lstStyle/>
          <a:p>
            <a:r>
              <a:rPr lang="en-GB" sz="2200" dirty="0">
                <a:solidFill>
                  <a:srgbClr val="F69F19"/>
                </a:solidFill>
                <a:latin typeface="Arial" panose="020B0604020202020204" pitchFamily="34" charset="0"/>
                <a:cs typeface="Arial" panose="020B0604020202020204" pitchFamily="34" charset="0"/>
              </a:rPr>
              <a:t>Consultation &amp; Participation</a:t>
            </a:r>
          </a:p>
        </p:txBody>
      </p:sp>
      <p:sp>
        <p:nvSpPr>
          <p:cNvPr id="2" name="TextBox 1">
            <a:extLst>
              <a:ext uri="{FF2B5EF4-FFF2-40B4-BE49-F238E27FC236}">
                <a16:creationId xmlns:a16="http://schemas.microsoft.com/office/drawing/2014/main" id="{267A4987-9F1F-4F1D-8BA5-5212861CBED7}"/>
              </a:ext>
            </a:extLst>
          </p:cNvPr>
          <p:cNvSpPr txBox="1"/>
          <p:nvPr/>
        </p:nvSpPr>
        <p:spPr>
          <a:xfrm>
            <a:off x="6348045" y="6510608"/>
            <a:ext cx="5715001" cy="276999"/>
          </a:xfrm>
          <a:prstGeom prst="rect">
            <a:avLst/>
          </a:prstGeom>
          <a:noFill/>
        </p:spPr>
        <p:txBody>
          <a:bodyPr wrap="square">
            <a:spAutoFit/>
          </a:bodyPr>
          <a:lstStyle/>
          <a:p>
            <a:pPr algn="r"/>
            <a:r>
              <a:rPr lang="en-GB" sz="1200" b="0" dirty="0">
                <a:solidFill>
                  <a:srgbClr val="7D7875"/>
                </a:solidFill>
                <a:effectLst/>
                <a:latin typeface="Calibri" panose="020F0502020204030204" pitchFamily="34" charset="0"/>
                <a:ea typeface="Calibri" panose="020F0502020204030204" pitchFamily="34" charset="0"/>
              </a:rPr>
              <a:t>Copyright© 2020. Informing Futures, a 1625 Independent People project.</a:t>
            </a:r>
            <a:endParaRPr lang="en-GB" sz="1200" b="0" dirty="0">
              <a:solidFill>
                <a:srgbClr val="7D7875"/>
              </a:solidFill>
            </a:endParaRPr>
          </a:p>
        </p:txBody>
      </p:sp>
      <p:pic>
        <p:nvPicPr>
          <p:cNvPr id="3" name="Picture 2">
            <a:extLst>
              <a:ext uri="{FF2B5EF4-FFF2-40B4-BE49-F238E27FC236}">
                <a16:creationId xmlns:a16="http://schemas.microsoft.com/office/drawing/2014/main" id="{7C422EC8-9F8A-450C-B089-E215948ECE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69" y="819565"/>
            <a:ext cx="987424" cy="2003565"/>
          </a:xfrm>
          <a:prstGeom prst="rect">
            <a:avLst/>
          </a:prstGeom>
        </p:spPr>
      </p:pic>
      <p:sp>
        <p:nvSpPr>
          <p:cNvPr id="4" name="Rectangle 3">
            <a:extLst>
              <a:ext uri="{FF2B5EF4-FFF2-40B4-BE49-F238E27FC236}">
                <a16:creationId xmlns:a16="http://schemas.microsoft.com/office/drawing/2014/main" id="{AC5473F3-CFED-4CED-B354-B83B891B744B}"/>
              </a:ext>
            </a:extLst>
          </p:cNvPr>
          <p:cNvSpPr/>
          <p:nvPr/>
        </p:nvSpPr>
        <p:spPr>
          <a:xfrm>
            <a:off x="2502567" y="3849669"/>
            <a:ext cx="8041540" cy="2462213"/>
          </a:xfrm>
          <a:prstGeom prst="rect">
            <a:avLst/>
          </a:prstGeom>
        </p:spPr>
        <p:txBody>
          <a:bodyPr wrap="square">
            <a:spAutoFit/>
          </a:bodyPr>
          <a:lstStyle/>
          <a:p>
            <a:r>
              <a:rPr lang="en-GB" sz="1400" dirty="0">
                <a:solidFill>
                  <a:schemeClr val="bg1"/>
                </a:solidFill>
              </a:rPr>
              <a:t>This resource is part of the Informing Futures toolkit  </a:t>
            </a:r>
            <a:r>
              <a:rPr lang="en-GB" sz="1400" u="sng" dirty="0">
                <a:solidFill>
                  <a:schemeClr val="bg1"/>
                </a:solidFill>
                <a:hlinkClick r:id="rId4">
                  <a:extLst>
                    <a:ext uri="{A12FA001-AC4F-418D-AE19-62706E023703}">
                      <ahyp:hlinkClr xmlns:ahyp="http://schemas.microsoft.com/office/drawing/2018/hyperlinkcolor" val="tx"/>
                    </a:ext>
                  </a:extLst>
                </a:hlinkClick>
              </a:rPr>
              <a:t>www.informingfutures.co.uk</a:t>
            </a:r>
            <a:r>
              <a:rPr lang="en-GB" sz="1400" dirty="0">
                <a:solidFill>
                  <a:schemeClr val="bg1"/>
                </a:solidFill>
              </a:rPr>
              <a:t>  It was co-created with young people, and reflects what they felt practitioners most needed to understand in order to work successfully with care and custody experienced young people. </a:t>
            </a:r>
          </a:p>
          <a:p>
            <a:endParaRPr lang="en-GB" sz="1400" dirty="0">
              <a:solidFill>
                <a:schemeClr val="bg1"/>
              </a:solidFill>
            </a:endParaRPr>
          </a:p>
          <a:p>
            <a:r>
              <a:rPr lang="en-GB" sz="1400" dirty="0">
                <a:solidFill>
                  <a:schemeClr val="bg1"/>
                </a:solidFill>
              </a:rPr>
              <a:t>For more information or queries on any of the topics covered in this toolkit, or to find out about training and consultancy we can offer please contact </a:t>
            </a:r>
            <a:r>
              <a:rPr lang="en-GB" sz="1400" u="sng" dirty="0">
                <a:solidFill>
                  <a:schemeClr val="bg1"/>
                </a:solidFill>
                <a:hlinkClick r:id="rId5">
                  <a:extLst>
                    <a:ext uri="{A12FA001-AC4F-418D-AE19-62706E023703}">
                      <ahyp:hlinkClr xmlns:ahyp="http://schemas.microsoft.com/office/drawing/2018/hyperlinkcolor" val="tx"/>
                    </a:ext>
                  </a:extLst>
                </a:hlinkClick>
              </a:rPr>
              <a:t>enquiries@1625ip.co.uk</a:t>
            </a:r>
            <a:endParaRPr lang="en-GB" sz="1400" u="sng" dirty="0">
              <a:solidFill>
                <a:schemeClr val="bg1"/>
              </a:solidFill>
            </a:endParaRPr>
          </a:p>
          <a:p>
            <a:endParaRPr lang="en-GB" sz="1400" dirty="0">
              <a:solidFill>
                <a:schemeClr val="bg1"/>
              </a:solidFill>
            </a:endParaRPr>
          </a:p>
          <a:p>
            <a:r>
              <a:rPr lang="en-GB" sz="1400" dirty="0">
                <a:solidFill>
                  <a:schemeClr val="bg1"/>
                </a:solidFill>
              </a:rPr>
              <a:t>Special thanks to all the young people who took part in YPIL directly or supported our research for these resources: Ahmed, Alexis, Ashraf, Curtis, Ethan, John, Michael, Nikita, Rowen, Tia-Louise, &amp; Tyler-Jack</a:t>
            </a:r>
          </a:p>
          <a:p>
            <a:endParaRPr lang="en-GB" sz="1400" dirty="0">
              <a:solidFill>
                <a:schemeClr val="bg1"/>
              </a:solidFill>
            </a:endParaRPr>
          </a:p>
          <a:p>
            <a:r>
              <a:rPr lang="en-GB" sz="1400" dirty="0">
                <a:solidFill>
                  <a:schemeClr val="bg1"/>
                </a:solidFill>
              </a:rPr>
              <a:t>Copyright© 2020  Informing Futures is a 1625 Independent People project.</a:t>
            </a:r>
          </a:p>
        </p:txBody>
      </p:sp>
    </p:spTree>
    <p:extLst>
      <p:ext uri="{BB962C8B-B14F-4D97-AF65-F5344CB8AC3E}">
        <p14:creationId xmlns:p14="http://schemas.microsoft.com/office/powerpoint/2010/main" val="51889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8093434"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MODULE 7: CONSULTATION &amp; PARTICIPATION</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4" name="TextBox 3">
            <a:extLst>
              <a:ext uri="{FF2B5EF4-FFF2-40B4-BE49-F238E27FC236}">
                <a16:creationId xmlns:a16="http://schemas.microsoft.com/office/drawing/2014/main" id="{2C122F07-3F6A-45F8-8663-248029BFC601}"/>
              </a:ext>
            </a:extLst>
          </p:cNvPr>
          <p:cNvSpPr txBox="1"/>
          <p:nvPr/>
        </p:nvSpPr>
        <p:spPr>
          <a:xfrm>
            <a:off x="2493938" y="2296632"/>
            <a:ext cx="6475781" cy="166199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What do we mean by these terms?</a:t>
            </a:r>
          </a:p>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Participation Ladder</a:t>
            </a:r>
          </a:p>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How we did it</a:t>
            </a:r>
          </a:p>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Top Tips</a:t>
            </a:r>
          </a:p>
        </p:txBody>
      </p:sp>
    </p:spTree>
    <p:extLst>
      <p:ext uri="{BB962C8B-B14F-4D97-AF65-F5344CB8AC3E}">
        <p14:creationId xmlns:p14="http://schemas.microsoft.com/office/powerpoint/2010/main" val="420009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6033511"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CONSULTATION &amp; PARTICIPATION</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4" name="TextBox 3">
            <a:extLst>
              <a:ext uri="{FF2B5EF4-FFF2-40B4-BE49-F238E27FC236}">
                <a16:creationId xmlns:a16="http://schemas.microsoft.com/office/drawing/2014/main" id="{2C122F07-3F6A-45F8-8663-248029BFC601}"/>
              </a:ext>
            </a:extLst>
          </p:cNvPr>
          <p:cNvSpPr txBox="1"/>
          <p:nvPr/>
        </p:nvSpPr>
        <p:spPr>
          <a:xfrm>
            <a:off x="2493938" y="2296632"/>
            <a:ext cx="6475781" cy="123110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What is Consultation? </a:t>
            </a:r>
          </a:p>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What is Participation? </a:t>
            </a:r>
          </a:p>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How are they different? </a:t>
            </a:r>
          </a:p>
        </p:txBody>
      </p:sp>
      <p:pic>
        <p:nvPicPr>
          <p:cNvPr id="5" name="Graphic 2" descr="Group brainstorm">
            <a:extLst>
              <a:ext uri="{FF2B5EF4-FFF2-40B4-BE49-F238E27FC236}">
                <a16:creationId xmlns:a16="http://schemas.microsoft.com/office/drawing/2014/main" id="{4BF33123-DA6E-4BF7-9F11-6ADA8CF642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28509" y="2003544"/>
            <a:ext cx="3686321" cy="3686321"/>
          </a:xfrm>
          <a:prstGeom prst="rect">
            <a:avLst/>
          </a:prstGeom>
        </p:spPr>
      </p:pic>
    </p:spTree>
    <p:extLst>
      <p:ext uri="{BB962C8B-B14F-4D97-AF65-F5344CB8AC3E}">
        <p14:creationId xmlns:p14="http://schemas.microsoft.com/office/powerpoint/2010/main" val="2102998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6033511"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CONSULTATION &amp; PARTICIPATION</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4" name="TextBox 3">
            <a:extLst>
              <a:ext uri="{FF2B5EF4-FFF2-40B4-BE49-F238E27FC236}">
                <a16:creationId xmlns:a16="http://schemas.microsoft.com/office/drawing/2014/main" id="{2C122F07-3F6A-45F8-8663-248029BFC601}"/>
              </a:ext>
            </a:extLst>
          </p:cNvPr>
          <p:cNvSpPr txBox="1"/>
          <p:nvPr/>
        </p:nvSpPr>
        <p:spPr>
          <a:xfrm>
            <a:off x="2493938" y="2296632"/>
            <a:ext cx="6475781" cy="2092881"/>
          </a:xfrm>
          <a:prstGeom prst="rect">
            <a:avLst/>
          </a:prstGeom>
          <a:noFill/>
        </p:spPr>
        <p:txBody>
          <a:bodyPr wrap="square" rtlCol="0">
            <a:spAutoFit/>
          </a:bodyPr>
          <a:lstStyle/>
          <a:p>
            <a:pPr>
              <a:spcAft>
                <a:spcPts val="1200"/>
              </a:spcAft>
            </a:pPr>
            <a:r>
              <a:rPr lang="en-GB" b="1" dirty="0">
                <a:solidFill>
                  <a:srgbClr val="7D7875"/>
                </a:solidFill>
                <a:latin typeface="Arial" panose="020B0604020202020204" pitchFamily="34" charset="0"/>
                <a:cs typeface="Arial" panose="020B0604020202020204" pitchFamily="34" charset="0"/>
              </a:rPr>
              <a:t>Consultation</a:t>
            </a:r>
          </a:p>
          <a:p>
            <a:pPr>
              <a:spcAft>
                <a:spcPts val="1200"/>
              </a:spcAft>
            </a:pPr>
            <a:r>
              <a:rPr lang="en-GB" dirty="0">
                <a:solidFill>
                  <a:srgbClr val="7D7875"/>
                </a:solidFill>
                <a:latin typeface="Arial" panose="020B0604020202020204" pitchFamily="34" charset="0"/>
                <a:cs typeface="Arial" panose="020B0604020202020204" pitchFamily="34" charset="0"/>
              </a:rPr>
              <a:t>A meeting of process to discuss information or get advice</a:t>
            </a:r>
          </a:p>
          <a:p>
            <a:pPr>
              <a:spcAft>
                <a:spcPts val="1200"/>
              </a:spcAft>
            </a:pPr>
            <a:endParaRPr lang="en-GB" dirty="0">
              <a:solidFill>
                <a:srgbClr val="7D7875"/>
              </a:solidFill>
              <a:latin typeface="Arial" panose="020B0604020202020204" pitchFamily="34" charset="0"/>
              <a:cs typeface="Arial" panose="020B0604020202020204" pitchFamily="34" charset="0"/>
            </a:endParaRPr>
          </a:p>
          <a:p>
            <a:pPr>
              <a:spcAft>
                <a:spcPts val="1200"/>
              </a:spcAft>
            </a:pPr>
            <a:r>
              <a:rPr lang="en-GB" b="1" dirty="0">
                <a:solidFill>
                  <a:srgbClr val="7D7875"/>
                </a:solidFill>
                <a:latin typeface="Arial" panose="020B0604020202020204" pitchFamily="34" charset="0"/>
                <a:cs typeface="Arial" panose="020B0604020202020204" pitchFamily="34" charset="0"/>
              </a:rPr>
              <a:t>Participation </a:t>
            </a:r>
          </a:p>
          <a:p>
            <a:pPr>
              <a:spcAft>
                <a:spcPts val="1200"/>
              </a:spcAft>
            </a:pPr>
            <a:r>
              <a:rPr lang="en-GB" dirty="0">
                <a:solidFill>
                  <a:srgbClr val="7D7875"/>
                </a:solidFill>
                <a:latin typeface="Arial" panose="020B0604020202020204" pitchFamily="34" charset="0"/>
                <a:cs typeface="Arial" panose="020B0604020202020204" pitchFamily="34" charset="0"/>
              </a:rPr>
              <a:t>The action of taking part in something</a:t>
            </a:r>
          </a:p>
        </p:txBody>
      </p:sp>
    </p:spTree>
    <p:extLst>
      <p:ext uri="{BB962C8B-B14F-4D97-AF65-F5344CB8AC3E}">
        <p14:creationId xmlns:p14="http://schemas.microsoft.com/office/powerpoint/2010/main" val="986567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6033511"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CONSULTATION &amp; PARTICIPATION</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4" name="TextBox 3">
            <a:extLst>
              <a:ext uri="{FF2B5EF4-FFF2-40B4-BE49-F238E27FC236}">
                <a16:creationId xmlns:a16="http://schemas.microsoft.com/office/drawing/2014/main" id="{2C122F07-3F6A-45F8-8663-248029BFC601}"/>
              </a:ext>
            </a:extLst>
          </p:cNvPr>
          <p:cNvSpPr txBox="1"/>
          <p:nvPr/>
        </p:nvSpPr>
        <p:spPr>
          <a:xfrm>
            <a:off x="2493938" y="2296632"/>
            <a:ext cx="6475781" cy="1231106"/>
          </a:xfrm>
          <a:prstGeom prst="rect">
            <a:avLst/>
          </a:prstGeom>
          <a:noFill/>
        </p:spPr>
        <p:txBody>
          <a:bodyPr wrap="square" rtlCol="0">
            <a:spAutoFit/>
          </a:bodyPr>
          <a:lstStyle/>
          <a:p>
            <a:pPr>
              <a:spcAft>
                <a:spcPts val="1200"/>
              </a:spcAft>
            </a:pPr>
            <a:r>
              <a:rPr lang="en-GB" dirty="0">
                <a:solidFill>
                  <a:srgbClr val="7D7875"/>
                </a:solidFill>
                <a:latin typeface="Arial" panose="020B0604020202020204" pitchFamily="34" charset="0"/>
                <a:cs typeface="Arial" panose="020B0604020202020204" pitchFamily="34" charset="0"/>
              </a:rPr>
              <a:t>What don’t we know, that we want to know?</a:t>
            </a:r>
          </a:p>
          <a:p>
            <a:pPr>
              <a:spcAft>
                <a:spcPts val="1200"/>
              </a:spcAft>
            </a:pPr>
            <a:endParaRPr lang="en-GB" dirty="0">
              <a:solidFill>
                <a:srgbClr val="7D7875"/>
              </a:solidFill>
              <a:latin typeface="Arial" panose="020B0604020202020204" pitchFamily="34" charset="0"/>
              <a:cs typeface="Arial" panose="020B0604020202020204" pitchFamily="34" charset="0"/>
            </a:endParaRPr>
          </a:p>
          <a:p>
            <a:pPr>
              <a:spcAft>
                <a:spcPts val="1200"/>
              </a:spcAft>
            </a:pPr>
            <a:r>
              <a:rPr lang="en-GB" dirty="0">
                <a:solidFill>
                  <a:srgbClr val="7D7875"/>
                </a:solidFill>
                <a:latin typeface="Arial" panose="020B0604020202020204" pitchFamily="34" charset="0"/>
                <a:cs typeface="Arial" panose="020B0604020202020204" pitchFamily="34" charset="0"/>
              </a:rPr>
              <a:t>What do we want to do, that we aren’t already doing?</a:t>
            </a:r>
          </a:p>
        </p:txBody>
      </p:sp>
    </p:spTree>
    <p:extLst>
      <p:ext uri="{BB962C8B-B14F-4D97-AF65-F5344CB8AC3E}">
        <p14:creationId xmlns:p14="http://schemas.microsoft.com/office/powerpoint/2010/main" val="636725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6033511"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CONSULTATION &amp; PARTICIPATION</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4C7ECB89-97DC-49C7-9DF1-FD3EAE89F5E1}"/>
              </a:ext>
            </a:extLst>
          </p:cNvPr>
          <p:cNvSpPr txBox="1"/>
          <p:nvPr/>
        </p:nvSpPr>
        <p:spPr>
          <a:xfrm>
            <a:off x="2499953" y="1869796"/>
            <a:ext cx="3337429" cy="1369606"/>
          </a:xfrm>
          <a:prstGeom prst="rect">
            <a:avLst/>
          </a:prstGeom>
          <a:noFill/>
        </p:spPr>
        <p:txBody>
          <a:bodyPr wrap="square" rtlCol="0">
            <a:spAutoFit/>
          </a:bodyPr>
          <a:lstStyle/>
          <a:p>
            <a:pPr>
              <a:spcBef>
                <a:spcPts val="600"/>
              </a:spcBef>
            </a:pPr>
            <a:r>
              <a:rPr lang="en-GB" sz="2200" dirty="0">
                <a:solidFill>
                  <a:srgbClr val="F69F19"/>
                </a:solidFill>
                <a:latin typeface="Arial" panose="020B0604020202020204" pitchFamily="34" charset="0"/>
                <a:cs typeface="Arial" panose="020B0604020202020204" pitchFamily="34" charset="0"/>
              </a:rPr>
              <a:t>“We’re all one massive big group, that needs our voice heard”</a:t>
            </a:r>
          </a:p>
          <a:p>
            <a:pPr>
              <a:spcBef>
                <a:spcPts val="600"/>
              </a:spcBef>
            </a:pPr>
            <a:r>
              <a:rPr lang="en-GB" sz="1200" dirty="0">
                <a:solidFill>
                  <a:srgbClr val="F69F19"/>
                </a:solidFill>
                <a:latin typeface="Arial" panose="020B0604020202020204" pitchFamily="34" charset="0"/>
                <a:cs typeface="Arial" panose="020B0604020202020204" pitchFamily="34" charset="0"/>
              </a:rPr>
              <a:t>Tia-Louise</a:t>
            </a:r>
          </a:p>
        </p:txBody>
      </p:sp>
      <p:pic>
        <p:nvPicPr>
          <p:cNvPr id="7" name="Picture 6">
            <a:extLst>
              <a:ext uri="{FF2B5EF4-FFF2-40B4-BE49-F238E27FC236}">
                <a16:creationId xmlns:a16="http://schemas.microsoft.com/office/drawing/2014/main" id="{39E178B2-A0FC-4305-87E1-E3B2A1FE8B86}"/>
              </a:ext>
            </a:extLst>
          </p:cNvPr>
          <p:cNvPicPr>
            <a:picLocks noChangeAspect="1"/>
          </p:cNvPicPr>
          <p:nvPr/>
        </p:nvPicPr>
        <p:blipFill>
          <a:blip r:embed="rId3"/>
          <a:stretch>
            <a:fillRect/>
          </a:stretch>
        </p:blipFill>
        <p:spPr>
          <a:xfrm>
            <a:off x="6453215" y="1906646"/>
            <a:ext cx="3972148" cy="3224228"/>
          </a:xfrm>
          <a:prstGeom prst="rect">
            <a:avLst/>
          </a:prstGeom>
        </p:spPr>
      </p:pic>
      <p:sp>
        <p:nvSpPr>
          <p:cNvPr id="6" name="TextBox 5">
            <a:extLst>
              <a:ext uri="{FF2B5EF4-FFF2-40B4-BE49-F238E27FC236}">
                <a16:creationId xmlns:a16="http://schemas.microsoft.com/office/drawing/2014/main" id="{CDD5DD5A-19A2-4AD6-AE08-CA08B7073B90}"/>
              </a:ext>
            </a:extLst>
          </p:cNvPr>
          <p:cNvSpPr txBox="1"/>
          <p:nvPr/>
        </p:nvSpPr>
        <p:spPr>
          <a:xfrm>
            <a:off x="2493939" y="3706149"/>
            <a:ext cx="3602062" cy="1200329"/>
          </a:xfrm>
          <a:prstGeom prst="rect">
            <a:avLst/>
          </a:prstGeom>
          <a:noFill/>
        </p:spPr>
        <p:txBody>
          <a:bodyPr wrap="square" rtlCol="0">
            <a:spAutoFit/>
          </a:bodyPr>
          <a:lstStyle/>
          <a:p>
            <a:pPr>
              <a:spcAft>
                <a:spcPts val="1200"/>
              </a:spcAft>
            </a:pPr>
            <a:r>
              <a:rPr lang="en-GB" dirty="0">
                <a:solidFill>
                  <a:srgbClr val="7D7875"/>
                </a:solidFill>
                <a:latin typeface="Arial" panose="020B0604020202020204" pitchFamily="34" charset="0"/>
                <a:cs typeface="Arial" panose="020B0604020202020204" pitchFamily="34" charset="0"/>
              </a:rPr>
              <a:t>How do we encourage more young people, especially Care and Custody Leavers, to get involved in delivery?</a:t>
            </a:r>
          </a:p>
        </p:txBody>
      </p:sp>
    </p:spTree>
    <p:extLst>
      <p:ext uri="{BB962C8B-B14F-4D97-AF65-F5344CB8AC3E}">
        <p14:creationId xmlns:p14="http://schemas.microsoft.com/office/powerpoint/2010/main" val="3128680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667C44-8F83-42C8-A1BF-5A9EFD7752D3}"/>
              </a:ext>
            </a:extLst>
          </p:cNvPr>
          <p:cNvPicPr>
            <a:picLocks noChangeAspect="1"/>
          </p:cNvPicPr>
          <p:nvPr/>
        </p:nvPicPr>
        <p:blipFill rotWithShape="1">
          <a:blip r:embed="rId3">
            <a:extLst>
              <a:ext uri="{28A0092B-C50C-407E-A947-70E740481C1C}">
                <a14:useLocalDpi xmlns:a14="http://schemas.microsoft.com/office/drawing/2010/main" val="0"/>
              </a:ext>
            </a:extLst>
          </a:blip>
          <a:srcRect l="4068" t="26871" r="10751" b="29430"/>
          <a:stretch/>
        </p:blipFill>
        <p:spPr>
          <a:xfrm rot="16200000">
            <a:off x="3278328" y="3405984"/>
            <a:ext cx="4457700" cy="1617259"/>
          </a:xfrm>
          <a:prstGeom prst="rect">
            <a:avLst/>
          </a:prstGeom>
        </p:spPr>
      </p:pic>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4934364"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LADDER OF PARTICIPATION</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4" name="TextBox 3">
            <a:extLst>
              <a:ext uri="{FF2B5EF4-FFF2-40B4-BE49-F238E27FC236}">
                <a16:creationId xmlns:a16="http://schemas.microsoft.com/office/drawing/2014/main" id="{2C122F07-3F6A-45F8-8663-248029BFC601}"/>
              </a:ext>
            </a:extLst>
          </p:cNvPr>
          <p:cNvSpPr txBox="1"/>
          <p:nvPr/>
        </p:nvSpPr>
        <p:spPr>
          <a:xfrm>
            <a:off x="6043100" y="1985763"/>
            <a:ext cx="6148900" cy="3816429"/>
          </a:xfrm>
          <a:prstGeom prst="rect">
            <a:avLst/>
          </a:prstGeom>
          <a:noFill/>
        </p:spPr>
        <p:txBody>
          <a:bodyPr wrap="square" rtlCol="0">
            <a:spAutoFit/>
          </a:bodyPr>
          <a:lstStyle/>
          <a:p>
            <a:pPr>
              <a:spcAft>
                <a:spcPts val="1200"/>
              </a:spcAft>
            </a:pPr>
            <a:r>
              <a:rPr lang="en-GB" dirty="0">
                <a:solidFill>
                  <a:srgbClr val="7D7875"/>
                </a:solidFill>
                <a:latin typeface="Arial" panose="020B0604020202020204" pitchFamily="34" charset="0"/>
                <a:cs typeface="Arial" panose="020B0604020202020204" pitchFamily="34" charset="0"/>
              </a:rPr>
              <a:t>8. Young people initiated &amp; directed</a:t>
            </a:r>
          </a:p>
          <a:p>
            <a:pPr>
              <a:spcAft>
                <a:spcPts val="1200"/>
              </a:spcAft>
            </a:pPr>
            <a:r>
              <a:rPr lang="en-GB" dirty="0">
                <a:solidFill>
                  <a:srgbClr val="7D7875"/>
                </a:solidFill>
                <a:latin typeface="Arial" panose="020B0604020202020204" pitchFamily="34" charset="0"/>
                <a:cs typeface="Arial" panose="020B0604020202020204" pitchFamily="34" charset="0"/>
              </a:rPr>
              <a:t>7. Young people initiated &amp; decisions shared with adults</a:t>
            </a:r>
          </a:p>
          <a:p>
            <a:pPr>
              <a:spcAft>
                <a:spcPts val="1200"/>
              </a:spcAft>
            </a:pPr>
            <a:r>
              <a:rPr lang="en-GB" dirty="0">
                <a:solidFill>
                  <a:srgbClr val="7D7875"/>
                </a:solidFill>
                <a:latin typeface="Arial" panose="020B0604020202020204" pitchFamily="34" charset="0"/>
                <a:cs typeface="Arial" panose="020B0604020202020204" pitchFamily="34" charset="0"/>
              </a:rPr>
              <a:t>6. Worker initiated &amp; shared decisions</a:t>
            </a:r>
          </a:p>
          <a:p>
            <a:pPr>
              <a:spcAft>
                <a:spcPts val="1200"/>
              </a:spcAft>
            </a:pPr>
            <a:r>
              <a:rPr lang="en-GB" dirty="0">
                <a:solidFill>
                  <a:srgbClr val="7D7875"/>
                </a:solidFill>
                <a:latin typeface="Arial" panose="020B0604020202020204" pitchFamily="34" charset="0"/>
                <a:cs typeface="Arial" panose="020B0604020202020204" pitchFamily="34" charset="0"/>
              </a:rPr>
              <a:t>5. Young people consulted &amp; informed</a:t>
            </a:r>
          </a:p>
          <a:p>
            <a:pPr>
              <a:spcAft>
                <a:spcPts val="1200"/>
              </a:spcAft>
            </a:pPr>
            <a:r>
              <a:rPr lang="en-GB" dirty="0">
                <a:solidFill>
                  <a:srgbClr val="7D7875"/>
                </a:solidFill>
                <a:latin typeface="Arial" panose="020B0604020202020204" pitchFamily="34" charset="0"/>
                <a:cs typeface="Arial" panose="020B0604020202020204" pitchFamily="34" charset="0"/>
              </a:rPr>
              <a:t>4. Young people assigned &amp; informed</a:t>
            </a:r>
          </a:p>
          <a:p>
            <a:pPr>
              <a:spcAft>
                <a:spcPts val="1200"/>
              </a:spcAft>
            </a:pPr>
            <a:r>
              <a:rPr lang="en-GB" dirty="0">
                <a:solidFill>
                  <a:srgbClr val="7D7875"/>
                </a:solidFill>
                <a:latin typeface="Arial" panose="020B0604020202020204" pitchFamily="34" charset="0"/>
                <a:cs typeface="Arial" panose="020B0604020202020204" pitchFamily="34" charset="0"/>
              </a:rPr>
              <a:t>3. Tokenism</a:t>
            </a:r>
          </a:p>
          <a:p>
            <a:pPr>
              <a:spcAft>
                <a:spcPts val="1200"/>
              </a:spcAft>
            </a:pPr>
            <a:r>
              <a:rPr lang="en-GB" dirty="0">
                <a:solidFill>
                  <a:srgbClr val="7D7875"/>
                </a:solidFill>
                <a:latin typeface="Arial" panose="020B0604020202020204" pitchFamily="34" charset="0"/>
                <a:cs typeface="Arial" panose="020B0604020202020204" pitchFamily="34" charset="0"/>
              </a:rPr>
              <a:t>2. Decoration</a:t>
            </a:r>
          </a:p>
          <a:p>
            <a:pPr>
              <a:spcAft>
                <a:spcPts val="1200"/>
              </a:spcAft>
            </a:pPr>
            <a:r>
              <a:rPr lang="en-GB" dirty="0">
                <a:solidFill>
                  <a:srgbClr val="7D7875"/>
                </a:solidFill>
                <a:latin typeface="Arial" panose="020B0604020202020204" pitchFamily="34" charset="0"/>
                <a:cs typeface="Arial" panose="020B0604020202020204" pitchFamily="34" charset="0"/>
              </a:rPr>
              <a:t>1. Manipulation</a:t>
            </a:r>
          </a:p>
          <a:p>
            <a:pPr>
              <a:spcAft>
                <a:spcPts val="1200"/>
              </a:spcAft>
            </a:pPr>
            <a:r>
              <a:rPr lang="en-GB" dirty="0">
                <a:solidFill>
                  <a:srgbClr val="7D7875"/>
                </a:solidFill>
                <a:latin typeface="Arial" panose="020B0604020202020204" pitchFamily="34" charset="0"/>
                <a:cs typeface="Arial" panose="020B0604020202020204" pitchFamily="34" charset="0"/>
              </a:rPr>
              <a:t>0. No involvement or engagement at all</a:t>
            </a:r>
          </a:p>
        </p:txBody>
      </p:sp>
      <p:sp>
        <p:nvSpPr>
          <p:cNvPr id="6" name="TextBox 5">
            <a:extLst>
              <a:ext uri="{FF2B5EF4-FFF2-40B4-BE49-F238E27FC236}">
                <a16:creationId xmlns:a16="http://schemas.microsoft.com/office/drawing/2014/main" id="{C83A44B2-9AB6-4F6F-8098-240B27A91DBE}"/>
              </a:ext>
            </a:extLst>
          </p:cNvPr>
          <p:cNvSpPr txBox="1"/>
          <p:nvPr/>
        </p:nvSpPr>
        <p:spPr>
          <a:xfrm>
            <a:off x="2493938" y="1985764"/>
            <a:ext cx="1867047" cy="1661993"/>
          </a:xfrm>
          <a:prstGeom prst="rect">
            <a:avLst/>
          </a:prstGeom>
          <a:noFill/>
        </p:spPr>
        <p:txBody>
          <a:bodyPr wrap="square" rtlCol="0">
            <a:spAutoFit/>
          </a:bodyPr>
          <a:lstStyle/>
          <a:p>
            <a:pPr>
              <a:spcAft>
                <a:spcPts val="1200"/>
              </a:spcAft>
            </a:pPr>
            <a:r>
              <a:rPr lang="en-GB" sz="2000" dirty="0">
                <a:solidFill>
                  <a:srgbClr val="F69F19"/>
                </a:solidFill>
                <a:latin typeface="Arial" panose="020B0604020202020204" pitchFamily="34" charset="0"/>
                <a:cs typeface="Arial" panose="020B0604020202020204" pitchFamily="34" charset="0"/>
              </a:rPr>
              <a:t>Activity</a:t>
            </a:r>
          </a:p>
          <a:p>
            <a:pPr>
              <a:spcAft>
                <a:spcPts val="1200"/>
              </a:spcAft>
            </a:pPr>
            <a:r>
              <a:rPr lang="en-GB" dirty="0">
                <a:solidFill>
                  <a:srgbClr val="7D7875"/>
                </a:solidFill>
                <a:latin typeface="Arial" panose="020B0604020202020204" pitchFamily="34" charset="0"/>
                <a:cs typeface="Arial" panose="020B0604020202020204" pitchFamily="34" charset="0"/>
              </a:rPr>
              <a:t>In your groups add some examples to your ladder.</a:t>
            </a:r>
          </a:p>
        </p:txBody>
      </p:sp>
      <p:sp>
        <p:nvSpPr>
          <p:cNvPr id="7" name="TextBox 6">
            <a:extLst>
              <a:ext uri="{FF2B5EF4-FFF2-40B4-BE49-F238E27FC236}">
                <a16:creationId xmlns:a16="http://schemas.microsoft.com/office/drawing/2014/main" id="{3B7A91F7-0F44-49BA-A37D-414A84D9ACB2}"/>
              </a:ext>
            </a:extLst>
          </p:cNvPr>
          <p:cNvSpPr txBox="1"/>
          <p:nvPr/>
        </p:nvSpPr>
        <p:spPr>
          <a:xfrm rot="16200000">
            <a:off x="2698146" y="3833447"/>
            <a:ext cx="3452227" cy="307777"/>
          </a:xfrm>
          <a:prstGeom prst="rect">
            <a:avLst/>
          </a:prstGeom>
          <a:noFill/>
        </p:spPr>
        <p:txBody>
          <a:bodyPr wrap="none" rtlCol="0">
            <a:spAutoFit/>
          </a:bodyPr>
          <a:lstStyle/>
          <a:p>
            <a:r>
              <a:rPr lang="en-GB" sz="1400" dirty="0">
                <a:solidFill>
                  <a:srgbClr val="7D7875"/>
                </a:solidFill>
                <a:latin typeface="Calibri" panose="020F0502020204030204" pitchFamily="34" charset="0"/>
                <a:ea typeface="Calibri" panose="020F0502020204030204" pitchFamily="34" charset="0"/>
                <a:cs typeface="Times New Roman" panose="02020603050405020304" pitchFamily="18" charset="0"/>
              </a:rPr>
              <a:t>Degree of Participation/Level of Engagement</a:t>
            </a:r>
          </a:p>
        </p:txBody>
      </p:sp>
      <p:cxnSp>
        <p:nvCxnSpPr>
          <p:cNvPr id="10" name="Straight Arrow Connector 9">
            <a:extLst>
              <a:ext uri="{FF2B5EF4-FFF2-40B4-BE49-F238E27FC236}">
                <a16:creationId xmlns:a16="http://schemas.microsoft.com/office/drawing/2014/main" id="{CAB284CB-F851-4AB8-9CEF-8121925D12B9}"/>
              </a:ext>
            </a:extLst>
          </p:cNvPr>
          <p:cNvCxnSpPr/>
          <p:nvPr/>
        </p:nvCxnSpPr>
        <p:spPr>
          <a:xfrm flipV="1">
            <a:off x="4672172" y="2189285"/>
            <a:ext cx="0" cy="3807069"/>
          </a:xfrm>
          <a:prstGeom prst="straightConnector1">
            <a:avLst/>
          </a:prstGeom>
          <a:ln>
            <a:solidFill>
              <a:srgbClr val="7D7875"/>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2646F87-004D-450C-8454-0994F97A1553}"/>
              </a:ext>
            </a:extLst>
          </p:cNvPr>
          <p:cNvSpPr txBox="1"/>
          <p:nvPr/>
        </p:nvSpPr>
        <p:spPr>
          <a:xfrm>
            <a:off x="7320474" y="6064665"/>
            <a:ext cx="3104889" cy="523220"/>
          </a:xfrm>
          <a:prstGeom prst="rect">
            <a:avLst/>
          </a:prstGeom>
          <a:noFill/>
        </p:spPr>
        <p:txBody>
          <a:bodyPr wrap="none" rtlCol="0">
            <a:spAutoFit/>
          </a:bodyPr>
          <a:lstStyle/>
          <a:p>
            <a:r>
              <a:rPr lang="en-GB" sz="1400" dirty="0">
                <a:solidFill>
                  <a:srgbClr val="7D7875"/>
                </a:solidFill>
                <a:latin typeface="Calibri" panose="020F0502020204030204" pitchFamily="34" charset="0"/>
                <a:ea typeface="Calibri" panose="020F0502020204030204" pitchFamily="34" charset="0"/>
                <a:cs typeface="Times New Roman" panose="02020603050405020304" pitchFamily="18" charset="0"/>
              </a:rPr>
              <a:t>Based on Harts ‘Ladder of Participation’,</a:t>
            </a:r>
          </a:p>
          <a:p>
            <a:r>
              <a:rPr lang="en-GB" sz="1400" dirty="0">
                <a:solidFill>
                  <a:srgbClr val="7D7875"/>
                </a:solidFill>
                <a:latin typeface="Calibri" panose="020F0502020204030204" pitchFamily="34" charset="0"/>
                <a:ea typeface="Calibri" panose="020F0502020204030204" pitchFamily="34" charset="0"/>
                <a:cs typeface="Times New Roman" panose="02020603050405020304" pitchFamily="18" charset="0"/>
              </a:rPr>
              <a:t>resource designed by Sarah </a:t>
            </a:r>
            <a:r>
              <a:rPr lang="en-GB" sz="1400" dirty="0" err="1">
                <a:solidFill>
                  <a:srgbClr val="7D7875"/>
                </a:solidFill>
                <a:latin typeface="Calibri" panose="020F0502020204030204" pitchFamily="34" charset="0"/>
                <a:ea typeface="Calibri" panose="020F0502020204030204" pitchFamily="34" charset="0"/>
                <a:cs typeface="Times New Roman" panose="02020603050405020304" pitchFamily="18" charset="0"/>
              </a:rPr>
              <a:t>Hickie</a:t>
            </a:r>
            <a:endParaRPr lang="en-GB" sz="1400" dirty="0">
              <a:solidFill>
                <a:srgbClr val="7D7875"/>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919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2801023"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HOW WE DID IT</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pic>
        <p:nvPicPr>
          <p:cNvPr id="5" name="Picture 4">
            <a:extLst>
              <a:ext uri="{FF2B5EF4-FFF2-40B4-BE49-F238E27FC236}">
                <a16:creationId xmlns:a16="http://schemas.microsoft.com/office/drawing/2014/main" id="{6AE8B310-844C-4E19-A293-E5490CFBAC0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4717" t="17798" r="33572" b="20733"/>
          <a:stretch/>
        </p:blipFill>
        <p:spPr>
          <a:xfrm rot="556106">
            <a:off x="7735479" y="1674606"/>
            <a:ext cx="3351244" cy="1877672"/>
          </a:xfrm>
          <a:prstGeom prst="rect">
            <a:avLst/>
          </a:prstGeom>
        </p:spPr>
      </p:pic>
      <p:pic>
        <p:nvPicPr>
          <p:cNvPr id="6" name="Picture 5">
            <a:extLst>
              <a:ext uri="{FF2B5EF4-FFF2-40B4-BE49-F238E27FC236}">
                <a16:creationId xmlns:a16="http://schemas.microsoft.com/office/drawing/2014/main" id="{E8C6DEF9-BA98-48CC-AA97-3150BAD47B1C}"/>
              </a:ext>
            </a:extLst>
          </p:cNvPr>
          <p:cNvPicPr>
            <a:picLocks noChangeAspect="1"/>
          </p:cNvPicPr>
          <p:nvPr/>
        </p:nvPicPr>
        <p:blipFill rotWithShape="1">
          <a:blip r:embed="rId5"/>
          <a:srcRect l="5110" t="18715" r="33654" b="21612"/>
          <a:stretch/>
        </p:blipFill>
        <p:spPr>
          <a:xfrm>
            <a:off x="2066322" y="1888202"/>
            <a:ext cx="3234655" cy="1773035"/>
          </a:xfrm>
          <a:prstGeom prst="rect">
            <a:avLst/>
          </a:prstGeom>
        </p:spPr>
      </p:pic>
      <p:pic>
        <p:nvPicPr>
          <p:cNvPr id="7" name="Picture 6">
            <a:extLst>
              <a:ext uri="{FF2B5EF4-FFF2-40B4-BE49-F238E27FC236}">
                <a16:creationId xmlns:a16="http://schemas.microsoft.com/office/drawing/2014/main" id="{638CFC43-B6C3-4F2D-B996-5E67A500B73C}"/>
              </a:ext>
            </a:extLst>
          </p:cNvPr>
          <p:cNvPicPr>
            <a:picLocks noChangeAspect="1"/>
          </p:cNvPicPr>
          <p:nvPr/>
        </p:nvPicPr>
        <p:blipFill rotWithShape="1">
          <a:blip r:embed="rId6"/>
          <a:srcRect l="5481" t="18715" r="33572" b="21905"/>
          <a:stretch/>
        </p:blipFill>
        <p:spPr>
          <a:xfrm>
            <a:off x="5446503" y="2038337"/>
            <a:ext cx="3699255" cy="2027289"/>
          </a:xfrm>
          <a:prstGeom prst="rect">
            <a:avLst/>
          </a:prstGeom>
        </p:spPr>
      </p:pic>
      <p:pic>
        <p:nvPicPr>
          <p:cNvPr id="8" name="Picture 7">
            <a:extLst>
              <a:ext uri="{FF2B5EF4-FFF2-40B4-BE49-F238E27FC236}">
                <a16:creationId xmlns:a16="http://schemas.microsoft.com/office/drawing/2014/main" id="{57FB7FF9-0E44-462C-911F-532DEE8730CB}"/>
              </a:ext>
            </a:extLst>
          </p:cNvPr>
          <p:cNvPicPr>
            <a:picLocks noChangeAspect="1"/>
          </p:cNvPicPr>
          <p:nvPr/>
        </p:nvPicPr>
        <p:blipFill rotWithShape="1">
          <a:blip r:embed="rId7"/>
          <a:srcRect l="5481" t="18715" r="33900" b="22784"/>
          <a:stretch/>
        </p:blipFill>
        <p:spPr>
          <a:xfrm>
            <a:off x="4093955" y="4275745"/>
            <a:ext cx="3632833" cy="1972080"/>
          </a:xfrm>
          <a:prstGeom prst="rect">
            <a:avLst/>
          </a:prstGeom>
        </p:spPr>
      </p:pic>
      <p:pic>
        <p:nvPicPr>
          <p:cNvPr id="9" name="Picture 8">
            <a:extLst>
              <a:ext uri="{FF2B5EF4-FFF2-40B4-BE49-F238E27FC236}">
                <a16:creationId xmlns:a16="http://schemas.microsoft.com/office/drawing/2014/main" id="{90657470-EEC7-4EB5-B38E-6B2B35984105}"/>
              </a:ext>
            </a:extLst>
          </p:cNvPr>
          <p:cNvPicPr>
            <a:picLocks noChangeAspect="1"/>
          </p:cNvPicPr>
          <p:nvPr/>
        </p:nvPicPr>
        <p:blipFill rotWithShape="1">
          <a:blip r:embed="rId8"/>
          <a:srcRect l="6099" t="18715" r="35797" b="21172"/>
          <a:stretch/>
        </p:blipFill>
        <p:spPr>
          <a:xfrm rot="256660">
            <a:off x="6984318" y="3979186"/>
            <a:ext cx="3668431" cy="2134798"/>
          </a:xfrm>
          <a:prstGeom prst="rect">
            <a:avLst/>
          </a:prstGeom>
        </p:spPr>
      </p:pic>
      <p:pic>
        <p:nvPicPr>
          <p:cNvPr id="10" name="Picture 9">
            <a:extLst>
              <a:ext uri="{FF2B5EF4-FFF2-40B4-BE49-F238E27FC236}">
                <a16:creationId xmlns:a16="http://schemas.microsoft.com/office/drawing/2014/main" id="{1A2D453D-252A-48E5-B7E3-D1BBA7B4F77D}"/>
              </a:ext>
            </a:extLst>
          </p:cNvPr>
          <p:cNvPicPr>
            <a:picLocks noChangeAspect="1"/>
          </p:cNvPicPr>
          <p:nvPr/>
        </p:nvPicPr>
        <p:blipFill rotWithShape="1">
          <a:blip r:embed="rId9"/>
          <a:srcRect l="5769" t="17798" r="36884" b="23077"/>
          <a:stretch/>
        </p:blipFill>
        <p:spPr>
          <a:xfrm rot="20816170">
            <a:off x="1430079" y="3618545"/>
            <a:ext cx="3824058" cy="2217728"/>
          </a:xfrm>
          <a:prstGeom prst="rect">
            <a:avLst/>
          </a:prstGeom>
        </p:spPr>
      </p:pic>
    </p:spTree>
    <p:extLst>
      <p:ext uri="{BB962C8B-B14F-4D97-AF65-F5344CB8AC3E}">
        <p14:creationId xmlns:p14="http://schemas.microsoft.com/office/powerpoint/2010/main" val="2950923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B2722489D715408DE71D7973CE58D2" ma:contentTypeVersion="15" ma:contentTypeDescription="Create a new document." ma:contentTypeScope="" ma:versionID="cbf272710bee694918cf77cf6052644e">
  <xsd:schema xmlns:xsd="http://www.w3.org/2001/XMLSchema" xmlns:xs="http://www.w3.org/2001/XMLSchema" xmlns:p="http://schemas.microsoft.com/office/2006/metadata/properties" xmlns:ns3="a651f1c2-4269-4a6d-a8cf-05d0e7e8fd08" xmlns:ns4="c10c6e59-db66-4121-8214-d2bc082f23e1" targetNamespace="http://schemas.microsoft.com/office/2006/metadata/properties" ma:root="true" ma:fieldsID="d95b70cf05430d35ed5d78aff82f2a38" ns3:_="" ns4:_="">
    <xsd:import namespace="a651f1c2-4269-4a6d-a8cf-05d0e7e8fd08"/>
    <xsd:import namespace="c10c6e59-db66-4121-8214-d2bc082f23e1"/>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51f1c2-4269-4a6d-a8cf-05d0e7e8fd0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10c6e59-db66-4121-8214-d2bc082f23e1"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CB73FA-7F34-488E-B0B2-B0917BACCA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51f1c2-4269-4a6d-a8cf-05d0e7e8fd08"/>
    <ds:schemaRef ds:uri="c10c6e59-db66-4121-8214-d2bc082f23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69F14B-ADF3-49B6-B0CB-6AB1B66C7F7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820A71A-DE8C-425B-AAD6-A4C210900D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411</TotalTime>
  <Words>1628</Words>
  <Application>Microsoft Office PowerPoint</Application>
  <PresentationFormat>Widescreen</PresentationFormat>
  <Paragraphs>156</Paragraphs>
  <Slides>15</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Franklin Gothic Demi Cond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Miles</dc:creator>
  <cp:lastModifiedBy>Simon Miles</cp:lastModifiedBy>
  <cp:revision>37</cp:revision>
  <dcterms:created xsi:type="dcterms:W3CDTF">2020-01-24T13:52:17Z</dcterms:created>
  <dcterms:modified xsi:type="dcterms:W3CDTF">2020-11-13T10:17:52Z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0x010100B8B2722489D715408DE71D7973CE58D2</vt:lpwstr>
  </property>
</Properties>
</file>