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sldIdLst>
    <p:sldId id="285" r:id="rId5"/>
    <p:sldId id="286" r:id="rId6"/>
    <p:sldId id="287" r:id="rId7"/>
    <p:sldId id="274" r:id="rId8"/>
    <p:sldId id="258" r:id="rId9"/>
    <p:sldId id="288" r:id="rId10"/>
    <p:sldId id="269" r:id="rId11"/>
    <p:sldId id="289" r:id="rId12"/>
    <p:sldId id="290" r:id="rId13"/>
    <p:sldId id="291" r:id="rId14"/>
    <p:sldId id="292" r:id="rId15"/>
    <p:sldId id="293" r:id="rId16"/>
    <p:sldId id="28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9F19"/>
    <a:srgbClr val="006886"/>
    <a:srgbClr val="7D7875"/>
    <a:srgbClr val="423A35"/>
    <a:srgbClr val="A3C5E9"/>
    <a:srgbClr val="494441"/>
    <a:srgbClr val="D5511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0" autoAdjust="0"/>
    <p:restoredTop sz="68704" autoAdjust="0"/>
  </p:normalViewPr>
  <p:slideViewPr>
    <p:cSldViewPr snapToGrid="0">
      <p:cViewPr varScale="1">
        <p:scale>
          <a:sx n="108" d="100"/>
          <a:sy n="108" d="100"/>
        </p:scale>
        <p:origin x="2262" y="96"/>
      </p:cViewPr>
      <p:guideLst/>
    </p:cSldViewPr>
  </p:slideViewPr>
  <p:notesTextViewPr>
    <p:cViewPr>
      <p:scale>
        <a:sx n="1" d="1"/>
        <a:sy n="1" d="1"/>
      </p:scale>
      <p:origin x="0" y="0"/>
    </p:cViewPr>
  </p:notesTextViewPr>
  <p:notesViewPr>
    <p:cSldViewPr snapToGrid="0">
      <p:cViewPr varScale="1">
        <p:scale>
          <a:sx n="120" d="100"/>
          <a:sy n="120" d="100"/>
        </p:scale>
        <p:origin x="4962" y="12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E756A3-14BD-40E5-A4E2-A15C42608D1E}" type="datetimeFigureOut">
              <a:rPr lang="en-GB" smtClean="0"/>
              <a:t>21/10/2020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25A7C9-C937-408C-8E3F-35A3D5B95C84}" type="slidenum">
              <a:rPr lang="en-GB" smtClean="0"/>
              <a:t>‹#›</a:t>
            </a:fld>
            <a:endParaRPr lang="en-GB"/>
          </a:p>
        </p:txBody>
      </p:sp>
    </p:spTree>
    <p:extLst>
      <p:ext uri="{BB962C8B-B14F-4D97-AF65-F5344CB8AC3E}">
        <p14:creationId xmlns:p14="http://schemas.microsoft.com/office/powerpoint/2010/main" val="5599417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Relationships are recognised as the principle tool for change. In this module we will explore and discuss a few things that can affect our ability to build positive relationships, as well as provide some tips for this. Please note other modules particularly relevant to building relationships are developing independence, spaces and places, and working with boundaries.</a:t>
            </a:r>
          </a:p>
          <a:p>
            <a:endParaRPr lang="en-GB" dirty="0"/>
          </a:p>
        </p:txBody>
      </p:sp>
      <p:sp>
        <p:nvSpPr>
          <p:cNvPr id="4" name="Slide Number Placeholder 3"/>
          <p:cNvSpPr>
            <a:spLocks noGrp="1"/>
          </p:cNvSpPr>
          <p:nvPr>
            <p:ph type="sldNum" sz="quarter" idx="5"/>
          </p:nvPr>
        </p:nvSpPr>
        <p:spPr/>
        <p:txBody>
          <a:bodyPr/>
          <a:lstStyle/>
          <a:p>
            <a:fld id="{6925A7C9-C937-408C-8E3F-35A3D5B95C84}" type="slidenum">
              <a:rPr lang="en-GB" smtClean="0"/>
              <a:t>1</a:t>
            </a:fld>
            <a:endParaRPr lang="en-GB"/>
          </a:p>
        </p:txBody>
      </p:sp>
    </p:spTree>
    <p:extLst>
      <p:ext uri="{BB962C8B-B14F-4D97-AF65-F5344CB8AC3E}">
        <p14:creationId xmlns:p14="http://schemas.microsoft.com/office/powerpoint/2010/main" val="1786519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Introduce the topics for todays session using the slide above. </a:t>
            </a:r>
          </a:p>
          <a:p>
            <a:endParaRPr lang="en-GB" dirty="0"/>
          </a:p>
          <a:p>
            <a:r>
              <a:rPr lang="en-GB" dirty="0"/>
              <a:t>Todays training is about building relationships. It is important to recognise that relationships are the principal tool for change. As humans, we respond to people, not programmes – we all know that the best curriculum in the world doesn’t make up for a bad teacher. </a:t>
            </a:r>
          </a:p>
          <a:p>
            <a:r>
              <a:rPr lang="en-GB" dirty="0"/>
              <a:t>This is especially important working with young people who have lacked positive adult role models, or good parental care – we have a responsibility to pay attention to the relationships we form with young people, to ensure that they are a positive vehicle for change and not a reinforcement of negative experiences they may have had with adults in the past. </a:t>
            </a:r>
          </a:p>
          <a:p>
            <a:endParaRPr lang="en-GB" dirty="0"/>
          </a:p>
        </p:txBody>
      </p:sp>
      <p:sp>
        <p:nvSpPr>
          <p:cNvPr id="4" name="Slide Number Placeholder 3"/>
          <p:cNvSpPr>
            <a:spLocks noGrp="1"/>
          </p:cNvSpPr>
          <p:nvPr>
            <p:ph type="sldNum" sz="quarter" idx="5"/>
          </p:nvPr>
        </p:nvSpPr>
        <p:spPr/>
        <p:txBody>
          <a:bodyPr/>
          <a:lstStyle/>
          <a:p>
            <a:fld id="{6925A7C9-C937-408C-8E3F-35A3D5B95C84}" type="slidenum">
              <a:rPr lang="en-GB" smtClean="0"/>
              <a:t>3</a:t>
            </a:fld>
            <a:endParaRPr lang="en-GB"/>
          </a:p>
        </p:txBody>
      </p:sp>
    </p:spTree>
    <p:extLst>
      <p:ext uri="{BB962C8B-B14F-4D97-AF65-F5344CB8AC3E}">
        <p14:creationId xmlns:p14="http://schemas.microsoft.com/office/powerpoint/2010/main" val="3292122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kern="1200" dirty="0">
                <a:effectLst/>
                <a:latin typeface="Calibri" panose="020F0502020204030204" pitchFamily="34" charset="0"/>
                <a:ea typeface="+mn-ea"/>
              </a:rPr>
              <a:t>Alexis is one of the young people who co-created the short film ‘In the Lead’ – available in the Informing Futures Toolkit.</a:t>
            </a:r>
          </a:p>
          <a:p>
            <a:endParaRPr lang="en-GB" dirty="0"/>
          </a:p>
          <a:p>
            <a:r>
              <a:rPr lang="en-GB" dirty="0"/>
              <a:t>This sounds so basic and obvious, but how often do we expect young people to start telling us sensitive personal information on a first meeting? It’s good to remember from the outset that building trust takes time, and that is OK. </a:t>
            </a:r>
          </a:p>
          <a:p>
            <a:endParaRPr lang="en-GB" dirty="0"/>
          </a:p>
          <a:p>
            <a:endParaRPr lang="en-GB" dirty="0"/>
          </a:p>
        </p:txBody>
      </p:sp>
      <p:sp>
        <p:nvSpPr>
          <p:cNvPr id="4" name="Slide Number Placeholder 3"/>
          <p:cNvSpPr>
            <a:spLocks noGrp="1"/>
          </p:cNvSpPr>
          <p:nvPr>
            <p:ph type="sldNum" sz="quarter" idx="5"/>
          </p:nvPr>
        </p:nvSpPr>
        <p:spPr/>
        <p:txBody>
          <a:bodyPr/>
          <a:lstStyle/>
          <a:p>
            <a:fld id="{6925A7C9-C937-408C-8E3F-35A3D5B95C84}" type="slidenum">
              <a:rPr lang="en-GB" smtClean="0"/>
              <a:t>4</a:t>
            </a:fld>
            <a:endParaRPr lang="en-GB"/>
          </a:p>
        </p:txBody>
      </p:sp>
    </p:spTree>
    <p:extLst>
      <p:ext uri="{BB962C8B-B14F-4D97-AF65-F5344CB8AC3E}">
        <p14:creationId xmlns:p14="http://schemas.microsoft.com/office/powerpoint/2010/main" val="25529632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Invite the group to share their experiences of what helps when building trust with young people, and record their answers on a flipchart</a:t>
            </a:r>
          </a:p>
          <a:p>
            <a:r>
              <a:rPr lang="en-GB" dirty="0"/>
              <a:t>How can we behave to encourage young people to trust us? </a:t>
            </a:r>
          </a:p>
          <a:p>
            <a:r>
              <a:rPr lang="en-GB" dirty="0"/>
              <a:t>How can we see when young people are developing more trust in us?</a:t>
            </a:r>
          </a:p>
          <a:p>
            <a:r>
              <a:rPr lang="en-GB" dirty="0"/>
              <a:t>What do we see when young people don’t trust us? </a:t>
            </a:r>
          </a:p>
          <a:p>
            <a:endParaRPr lang="en-GB" dirty="0"/>
          </a:p>
          <a:p>
            <a:r>
              <a:rPr lang="en-GB" dirty="0"/>
              <a:t>(If you have a large group you may want to break into smaller groups to facilitate discussion.)</a:t>
            </a:r>
          </a:p>
          <a:p>
            <a:r>
              <a:rPr lang="en-GB" dirty="0"/>
              <a:t> </a:t>
            </a:r>
          </a:p>
          <a:p>
            <a:endParaRPr lang="en-GB" dirty="0"/>
          </a:p>
          <a:p>
            <a:r>
              <a:rPr lang="en-GB" dirty="0"/>
              <a:t>Now ask the group to share their experiences of putting trust in young people. </a:t>
            </a:r>
          </a:p>
          <a:p>
            <a:r>
              <a:rPr lang="en-GB" dirty="0"/>
              <a:t>How can we demonstrate that we have trust in young people?</a:t>
            </a:r>
          </a:p>
          <a:p>
            <a:r>
              <a:rPr lang="en-GB" dirty="0"/>
              <a:t>When has that trust been rewarded, and when has it led to disappointment? </a:t>
            </a:r>
          </a:p>
          <a:p>
            <a:r>
              <a:rPr lang="en-GB" dirty="0"/>
              <a:t>How do these experiences shape the way we interact with young people?  </a:t>
            </a:r>
          </a:p>
          <a:p>
            <a:r>
              <a:rPr lang="en-GB" dirty="0"/>
              <a:t>Again, record useful key points on the flipchart. </a:t>
            </a:r>
          </a:p>
          <a:p>
            <a:endParaRPr lang="en-GB" dirty="0"/>
          </a:p>
          <a:p>
            <a:r>
              <a:rPr lang="en-GB" dirty="0"/>
              <a:t>Reveal the key points on the slide and draw out the key points from your discussion. Remember – the process of building trust is as individual as the relationship, so be prepared to take time over it. </a:t>
            </a:r>
          </a:p>
          <a:p>
            <a:endParaRPr lang="en-GB" dirty="0"/>
          </a:p>
          <a:p>
            <a:endParaRPr lang="en-GB" dirty="0"/>
          </a:p>
        </p:txBody>
      </p:sp>
      <p:sp>
        <p:nvSpPr>
          <p:cNvPr id="4" name="Slide Number Placeholder 3"/>
          <p:cNvSpPr>
            <a:spLocks noGrp="1"/>
          </p:cNvSpPr>
          <p:nvPr>
            <p:ph type="sldNum" sz="quarter" idx="5"/>
          </p:nvPr>
        </p:nvSpPr>
        <p:spPr/>
        <p:txBody>
          <a:bodyPr/>
          <a:lstStyle/>
          <a:p>
            <a:fld id="{6925A7C9-C937-408C-8E3F-35A3D5B95C84}" type="slidenum">
              <a:rPr lang="en-GB" smtClean="0"/>
              <a:t>5</a:t>
            </a:fld>
            <a:endParaRPr lang="en-GB"/>
          </a:p>
        </p:txBody>
      </p:sp>
    </p:spTree>
    <p:extLst>
      <p:ext uri="{BB962C8B-B14F-4D97-AF65-F5344CB8AC3E}">
        <p14:creationId xmlns:p14="http://schemas.microsoft.com/office/powerpoint/2010/main" val="11074107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How does reading this quote make you feel? </a:t>
            </a:r>
          </a:p>
          <a:p>
            <a:r>
              <a:rPr lang="en-GB" sz="1200" dirty="0"/>
              <a:t>In his interview for the film ‘In the Lead’ (available to view on the toolkit website) Rowen talks about how good support can help you go from feeling like a ‘weed in the mud’ to ‘a flower in blossom’ . When meeting with the young people involved in this film their own perceptions of themselves could sometimes be quite negative. Young people who have been in care or custody are also very aware of the negative perceptions some people hold of them, and face stigma.</a:t>
            </a:r>
          </a:p>
          <a:p>
            <a:endParaRPr lang="en-GB" sz="1200" dirty="0"/>
          </a:p>
          <a:p>
            <a:r>
              <a:rPr lang="en-GB" sz="1200" dirty="0"/>
              <a:t>Quotes taken from a literature review done by Coram Voice and Bristol University:</a:t>
            </a:r>
          </a:p>
          <a:p>
            <a:r>
              <a:rPr lang="en-GB" sz="1200" dirty="0"/>
              <a:t>‘You say you are in care and lots of people feel sorry for you. I hate that feeling.‘</a:t>
            </a:r>
          </a:p>
          <a:p>
            <a:r>
              <a:rPr lang="en-GB" sz="1200" dirty="0"/>
              <a:t>‘All people have certain views on people in care. They think we were troublemakers’ </a:t>
            </a:r>
          </a:p>
          <a:p>
            <a:endParaRPr lang="en-GB" sz="1200" b="1" dirty="0"/>
          </a:p>
          <a:p>
            <a:endParaRPr lang="en-GB" sz="1200" dirty="0"/>
          </a:p>
          <a:p>
            <a:r>
              <a:rPr lang="en-GB" sz="1200" dirty="0"/>
              <a:t>What are the changes needed to support a Young Person to see themselves as a flower?</a:t>
            </a:r>
          </a:p>
          <a:p>
            <a:endParaRPr lang="en-GB" sz="1200" dirty="0"/>
          </a:p>
          <a:p>
            <a:endParaRPr lang="en-GB" dirty="0"/>
          </a:p>
        </p:txBody>
      </p:sp>
      <p:sp>
        <p:nvSpPr>
          <p:cNvPr id="4" name="Slide Number Placeholder 3"/>
          <p:cNvSpPr>
            <a:spLocks noGrp="1"/>
          </p:cNvSpPr>
          <p:nvPr>
            <p:ph type="sldNum" sz="quarter" idx="5"/>
          </p:nvPr>
        </p:nvSpPr>
        <p:spPr/>
        <p:txBody>
          <a:bodyPr/>
          <a:lstStyle/>
          <a:p>
            <a:fld id="{6925A7C9-C937-408C-8E3F-35A3D5B95C84}" type="slidenum">
              <a:rPr lang="en-GB" smtClean="0"/>
              <a:t>6</a:t>
            </a:fld>
            <a:endParaRPr lang="en-GB"/>
          </a:p>
        </p:txBody>
      </p:sp>
    </p:spTree>
    <p:extLst>
      <p:ext uri="{BB962C8B-B14F-4D97-AF65-F5344CB8AC3E}">
        <p14:creationId xmlns:p14="http://schemas.microsoft.com/office/powerpoint/2010/main" val="35920003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Prompt questions:</a:t>
            </a:r>
          </a:p>
          <a:p>
            <a:endParaRPr lang="en-GB" dirty="0"/>
          </a:p>
          <a:p>
            <a:r>
              <a:rPr lang="en-GB" dirty="0"/>
              <a:t>‘A weed is but an unloved flower’</a:t>
            </a:r>
          </a:p>
          <a:p>
            <a:r>
              <a:rPr lang="en-GB" dirty="0"/>
              <a:t>‘A weed is just a flower growing in the wrong place’</a:t>
            </a:r>
          </a:p>
          <a:p>
            <a:endParaRPr lang="en-GB" dirty="0"/>
          </a:p>
          <a:p>
            <a:pPr marL="171450" indent="-171450">
              <a:buFontTx/>
              <a:buChar char="-"/>
            </a:pPr>
            <a:r>
              <a:rPr lang="en-GB" dirty="0"/>
              <a:t>How can we as practitioners challenge the stigma that care and custody leavers face?</a:t>
            </a:r>
          </a:p>
          <a:p>
            <a:pPr marL="171450" indent="-171450">
              <a:buFontTx/>
              <a:buChar char="-"/>
            </a:pPr>
            <a:r>
              <a:rPr lang="en-GB" dirty="0"/>
              <a:t>Is it important to work with family members and peers to challenge unfounded negative opinions?</a:t>
            </a:r>
          </a:p>
          <a:p>
            <a:endParaRPr lang="en-GB" dirty="0"/>
          </a:p>
          <a:p>
            <a:endParaRPr lang="en-GB" dirty="0"/>
          </a:p>
        </p:txBody>
      </p:sp>
      <p:sp>
        <p:nvSpPr>
          <p:cNvPr id="4" name="Slide Number Placeholder 3"/>
          <p:cNvSpPr>
            <a:spLocks noGrp="1"/>
          </p:cNvSpPr>
          <p:nvPr>
            <p:ph type="sldNum" sz="quarter" idx="5"/>
          </p:nvPr>
        </p:nvSpPr>
        <p:spPr/>
        <p:txBody>
          <a:bodyPr/>
          <a:lstStyle/>
          <a:p>
            <a:fld id="{6925A7C9-C937-408C-8E3F-35A3D5B95C84}" type="slidenum">
              <a:rPr lang="en-GB" smtClean="0"/>
              <a:t>7</a:t>
            </a:fld>
            <a:endParaRPr lang="en-GB"/>
          </a:p>
        </p:txBody>
      </p:sp>
    </p:spTree>
    <p:extLst>
      <p:ext uri="{BB962C8B-B14F-4D97-AF65-F5344CB8AC3E}">
        <p14:creationId xmlns:p14="http://schemas.microsoft.com/office/powerpoint/2010/main" val="41910681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t>Values</a:t>
            </a:r>
            <a:endParaRPr lang="en-GB" sz="1200" dirty="0"/>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Values are different to goals which have an end-point.  Values are often life-long but also change over time.  They could be thought of as those things we would like to be known or remembered for. </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Everyone has values, but not everyone will be able to name them immediately. </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Sometimes we may find we feel ‘out of sorts’ because we are not living in line with our values, or we used to value something that we no longer do but haven’t updated  our behaviour accordingly. </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Sometimes becoming clearer on our values can help to motivate us to make a positive change or try something new when we understand what behaviour aligns with a value.</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Sometimes we have to prioritise certain behaviours and the values they support above others, for example we may need to prioritise ‘stability’ if our mental health is poorer and we know change can make it worse. We may need to prioritise a job that will give us money, or a job we can succeed in. We can’t always have it all, and this can be an important to understand and helpful when working with young people; what values are a priority and what can take a back seat? </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Sometimes however, we will also have ‘core values’ that feel so important we won’t budge on them, and we are happiest when we are living in line with these. </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On the next slide, we’re going to share an exercise anyone can use to explore their own values, individually, in a safe group setting or within support work. </a:t>
            </a:r>
          </a:p>
          <a:p>
            <a:endParaRPr lang="en-GB" dirty="0"/>
          </a:p>
        </p:txBody>
      </p:sp>
      <p:sp>
        <p:nvSpPr>
          <p:cNvPr id="4" name="Slide Number Placeholder 3"/>
          <p:cNvSpPr>
            <a:spLocks noGrp="1"/>
          </p:cNvSpPr>
          <p:nvPr>
            <p:ph type="sldNum" sz="quarter" idx="5"/>
          </p:nvPr>
        </p:nvSpPr>
        <p:spPr/>
        <p:txBody>
          <a:bodyPr/>
          <a:lstStyle/>
          <a:p>
            <a:fld id="{6925A7C9-C937-408C-8E3F-35A3D5B95C84}" type="slidenum">
              <a:rPr lang="en-GB" smtClean="0"/>
              <a:t>8</a:t>
            </a:fld>
            <a:endParaRPr lang="en-GB"/>
          </a:p>
        </p:txBody>
      </p:sp>
    </p:spTree>
    <p:extLst>
      <p:ext uri="{BB962C8B-B14F-4D97-AF65-F5344CB8AC3E}">
        <p14:creationId xmlns:p14="http://schemas.microsoft.com/office/powerpoint/2010/main" val="27544257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this activity, you will need to have printed out and prepared sets of values cards for participants to use. There are lots of sets available to download free from the internet – below is a link to one version which we have used successfully which includes 83 different values. </a:t>
            </a:r>
          </a:p>
          <a:p>
            <a:r>
              <a:rPr lang="en-GB" dirty="0"/>
              <a:t>You can include as many or as few values as you wish in your set – bear in mind that the more options you provide, the longer the card sorting activity will take. You also need to ensure that every set includes the first 3 cards with the statements:</a:t>
            </a:r>
          </a:p>
          <a:p>
            <a:r>
              <a:rPr lang="en-GB" dirty="0"/>
              <a:t>Important to Me</a:t>
            </a:r>
          </a:p>
          <a:p>
            <a:r>
              <a:rPr lang="en-GB" dirty="0"/>
              <a:t>Very Important to Me</a:t>
            </a:r>
          </a:p>
          <a:p>
            <a:r>
              <a:rPr lang="en-GB" dirty="0"/>
              <a:t>Not Important to Me</a:t>
            </a:r>
          </a:p>
          <a:p>
            <a:endParaRPr lang="en-GB" dirty="0"/>
          </a:p>
          <a:p>
            <a:endParaRPr lang="en-GB" dirty="0"/>
          </a:p>
          <a:p>
            <a:endParaRPr lang="en-GB" dirty="0"/>
          </a:p>
          <a:p>
            <a:r>
              <a:rPr lang="en-GB" dirty="0"/>
              <a:t>http://www.motivationalinterviewing.org/sites/default/files/valuescardsort_0.pdf </a:t>
            </a:r>
          </a:p>
          <a:p>
            <a:endParaRPr lang="en-GB" dirty="0"/>
          </a:p>
        </p:txBody>
      </p:sp>
      <p:sp>
        <p:nvSpPr>
          <p:cNvPr id="4" name="Slide Number Placeholder 3"/>
          <p:cNvSpPr>
            <a:spLocks noGrp="1"/>
          </p:cNvSpPr>
          <p:nvPr>
            <p:ph type="sldNum" sz="quarter" idx="5"/>
          </p:nvPr>
        </p:nvSpPr>
        <p:spPr/>
        <p:txBody>
          <a:bodyPr/>
          <a:lstStyle/>
          <a:p>
            <a:fld id="{6925A7C9-C937-408C-8E3F-35A3D5B95C84}" type="slidenum">
              <a:rPr lang="en-GB" smtClean="0"/>
              <a:t>9</a:t>
            </a:fld>
            <a:endParaRPr lang="en-GB"/>
          </a:p>
        </p:txBody>
      </p:sp>
    </p:spTree>
    <p:extLst>
      <p:ext uri="{BB962C8B-B14F-4D97-AF65-F5344CB8AC3E}">
        <p14:creationId xmlns:p14="http://schemas.microsoft.com/office/powerpoint/2010/main" val="21783965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Take feedback from the group on the values card sort exercise. How did they feel about identifying and sharing their values? Was it easy to identify the important values, or did they have to think about it a lot? </a:t>
            </a:r>
          </a:p>
          <a:p>
            <a:endParaRPr lang="en-GB" dirty="0"/>
          </a:p>
          <a:p>
            <a:r>
              <a:rPr lang="en-GB" dirty="0"/>
              <a:t>The card sort is an exercise which can be done effectively with young people. You could even encourage young people to make or customise their own set of cards which reflect the language they would use to describe their values. </a:t>
            </a:r>
          </a:p>
          <a:p>
            <a:endParaRPr lang="en-GB" dirty="0"/>
          </a:p>
          <a:p>
            <a:r>
              <a:rPr lang="en-GB" dirty="0"/>
              <a:t>Often we require young people to make decisions they are unwilling to make. Taking a step back and spending some time with them on identifying their values, what is important to them, can help them to start to create a framework for making decisions and prioritising where they spend their energy. </a:t>
            </a:r>
          </a:p>
          <a:p>
            <a:endParaRPr lang="en-GB" dirty="0"/>
          </a:p>
          <a:p>
            <a:r>
              <a:rPr lang="en-GB" dirty="0"/>
              <a:t>Reveal the second quote</a:t>
            </a:r>
          </a:p>
          <a:p>
            <a:r>
              <a:rPr lang="en-GB" dirty="0"/>
              <a:t>Values really are like fingerprints in that everyone has them – but they may not always be aware of them. </a:t>
            </a:r>
            <a:r>
              <a:rPr lang="en-GB"/>
              <a:t>Becoming more aware of one’s values can be really empowering and can help us shape ourselves into the people we want to be. </a:t>
            </a:r>
            <a:endParaRPr lang="en-GB" dirty="0"/>
          </a:p>
        </p:txBody>
      </p:sp>
      <p:sp>
        <p:nvSpPr>
          <p:cNvPr id="4" name="Slide Number Placeholder 3"/>
          <p:cNvSpPr>
            <a:spLocks noGrp="1"/>
          </p:cNvSpPr>
          <p:nvPr>
            <p:ph type="sldNum" sz="quarter" idx="5"/>
          </p:nvPr>
        </p:nvSpPr>
        <p:spPr/>
        <p:txBody>
          <a:bodyPr/>
          <a:lstStyle/>
          <a:p>
            <a:fld id="{6925A7C9-C937-408C-8E3F-35A3D5B95C84}" type="slidenum">
              <a:rPr lang="en-GB" smtClean="0"/>
              <a:t>10</a:t>
            </a:fld>
            <a:endParaRPr lang="en-GB"/>
          </a:p>
        </p:txBody>
      </p:sp>
    </p:spTree>
    <p:extLst>
      <p:ext uri="{BB962C8B-B14F-4D97-AF65-F5344CB8AC3E}">
        <p14:creationId xmlns:p14="http://schemas.microsoft.com/office/powerpoint/2010/main" val="7650616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4D175720-AB00-4CF8-9B3D-C0ED6F3A1569}"/>
              </a:ext>
            </a:extLst>
          </p:cNvPr>
          <p:cNvSpPr txBox="1"/>
          <p:nvPr userDrawn="1"/>
        </p:nvSpPr>
        <p:spPr>
          <a:xfrm>
            <a:off x="6348045" y="6510608"/>
            <a:ext cx="5715001" cy="276999"/>
          </a:xfrm>
          <a:prstGeom prst="rect">
            <a:avLst/>
          </a:prstGeom>
          <a:noFill/>
        </p:spPr>
        <p:txBody>
          <a:bodyPr wrap="square">
            <a:spAutoFit/>
          </a:bodyPr>
          <a:lstStyle/>
          <a:p>
            <a:pPr algn="r"/>
            <a:r>
              <a:rPr lang="en-GB" sz="1200" b="0" dirty="0">
                <a:solidFill>
                  <a:srgbClr val="7D7875"/>
                </a:solidFill>
                <a:effectLst/>
                <a:latin typeface="Calibri" panose="020F0502020204030204" pitchFamily="34" charset="0"/>
                <a:ea typeface="Calibri" panose="020F0502020204030204" pitchFamily="34" charset="0"/>
              </a:rPr>
              <a:t>Copyright© 2020. Informing Futures, a 1625 Independent People project.</a:t>
            </a:r>
            <a:endParaRPr lang="en-GB" sz="1200" b="0" dirty="0">
              <a:solidFill>
                <a:srgbClr val="7D7875"/>
              </a:solidFill>
            </a:endParaRPr>
          </a:p>
        </p:txBody>
      </p:sp>
      <p:pic>
        <p:nvPicPr>
          <p:cNvPr id="10" name="Picture 9">
            <a:extLst>
              <a:ext uri="{FF2B5EF4-FFF2-40B4-BE49-F238E27FC236}">
                <a16:creationId xmlns:a16="http://schemas.microsoft.com/office/drawing/2014/main" id="{BDB0759C-AF54-4D51-BA85-38AC36B3C66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35869" y="817318"/>
            <a:ext cx="987424" cy="2008060"/>
          </a:xfrm>
          <a:prstGeom prst="rect">
            <a:avLst/>
          </a:prstGeom>
        </p:spPr>
      </p:pic>
    </p:spTree>
    <p:extLst>
      <p:ext uri="{BB962C8B-B14F-4D97-AF65-F5344CB8AC3E}">
        <p14:creationId xmlns:p14="http://schemas.microsoft.com/office/powerpoint/2010/main" val="85878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C40EF2F-5B56-4C0C-8AEE-4423118A5C00}"/>
              </a:ext>
            </a:extLst>
          </p:cNvPr>
          <p:cNvSpPr txBox="1"/>
          <p:nvPr userDrawn="1"/>
        </p:nvSpPr>
        <p:spPr>
          <a:xfrm>
            <a:off x="6348045" y="6510608"/>
            <a:ext cx="5715001" cy="276999"/>
          </a:xfrm>
          <a:prstGeom prst="rect">
            <a:avLst/>
          </a:prstGeom>
          <a:noFill/>
        </p:spPr>
        <p:txBody>
          <a:bodyPr wrap="square">
            <a:spAutoFit/>
          </a:bodyPr>
          <a:lstStyle/>
          <a:p>
            <a:pPr algn="r"/>
            <a:r>
              <a:rPr lang="en-GB" sz="1200" b="0" dirty="0">
                <a:solidFill>
                  <a:srgbClr val="7D7875"/>
                </a:solidFill>
                <a:effectLst/>
                <a:latin typeface="Calibri" panose="020F0502020204030204" pitchFamily="34" charset="0"/>
                <a:ea typeface="Calibri" panose="020F0502020204030204" pitchFamily="34" charset="0"/>
              </a:rPr>
              <a:t>Copyright© 2020. Informing Futures, a 1625 Independent People project.</a:t>
            </a:r>
            <a:endParaRPr lang="en-GB" sz="1200" b="0" dirty="0">
              <a:solidFill>
                <a:srgbClr val="7D7875"/>
              </a:solidFill>
            </a:endParaRPr>
          </a:p>
        </p:txBody>
      </p:sp>
      <p:pic>
        <p:nvPicPr>
          <p:cNvPr id="8" name="Picture 7">
            <a:extLst>
              <a:ext uri="{FF2B5EF4-FFF2-40B4-BE49-F238E27FC236}">
                <a16:creationId xmlns:a16="http://schemas.microsoft.com/office/drawing/2014/main" id="{AA94A916-1D72-4DD4-ACD4-A6C8EFAF233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35869" y="819565"/>
            <a:ext cx="987424" cy="2003565"/>
          </a:xfrm>
          <a:prstGeom prst="rect">
            <a:avLst/>
          </a:prstGeom>
        </p:spPr>
      </p:pic>
    </p:spTree>
    <p:extLst>
      <p:ext uri="{BB962C8B-B14F-4D97-AF65-F5344CB8AC3E}">
        <p14:creationId xmlns:p14="http://schemas.microsoft.com/office/powerpoint/2010/main" val="7617714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5462333"/>
      </p:ext>
    </p:extLst>
  </p:cSld>
  <p:clrMap bg1="lt1" tx1="dk1" bg2="lt2" tx2="dk2" accent1="accent1" accent2="accent2" accent3="accent3" accent4="accent4" accent5="accent5" accent6="accent6" hlink="hlink" folHlink="folHlink"/>
  <p:sldLayoutIdLst>
    <p:sldLayoutId id="2147483649" r:id="rId1"/>
    <p:sldLayoutId id="214748365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www.viacharacter.org/" TargetMode="External"/><Relationship Id="rId2" Type="http://schemas.openxmlformats.org/officeDocument/2006/relationships/hyperlink" Target="http://www.motivationalinterviewing.org/sites/default/files/valuescardsort_0.pdf"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hyperlink" Target="mailto:enquiries@1625ip.co.uk" TargetMode="External"/><Relationship Id="rId4" Type="http://schemas.openxmlformats.org/officeDocument/2006/relationships/hyperlink" Target="http://www.informingfutures.co.uk/"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2AC601-66F1-427D-9F45-6DD57BA02435}"/>
              </a:ext>
            </a:extLst>
          </p:cNvPr>
          <p:cNvSpPr txBox="1"/>
          <p:nvPr/>
        </p:nvSpPr>
        <p:spPr>
          <a:xfrm>
            <a:off x="2499953" y="765661"/>
            <a:ext cx="8056589" cy="646331"/>
          </a:xfrm>
          <a:prstGeom prst="rect">
            <a:avLst/>
          </a:prstGeom>
          <a:noFill/>
        </p:spPr>
        <p:txBody>
          <a:bodyPr wrap="square" rtlCol="0">
            <a:spAutoFit/>
          </a:bodyPr>
          <a:lstStyle/>
          <a:p>
            <a:r>
              <a:rPr lang="en-GB" sz="3600" dirty="0">
                <a:solidFill>
                  <a:srgbClr val="D5511A"/>
                </a:solidFill>
                <a:latin typeface="Franklin Gothic Demi Cond" panose="020B0706030402020204" pitchFamily="34" charset="0"/>
              </a:rPr>
              <a:t>YOUNG PEOPLE IN THE LEAD TRAINING</a:t>
            </a:r>
          </a:p>
        </p:txBody>
      </p:sp>
      <p:cxnSp>
        <p:nvCxnSpPr>
          <p:cNvPr id="3" name="Straight Connector 2">
            <a:extLst>
              <a:ext uri="{FF2B5EF4-FFF2-40B4-BE49-F238E27FC236}">
                <a16:creationId xmlns:a16="http://schemas.microsoft.com/office/drawing/2014/main" id="{68CDE3F8-589A-4B22-94B0-FE44BA929EDE}"/>
              </a:ext>
            </a:extLst>
          </p:cNvPr>
          <p:cNvCxnSpPr/>
          <p:nvPr/>
        </p:nvCxnSpPr>
        <p:spPr>
          <a:xfrm>
            <a:off x="2493938" y="729067"/>
            <a:ext cx="7931425" cy="0"/>
          </a:xfrm>
          <a:prstGeom prst="line">
            <a:avLst/>
          </a:prstGeom>
          <a:ln w="28575">
            <a:solidFill>
              <a:srgbClr val="F69F19"/>
            </a:solidFill>
          </a:ln>
        </p:spPr>
        <p:style>
          <a:lnRef idx="1">
            <a:schemeClr val="accent4"/>
          </a:lnRef>
          <a:fillRef idx="0">
            <a:schemeClr val="accent4"/>
          </a:fillRef>
          <a:effectRef idx="0">
            <a:schemeClr val="accent4"/>
          </a:effectRef>
          <a:fontRef idx="minor">
            <a:schemeClr val="tx1"/>
          </a:fontRef>
        </p:style>
      </p:cxnSp>
      <p:sp>
        <p:nvSpPr>
          <p:cNvPr id="4" name="TextBox 3">
            <a:extLst>
              <a:ext uri="{FF2B5EF4-FFF2-40B4-BE49-F238E27FC236}">
                <a16:creationId xmlns:a16="http://schemas.microsoft.com/office/drawing/2014/main" id="{2C122F07-3F6A-45F8-8663-248029BFC601}"/>
              </a:ext>
            </a:extLst>
          </p:cNvPr>
          <p:cNvSpPr txBox="1"/>
          <p:nvPr/>
        </p:nvSpPr>
        <p:spPr>
          <a:xfrm>
            <a:off x="2502567" y="2714214"/>
            <a:ext cx="7071337" cy="3385542"/>
          </a:xfrm>
          <a:prstGeom prst="rect">
            <a:avLst/>
          </a:prstGeom>
          <a:noFill/>
        </p:spPr>
        <p:txBody>
          <a:bodyPr wrap="square" rtlCol="0">
            <a:spAutoFit/>
          </a:bodyPr>
          <a:lstStyle/>
          <a:p>
            <a:pPr marL="457200" indent="-457200">
              <a:spcAft>
                <a:spcPts val="1200"/>
              </a:spcAft>
              <a:buFont typeface="Arial" panose="020B0604020202020204" pitchFamily="34" charset="0"/>
              <a:buChar char="•"/>
            </a:pPr>
            <a:r>
              <a:rPr lang="en-GB" dirty="0">
                <a:solidFill>
                  <a:srgbClr val="7D7875"/>
                </a:solidFill>
                <a:latin typeface="Arial" panose="020B0604020202020204" pitchFamily="34" charset="0"/>
                <a:cs typeface="Arial" panose="020B0604020202020204" pitchFamily="34" charset="0"/>
              </a:rPr>
              <a:t>Module 1: Facts About Care &amp; Custody</a:t>
            </a:r>
          </a:p>
          <a:p>
            <a:pPr marL="457200" indent="-457200">
              <a:spcAft>
                <a:spcPts val="1200"/>
              </a:spcAft>
              <a:buFont typeface="Arial" panose="020B0604020202020204" pitchFamily="34" charset="0"/>
              <a:buChar char="•"/>
            </a:pPr>
            <a:r>
              <a:rPr lang="en-GB" dirty="0">
                <a:solidFill>
                  <a:srgbClr val="7D7875"/>
                </a:solidFill>
                <a:latin typeface="Arial" panose="020B0604020202020204" pitchFamily="34" charset="0"/>
                <a:cs typeface="Arial" panose="020B0604020202020204" pitchFamily="34" charset="0"/>
              </a:rPr>
              <a:t>Module 2: Trauma Informed Working</a:t>
            </a:r>
          </a:p>
          <a:p>
            <a:pPr marL="457200" indent="-457200">
              <a:spcAft>
                <a:spcPts val="1200"/>
              </a:spcAft>
              <a:buFont typeface="Arial" panose="020B0604020202020204" pitchFamily="34" charset="0"/>
              <a:buChar char="•"/>
            </a:pPr>
            <a:r>
              <a:rPr lang="en-GB" dirty="0">
                <a:solidFill>
                  <a:srgbClr val="F69F19"/>
                </a:solidFill>
                <a:latin typeface="Arial" panose="020B0604020202020204" pitchFamily="34" charset="0"/>
                <a:cs typeface="Arial" panose="020B0604020202020204" pitchFamily="34" charset="0"/>
              </a:rPr>
              <a:t>Module 3: Building Relationships </a:t>
            </a:r>
          </a:p>
          <a:p>
            <a:pPr marL="457200" indent="-457200">
              <a:spcAft>
                <a:spcPts val="1200"/>
              </a:spcAft>
              <a:buFont typeface="Arial" panose="020B0604020202020204" pitchFamily="34" charset="0"/>
              <a:buChar char="•"/>
            </a:pPr>
            <a:r>
              <a:rPr lang="en-GB" dirty="0">
                <a:solidFill>
                  <a:srgbClr val="7D7875"/>
                </a:solidFill>
                <a:latin typeface="Arial" panose="020B0604020202020204" pitchFamily="34" charset="0"/>
                <a:cs typeface="Arial" panose="020B0604020202020204" pitchFamily="34" charset="0"/>
              </a:rPr>
              <a:t>Module 4: Developing Independence</a:t>
            </a:r>
          </a:p>
          <a:p>
            <a:pPr marL="457200" indent="-457200">
              <a:spcAft>
                <a:spcPts val="1200"/>
              </a:spcAft>
              <a:buFont typeface="Arial" panose="020B0604020202020204" pitchFamily="34" charset="0"/>
              <a:buChar char="•"/>
            </a:pPr>
            <a:r>
              <a:rPr lang="en-GB" dirty="0">
                <a:solidFill>
                  <a:srgbClr val="7D7875"/>
                </a:solidFill>
                <a:latin typeface="Arial" panose="020B0604020202020204" pitchFamily="34" charset="0"/>
                <a:cs typeface="Arial" panose="020B0604020202020204" pitchFamily="34" charset="0"/>
              </a:rPr>
              <a:t>Module 5: Spaces &amp; Places</a:t>
            </a:r>
          </a:p>
          <a:p>
            <a:pPr marL="457200" indent="-457200">
              <a:spcAft>
                <a:spcPts val="1200"/>
              </a:spcAft>
              <a:buFont typeface="Arial" panose="020B0604020202020204" pitchFamily="34" charset="0"/>
              <a:buChar char="•"/>
            </a:pPr>
            <a:r>
              <a:rPr lang="en-GB" dirty="0">
                <a:solidFill>
                  <a:srgbClr val="7D7875"/>
                </a:solidFill>
                <a:latin typeface="Arial" panose="020B0604020202020204" pitchFamily="34" charset="0"/>
                <a:cs typeface="Arial" panose="020B0604020202020204" pitchFamily="34" charset="0"/>
              </a:rPr>
              <a:t>Module 6: Boundaries</a:t>
            </a:r>
          </a:p>
          <a:p>
            <a:pPr marL="457200" indent="-457200">
              <a:spcAft>
                <a:spcPts val="1200"/>
              </a:spcAft>
              <a:buFont typeface="Arial" panose="020B0604020202020204" pitchFamily="34" charset="0"/>
              <a:buChar char="•"/>
            </a:pPr>
            <a:r>
              <a:rPr lang="en-GB" dirty="0">
                <a:solidFill>
                  <a:srgbClr val="7D7875"/>
                </a:solidFill>
                <a:latin typeface="Arial" panose="020B0604020202020204" pitchFamily="34" charset="0"/>
                <a:cs typeface="Arial" panose="020B0604020202020204" pitchFamily="34" charset="0"/>
              </a:rPr>
              <a:t>Module 7: Consultation &amp; Participation</a:t>
            </a:r>
          </a:p>
          <a:p>
            <a:pPr marL="457200" indent="-457200">
              <a:spcAft>
                <a:spcPts val="1200"/>
              </a:spcAft>
              <a:buFont typeface="Arial" panose="020B0604020202020204" pitchFamily="34" charset="0"/>
              <a:buChar char="•"/>
            </a:pPr>
            <a:r>
              <a:rPr lang="en-GB" dirty="0">
                <a:solidFill>
                  <a:srgbClr val="7D7875"/>
                </a:solidFill>
                <a:latin typeface="Arial" panose="020B0604020202020204" pitchFamily="34" charset="0"/>
                <a:cs typeface="Arial" panose="020B0604020202020204" pitchFamily="34" charset="0"/>
              </a:rPr>
              <a:t>Module 8: Staff Wellbeing</a:t>
            </a:r>
          </a:p>
        </p:txBody>
      </p:sp>
      <p:sp>
        <p:nvSpPr>
          <p:cNvPr id="5" name="TextBox 4">
            <a:extLst>
              <a:ext uri="{FF2B5EF4-FFF2-40B4-BE49-F238E27FC236}">
                <a16:creationId xmlns:a16="http://schemas.microsoft.com/office/drawing/2014/main" id="{D9C66A4C-1ABC-42CF-8953-B2B55D250B15}"/>
              </a:ext>
            </a:extLst>
          </p:cNvPr>
          <p:cNvSpPr txBox="1"/>
          <p:nvPr/>
        </p:nvSpPr>
        <p:spPr>
          <a:xfrm>
            <a:off x="2499954" y="1869796"/>
            <a:ext cx="5390148" cy="430887"/>
          </a:xfrm>
          <a:prstGeom prst="rect">
            <a:avLst/>
          </a:prstGeom>
          <a:noFill/>
        </p:spPr>
        <p:txBody>
          <a:bodyPr wrap="square" rtlCol="0">
            <a:spAutoFit/>
          </a:bodyPr>
          <a:lstStyle/>
          <a:p>
            <a:r>
              <a:rPr lang="en-GB" sz="2200" dirty="0">
                <a:solidFill>
                  <a:srgbClr val="F69F19"/>
                </a:solidFill>
                <a:latin typeface="Arial" panose="020B0604020202020204" pitchFamily="34" charset="0"/>
                <a:cs typeface="Arial" panose="020B0604020202020204" pitchFamily="34" charset="0"/>
              </a:rPr>
              <a:t>Modules available in this series:</a:t>
            </a:r>
          </a:p>
        </p:txBody>
      </p:sp>
    </p:spTree>
    <p:extLst>
      <p:ext uri="{BB962C8B-B14F-4D97-AF65-F5344CB8AC3E}">
        <p14:creationId xmlns:p14="http://schemas.microsoft.com/office/powerpoint/2010/main" val="5358929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2AC601-66F1-427D-9F45-6DD57BA02435}"/>
              </a:ext>
            </a:extLst>
          </p:cNvPr>
          <p:cNvSpPr txBox="1"/>
          <p:nvPr/>
        </p:nvSpPr>
        <p:spPr>
          <a:xfrm>
            <a:off x="2499954" y="765661"/>
            <a:ext cx="4363310" cy="646331"/>
          </a:xfrm>
          <a:prstGeom prst="rect">
            <a:avLst/>
          </a:prstGeom>
          <a:noFill/>
        </p:spPr>
        <p:txBody>
          <a:bodyPr wrap="none" rtlCol="0">
            <a:spAutoFit/>
          </a:bodyPr>
          <a:lstStyle/>
          <a:p>
            <a:r>
              <a:rPr lang="en-GB" sz="3600" dirty="0">
                <a:solidFill>
                  <a:srgbClr val="D5511A"/>
                </a:solidFill>
                <a:latin typeface="Franklin Gothic Demi Cond" panose="020B0706030402020204" pitchFamily="34" charset="0"/>
              </a:rPr>
              <a:t>WORKING WITH VALUES</a:t>
            </a:r>
          </a:p>
        </p:txBody>
      </p:sp>
      <p:cxnSp>
        <p:nvCxnSpPr>
          <p:cNvPr id="3" name="Straight Connector 2">
            <a:extLst>
              <a:ext uri="{FF2B5EF4-FFF2-40B4-BE49-F238E27FC236}">
                <a16:creationId xmlns:a16="http://schemas.microsoft.com/office/drawing/2014/main" id="{68CDE3F8-589A-4B22-94B0-FE44BA929EDE}"/>
              </a:ext>
            </a:extLst>
          </p:cNvPr>
          <p:cNvCxnSpPr/>
          <p:nvPr/>
        </p:nvCxnSpPr>
        <p:spPr>
          <a:xfrm>
            <a:off x="2493938" y="729067"/>
            <a:ext cx="7931425" cy="0"/>
          </a:xfrm>
          <a:prstGeom prst="line">
            <a:avLst/>
          </a:prstGeom>
          <a:ln w="28575">
            <a:solidFill>
              <a:srgbClr val="F69F19"/>
            </a:solidFill>
          </a:ln>
        </p:spPr>
        <p:style>
          <a:lnRef idx="1">
            <a:schemeClr val="accent4"/>
          </a:lnRef>
          <a:fillRef idx="0">
            <a:schemeClr val="accent4"/>
          </a:fillRef>
          <a:effectRef idx="0">
            <a:schemeClr val="accent4"/>
          </a:effectRef>
          <a:fontRef idx="minor">
            <a:schemeClr val="tx1"/>
          </a:fontRef>
        </p:style>
      </p:cxnSp>
      <p:sp>
        <p:nvSpPr>
          <p:cNvPr id="5" name="TextBox 4">
            <a:extLst>
              <a:ext uri="{FF2B5EF4-FFF2-40B4-BE49-F238E27FC236}">
                <a16:creationId xmlns:a16="http://schemas.microsoft.com/office/drawing/2014/main" id="{4C7ECB89-97DC-49C7-9DF1-FD3EAE89F5E1}"/>
              </a:ext>
            </a:extLst>
          </p:cNvPr>
          <p:cNvSpPr txBox="1"/>
          <p:nvPr/>
        </p:nvSpPr>
        <p:spPr>
          <a:xfrm>
            <a:off x="2499953" y="1869796"/>
            <a:ext cx="6697055" cy="2569934"/>
          </a:xfrm>
          <a:prstGeom prst="rect">
            <a:avLst/>
          </a:prstGeom>
          <a:noFill/>
        </p:spPr>
        <p:txBody>
          <a:bodyPr wrap="square" rtlCol="0">
            <a:spAutoFit/>
          </a:bodyPr>
          <a:lstStyle/>
          <a:p>
            <a:pPr>
              <a:spcBef>
                <a:spcPts val="600"/>
              </a:spcBef>
            </a:pPr>
            <a:r>
              <a:rPr lang="en-GB" sz="2200" dirty="0">
                <a:solidFill>
                  <a:srgbClr val="F69F19"/>
                </a:solidFill>
                <a:latin typeface="Arial" panose="020B0604020202020204" pitchFamily="34" charset="0"/>
                <a:cs typeface="Arial" panose="020B0604020202020204" pitchFamily="34" charset="0"/>
              </a:rPr>
              <a:t>“When your values are clear, making decisions becomes easier”</a:t>
            </a:r>
          </a:p>
          <a:p>
            <a:pPr>
              <a:spcBef>
                <a:spcPts val="600"/>
              </a:spcBef>
            </a:pPr>
            <a:r>
              <a:rPr lang="en-GB" sz="1200" dirty="0">
                <a:solidFill>
                  <a:srgbClr val="F69F19"/>
                </a:solidFill>
                <a:latin typeface="Arial" panose="020B0604020202020204" pitchFamily="34" charset="0"/>
                <a:cs typeface="Arial" panose="020B0604020202020204" pitchFamily="34" charset="0"/>
              </a:rPr>
              <a:t>Roy E Disney</a:t>
            </a:r>
          </a:p>
          <a:p>
            <a:pPr>
              <a:spcBef>
                <a:spcPts val="600"/>
              </a:spcBef>
            </a:pPr>
            <a:endParaRPr lang="en-GB" sz="1200" dirty="0">
              <a:solidFill>
                <a:srgbClr val="F69F19"/>
              </a:solidFill>
              <a:latin typeface="Arial" panose="020B0604020202020204" pitchFamily="34" charset="0"/>
              <a:cs typeface="Arial" panose="020B0604020202020204" pitchFamily="34" charset="0"/>
            </a:endParaRPr>
          </a:p>
          <a:p>
            <a:pPr lvl="0">
              <a:spcBef>
                <a:spcPts val="600"/>
              </a:spcBef>
            </a:pPr>
            <a:r>
              <a:rPr lang="en-GB" sz="2200" dirty="0">
                <a:solidFill>
                  <a:srgbClr val="F69F19"/>
                </a:solidFill>
                <a:latin typeface="Arial" panose="020B0604020202020204" pitchFamily="34" charset="0"/>
                <a:cs typeface="Arial" panose="020B0604020202020204" pitchFamily="34" charset="0"/>
              </a:rPr>
              <a:t>“Values are like fingerprints. Nobody’s are the same, but you leave them all over everything you do”</a:t>
            </a:r>
          </a:p>
          <a:p>
            <a:pPr lvl="0">
              <a:spcBef>
                <a:spcPts val="600"/>
              </a:spcBef>
            </a:pPr>
            <a:r>
              <a:rPr lang="en-GB" sz="1200" dirty="0">
                <a:solidFill>
                  <a:srgbClr val="F69F19"/>
                </a:solidFill>
                <a:latin typeface="Arial" panose="020B0604020202020204" pitchFamily="34" charset="0"/>
                <a:cs typeface="Arial" panose="020B0604020202020204" pitchFamily="34" charset="0"/>
              </a:rPr>
              <a:t>Elvis Presley</a:t>
            </a:r>
          </a:p>
          <a:p>
            <a:pPr>
              <a:spcBef>
                <a:spcPts val="600"/>
              </a:spcBef>
            </a:pPr>
            <a:endParaRPr lang="en-GB" sz="1200" dirty="0">
              <a:solidFill>
                <a:srgbClr val="F69F1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48237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2AC601-66F1-427D-9F45-6DD57BA02435}"/>
              </a:ext>
            </a:extLst>
          </p:cNvPr>
          <p:cNvSpPr txBox="1"/>
          <p:nvPr/>
        </p:nvSpPr>
        <p:spPr>
          <a:xfrm>
            <a:off x="2499954" y="765661"/>
            <a:ext cx="4363310" cy="646331"/>
          </a:xfrm>
          <a:prstGeom prst="rect">
            <a:avLst/>
          </a:prstGeom>
          <a:noFill/>
        </p:spPr>
        <p:txBody>
          <a:bodyPr wrap="none" rtlCol="0">
            <a:spAutoFit/>
          </a:bodyPr>
          <a:lstStyle/>
          <a:p>
            <a:r>
              <a:rPr lang="en-GB" sz="3600" dirty="0">
                <a:solidFill>
                  <a:srgbClr val="D5511A"/>
                </a:solidFill>
                <a:latin typeface="Franklin Gothic Demi Cond" panose="020B0706030402020204" pitchFamily="34" charset="0"/>
              </a:rPr>
              <a:t>WORKING WITH VALUES</a:t>
            </a:r>
          </a:p>
        </p:txBody>
      </p:sp>
      <p:cxnSp>
        <p:nvCxnSpPr>
          <p:cNvPr id="3" name="Straight Connector 2">
            <a:extLst>
              <a:ext uri="{FF2B5EF4-FFF2-40B4-BE49-F238E27FC236}">
                <a16:creationId xmlns:a16="http://schemas.microsoft.com/office/drawing/2014/main" id="{68CDE3F8-589A-4B22-94B0-FE44BA929EDE}"/>
              </a:ext>
            </a:extLst>
          </p:cNvPr>
          <p:cNvCxnSpPr/>
          <p:nvPr/>
        </p:nvCxnSpPr>
        <p:spPr>
          <a:xfrm>
            <a:off x="2493938" y="729067"/>
            <a:ext cx="7931425" cy="0"/>
          </a:xfrm>
          <a:prstGeom prst="line">
            <a:avLst/>
          </a:prstGeom>
          <a:ln w="28575">
            <a:solidFill>
              <a:srgbClr val="F69F19"/>
            </a:solidFill>
          </a:ln>
        </p:spPr>
        <p:style>
          <a:lnRef idx="1">
            <a:schemeClr val="accent4"/>
          </a:lnRef>
          <a:fillRef idx="0">
            <a:schemeClr val="accent4"/>
          </a:fillRef>
          <a:effectRef idx="0">
            <a:schemeClr val="accent4"/>
          </a:effectRef>
          <a:fontRef idx="minor">
            <a:schemeClr val="tx1"/>
          </a:fontRef>
        </p:style>
      </p:cxnSp>
      <p:sp>
        <p:nvSpPr>
          <p:cNvPr id="5" name="TextBox 4">
            <a:extLst>
              <a:ext uri="{FF2B5EF4-FFF2-40B4-BE49-F238E27FC236}">
                <a16:creationId xmlns:a16="http://schemas.microsoft.com/office/drawing/2014/main" id="{4C7ECB89-97DC-49C7-9DF1-FD3EAE89F5E1}"/>
              </a:ext>
            </a:extLst>
          </p:cNvPr>
          <p:cNvSpPr txBox="1"/>
          <p:nvPr/>
        </p:nvSpPr>
        <p:spPr>
          <a:xfrm>
            <a:off x="2499954" y="1869796"/>
            <a:ext cx="3676912" cy="1708160"/>
          </a:xfrm>
          <a:prstGeom prst="rect">
            <a:avLst/>
          </a:prstGeom>
          <a:noFill/>
        </p:spPr>
        <p:txBody>
          <a:bodyPr wrap="square" rtlCol="0">
            <a:spAutoFit/>
          </a:bodyPr>
          <a:lstStyle/>
          <a:p>
            <a:pPr>
              <a:spcBef>
                <a:spcPts val="600"/>
              </a:spcBef>
            </a:pPr>
            <a:r>
              <a:rPr lang="en-GB" sz="2200" dirty="0">
                <a:solidFill>
                  <a:srgbClr val="F69F19"/>
                </a:solidFill>
                <a:latin typeface="Arial" panose="020B0604020202020204" pitchFamily="34" charset="0"/>
                <a:cs typeface="Arial" panose="020B0604020202020204" pitchFamily="34" charset="0"/>
              </a:rPr>
              <a:t>“I think being treated as an individual, for the system </a:t>
            </a:r>
            <a:r>
              <a:rPr lang="en-GB" sz="2200">
                <a:solidFill>
                  <a:srgbClr val="F69F19"/>
                </a:solidFill>
                <a:latin typeface="Arial" panose="020B0604020202020204" pitchFamily="34" charset="0"/>
                <a:cs typeface="Arial" panose="020B0604020202020204" pitchFamily="34" charset="0"/>
              </a:rPr>
              <a:t>to work, </a:t>
            </a:r>
            <a:r>
              <a:rPr lang="en-GB" sz="2200" dirty="0">
                <a:solidFill>
                  <a:srgbClr val="F69F19"/>
                </a:solidFill>
                <a:latin typeface="Arial" panose="020B0604020202020204" pitchFamily="34" charset="0"/>
                <a:cs typeface="Arial" panose="020B0604020202020204" pitchFamily="34" charset="0"/>
              </a:rPr>
              <a:t>each young person needs to be understood”</a:t>
            </a:r>
          </a:p>
          <a:p>
            <a:pPr>
              <a:spcBef>
                <a:spcPts val="600"/>
              </a:spcBef>
            </a:pPr>
            <a:r>
              <a:rPr lang="en-GB" sz="1200" dirty="0">
                <a:solidFill>
                  <a:srgbClr val="F69F19"/>
                </a:solidFill>
                <a:latin typeface="Arial" panose="020B0604020202020204" pitchFamily="34" charset="0"/>
                <a:cs typeface="Arial" panose="020B0604020202020204" pitchFamily="34" charset="0"/>
              </a:rPr>
              <a:t>Rowen</a:t>
            </a:r>
          </a:p>
        </p:txBody>
      </p:sp>
      <p:pic>
        <p:nvPicPr>
          <p:cNvPr id="6" name="Picture 5">
            <a:extLst>
              <a:ext uri="{FF2B5EF4-FFF2-40B4-BE49-F238E27FC236}">
                <a16:creationId xmlns:a16="http://schemas.microsoft.com/office/drawing/2014/main" id="{62E75A9E-E7F6-4803-938E-91DDE16DEDFC}"/>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Lst>
          </a:blip>
          <a:srcRect l="10158" t="13333" r="48593" b="21165"/>
          <a:stretch/>
        </p:blipFill>
        <p:spPr>
          <a:xfrm>
            <a:off x="6595743" y="2009282"/>
            <a:ext cx="3750258" cy="3349810"/>
          </a:xfrm>
          <a:prstGeom prst="rect">
            <a:avLst/>
          </a:prstGeom>
        </p:spPr>
      </p:pic>
    </p:spTree>
    <p:extLst>
      <p:ext uri="{BB962C8B-B14F-4D97-AF65-F5344CB8AC3E}">
        <p14:creationId xmlns:p14="http://schemas.microsoft.com/office/powerpoint/2010/main" val="35544986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2AC601-66F1-427D-9F45-6DD57BA02435}"/>
              </a:ext>
            </a:extLst>
          </p:cNvPr>
          <p:cNvSpPr txBox="1"/>
          <p:nvPr/>
        </p:nvSpPr>
        <p:spPr>
          <a:xfrm>
            <a:off x="2499954" y="765661"/>
            <a:ext cx="3287888" cy="646331"/>
          </a:xfrm>
          <a:prstGeom prst="rect">
            <a:avLst/>
          </a:prstGeom>
          <a:noFill/>
        </p:spPr>
        <p:txBody>
          <a:bodyPr wrap="none" rtlCol="0">
            <a:spAutoFit/>
          </a:bodyPr>
          <a:lstStyle/>
          <a:p>
            <a:r>
              <a:rPr lang="en-GB" sz="3600" dirty="0">
                <a:solidFill>
                  <a:srgbClr val="D5511A"/>
                </a:solidFill>
                <a:latin typeface="Franklin Gothic Demi Cond" panose="020B0706030402020204" pitchFamily="34" charset="0"/>
              </a:rPr>
              <a:t>RESOURCE LINKS</a:t>
            </a:r>
          </a:p>
        </p:txBody>
      </p:sp>
      <p:cxnSp>
        <p:nvCxnSpPr>
          <p:cNvPr id="3" name="Straight Connector 2">
            <a:extLst>
              <a:ext uri="{FF2B5EF4-FFF2-40B4-BE49-F238E27FC236}">
                <a16:creationId xmlns:a16="http://schemas.microsoft.com/office/drawing/2014/main" id="{68CDE3F8-589A-4B22-94B0-FE44BA929EDE}"/>
              </a:ext>
            </a:extLst>
          </p:cNvPr>
          <p:cNvCxnSpPr/>
          <p:nvPr/>
        </p:nvCxnSpPr>
        <p:spPr>
          <a:xfrm>
            <a:off x="2493938" y="729067"/>
            <a:ext cx="7931425" cy="0"/>
          </a:xfrm>
          <a:prstGeom prst="line">
            <a:avLst/>
          </a:prstGeom>
          <a:ln w="28575">
            <a:solidFill>
              <a:srgbClr val="F69F19"/>
            </a:solidFill>
          </a:ln>
        </p:spPr>
        <p:style>
          <a:lnRef idx="1">
            <a:schemeClr val="accent4"/>
          </a:lnRef>
          <a:fillRef idx="0">
            <a:schemeClr val="accent4"/>
          </a:fillRef>
          <a:effectRef idx="0">
            <a:schemeClr val="accent4"/>
          </a:effectRef>
          <a:fontRef idx="minor">
            <a:schemeClr val="tx1"/>
          </a:fontRef>
        </p:style>
      </p:cxnSp>
      <p:sp>
        <p:nvSpPr>
          <p:cNvPr id="4" name="TextBox 3">
            <a:extLst>
              <a:ext uri="{FF2B5EF4-FFF2-40B4-BE49-F238E27FC236}">
                <a16:creationId xmlns:a16="http://schemas.microsoft.com/office/drawing/2014/main" id="{2C122F07-3F6A-45F8-8663-248029BFC601}"/>
              </a:ext>
            </a:extLst>
          </p:cNvPr>
          <p:cNvSpPr txBox="1"/>
          <p:nvPr/>
        </p:nvSpPr>
        <p:spPr>
          <a:xfrm>
            <a:off x="2507586" y="1990883"/>
            <a:ext cx="5288877" cy="1908215"/>
          </a:xfrm>
          <a:prstGeom prst="rect">
            <a:avLst/>
          </a:prstGeom>
          <a:noFill/>
        </p:spPr>
        <p:txBody>
          <a:bodyPr wrap="square" rtlCol="0">
            <a:spAutoFit/>
          </a:bodyPr>
          <a:lstStyle/>
          <a:p>
            <a:pPr>
              <a:spcAft>
                <a:spcPts val="600"/>
              </a:spcAft>
            </a:pPr>
            <a:r>
              <a:rPr lang="en-GB" sz="1400" dirty="0">
                <a:solidFill>
                  <a:srgbClr val="7D7875"/>
                </a:solidFill>
                <a:latin typeface="Arial" panose="020B0604020202020204" pitchFamily="34" charset="0"/>
                <a:cs typeface="Arial" panose="020B0604020202020204" pitchFamily="34" charset="0"/>
              </a:rPr>
              <a:t>Values Cards Download</a:t>
            </a:r>
          </a:p>
          <a:p>
            <a:pPr>
              <a:spcAft>
                <a:spcPts val="600"/>
              </a:spcAft>
            </a:pPr>
            <a:r>
              <a:rPr lang="en-GB" sz="1400" dirty="0">
                <a:solidFill>
                  <a:srgbClr val="006886"/>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http://www.motivationalinterviewing.org/sites/default/files/valuescardsort_0.pdf</a:t>
            </a:r>
            <a:endParaRPr lang="en-GB" sz="1400" dirty="0">
              <a:solidFill>
                <a:srgbClr val="006886"/>
              </a:solidFill>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endParaRPr lang="en-GB" sz="1400" dirty="0">
              <a:solidFill>
                <a:srgbClr val="006886"/>
              </a:solidFill>
              <a:latin typeface="Arial" panose="020B0604020202020204" pitchFamily="34" charset="0"/>
              <a:cs typeface="Arial" panose="020B0604020202020204" pitchFamily="34" charset="0"/>
            </a:endParaRPr>
          </a:p>
          <a:p>
            <a:pPr>
              <a:spcAft>
                <a:spcPts val="600"/>
              </a:spcAft>
            </a:pPr>
            <a:r>
              <a:rPr lang="en-GB" sz="1400" dirty="0">
                <a:solidFill>
                  <a:srgbClr val="7D7875"/>
                </a:solidFill>
                <a:latin typeface="Arial" panose="020B0604020202020204" pitchFamily="34" charset="0"/>
                <a:cs typeface="Arial" panose="020B0604020202020204" pitchFamily="34" charset="0"/>
              </a:rPr>
              <a:t>VIA values survey – a free survey that can be taken online which identifies your top twenty values in order of importance</a:t>
            </a:r>
          </a:p>
          <a:p>
            <a:pPr>
              <a:spcAft>
                <a:spcPts val="600"/>
              </a:spcAft>
            </a:pPr>
            <a:r>
              <a:rPr lang="en-GB" sz="1400" dirty="0">
                <a:solidFill>
                  <a:srgbClr val="006886"/>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https://www.viacharacter.org/</a:t>
            </a:r>
            <a:endParaRPr lang="en-GB" sz="1400" dirty="0">
              <a:solidFill>
                <a:srgbClr val="00688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251461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in a dark room&#10;&#10;Description automatically generated">
            <a:extLst>
              <a:ext uri="{FF2B5EF4-FFF2-40B4-BE49-F238E27FC236}">
                <a16:creationId xmlns:a16="http://schemas.microsoft.com/office/drawing/2014/main" id="{BD318693-6CB1-4FD6-848E-11E1BA86F9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A542E565-4B2E-4280-8B47-D9A137AF40DB}"/>
              </a:ext>
            </a:extLst>
          </p:cNvPr>
          <p:cNvSpPr txBox="1"/>
          <p:nvPr/>
        </p:nvSpPr>
        <p:spPr>
          <a:xfrm>
            <a:off x="2499954" y="1749200"/>
            <a:ext cx="3345468" cy="861774"/>
          </a:xfrm>
          <a:prstGeom prst="rect">
            <a:avLst/>
          </a:prstGeom>
          <a:noFill/>
        </p:spPr>
        <p:txBody>
          <a:bodyPr wrap="none" rtlCol="0">
            <a:spAutoFit/>
          </a:bodyPr>
          <a:lstStyle/>
          <a:p>
            <a:r>
              <a:rPr lang="en-GB" sz="5000" dirty="0">
                <a:solidFill>
                  <a:srgbClr val="D5511A"/>
                </a:solidFill>
                <a:latin typeface="Franklin Gothic Demi Cond" panose="020B0706030402020204" pitchFamily="34" charset="0"/>
              </a:rPr>
              <a:t>QUESTIONS?</a:t>
            </a:r>
          </a:p>
        </p:txBody>
      </p:sp>
      <p:cxnSp>
        <p:nvCxnSpPr>
          <p:cNvPr id="13" name="Straight Connector 12">
            <a:extLst>
              <a:ext uri="{FF2B5EF4-FFF2-40B4-BE49-F238E27FC236}">
                <a16:creationId xmlns:a16="http://schemas.microsoft.com/office/drawing/2014/main" id="{CD661F04-6F8E-4757-923D-E90C8CDE76E1}"/>
              </a:ext>
            </a:extLst>
          </p:cNvPr>
          <p:cNvCxnSpPr/>
          <p:nvPr/>
        </p:nvCxnSpPr>
        <p:spPr>
          <a:xfrm>
            <a:off x="2493938" y="1712606"/>
            <a:ext cx="7931425" cy="0"/>
          </a:xfrm>
          <a:prstGeom prst="line">
            <a:avLst/>
          </a:prstGeom>
          <a:ln w="28575">
            <a:solidFill>
              <a:srgbClr val="F69F19"/>
            </a:solidFill>
          </a:ln>
        </p:spPr>
        <p:style>
          <a:lnRef idx="1">
            <a:schemeClr val="accent4"/>
          </a:lnRef>
          <a:fillRef idx="0">
            <a:schemeClr val="accent4"/>
          </a:fillRef>
          <a:effectRef idx="0">
            <a:schemeClr val="accent4"/>
          </a:effectRef>
          <a:fontRef idx="minor">
            <a:schemeClr val="tx1"/>
          </a:fontRef>
        </p:style>
      </p:cxnSp>
      <p:sp>
        <p:nvSpPr>
          <p:cNvPr id="14" name="TextBox 13">
            <a:extLst>
              <a:ext uri="{FF2B5EF4-FFF2-40B4-BE49-F238E27FC236}">
                <a16:creationId xmlns:a16="http://schemas.microsoft.com/office/drawing/2014/main" id="{3FE25FE1-4545-49AF-94FA-827A95F965ED}"/>
              </a:ext>
            </a:extLst>
          </p:cNvPr>
          <p:cNvSpPr txBox="1"/>
          <p:nvPr/>
        </p:nvSpPr>
        <p:spPr>
          <a:xfrm>
            <a:off x="2502567" y="2939274"/>
            <a:ext cx="2634054" cy="430887"/>
          </a:xfrm>
          <a:prstGeom prst="rect">
            <a:avLst/>
          </a:prstGeom>
          <a:noFill/>
        </p:spPr>
        <p:txBody>
          <a:bodyPr wrap="none" rtlCol="0">
            <a:spAutoFit/>
          </a:bodyPr>
          <a:lstStyle/>
          <a:p>
            <a:r>
              <a:rPr lang="en-GB" sz="2200" dirty="0">
                <a:solidFill>
                  <a:srgbClr val="F69F19"/>
                </a:solidFill>
                <a:latin typeface="Arial" panose="020B0604020202020204" pitchFamily="34" charset="0"/>
                <a:cs typeface="Arial" panose="020B0604020202020204" pitchFamily="34" charset="0"/>
              </a:rPr>
              <a:t>Thanks for listening</a:t>
            </a:r>
          </a:p>
        </p:txBody>
      </p:sp>
      <p:pic>
        <p:nvPicPr>
          <p:cNvPr id="3" name="Picture 2">
            <a:extLst>
              <a:ext uri="{FF2B5EF4-FFF2-40B4-BE49-F238E27FC236}">
                <a16:creationId xmlns:a16="http://schemas.microsoft.com/office/drawing/2014/main" id="{E72AFFE4-DEFC-4C80-9B5F-D23203F1034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69" y="819565"/>
            <a:ext cx="987424" cy="2003565"/>
          </a:xfrm>
          <a:prstGeom prst="rect">
            <a:avLst/>
          </a:prstGeom>
        </p:spPr>
      </p:pic>
      <p:sp>
        <p:nvSpPr>
          <p:cNvPr id="4" name="TextBox 3">
            <a:extLst>
              <a:ext uri="{FF2B5EF4-FFF2-40B4-BE49-F238E27FC236}">
                <a16:creationId xmlns:a16="http://schemas.microsoft.com/office/drawing/2014/main" id="{83670F0A-262A-4E81-8E0B-1D86D69AF765}"/>
              </a:ext>
            </a:extLst>
          </p:cNvPr>
          <p:cNvSpPr txBox="1"/>
          <p:nvPr/>
        </p:nvSpPr>
        <p:spPr>
          <a:xfrm>
            <a:off x="735869" y="5145394"/>
            <a:ext cx="10986220" cy="1200329"/>
          </a:xfrm>
          <a:prstGeom prst="rect">
            <a:avLst/>
          </a:prstGeom>
          <a:noFill/>
        </p:spPr>
        <p:txBody>
          <a:bodyPr wrap="square">
            <a:spAutoFit/>
          </a:bodyPr>
          <a:lstStyle/>
          <a:p>
            <a:r>
              <a:rPr lang="en-GB" sz="1200" b="0" dirty="0">
                <a:solidFill>
                  <a:schemeClr val="bg1">
                    <a:lumMod val="75000"/>
                  </a:schemeClr>
                </a:solidFill>
                <a:effectLst/>
                <a:latin typeface="Calibri" panose="020F0502020204030204" pitchFamily="34" charset="0"/>
                <a:ea typeface="Calibri" panose="020F0502020204030204" pitchFamily="34" charset="0"/>
              </a:rPr>
              <a:t>Copyright© 2020. Informing Futures is a 1625 Independent People project. 1625 Independent People is a charity and a registered society (Co-operative and Community Benefit Societies Act 2014, reg: 23964R exempt from registration with the Charity Commission). Registered office: Kingsley Hall, 59 Old Market Street, Bristol, BS2 0ER.</a:t>
            </a:r>
          </a:p>
          <a:p>
            <a:pPr algn="r"/>
            <a:endParaRPr lang="en-GB" sz="1200" b="0" dirty="0">
              <a:solidFill>
                <a:schemeClr val="bg1">
                  <a:lumMod val="75000"/>
                </a:schemeClr>
              </a:solidFill>
              <a:effectLst/>
              <a:latin typeface="Calibri" panose="020F0502020204030204" pitchFamily="34" charset="0"/>
              <a:ea typeface="Calibri" panose="020F0502020204030204" pitchFamily="34" charset="0"/>
            </a:endParaRPr>
          </a:p>
          <a:p>
            <a:r>
              <a:rPr lang="en-GB" sz="1200" b="0" dirty="0">
                <a:solidFill>
                  <a:schemeClr val="bg1">
                    <a:lumMod val="75000"/>
                  </a:schemeClr>
                </a:solidFill>
                <a:effectLst/>
                <a:latin typeface="Calibri" panose="020F0502020204030204" pitchFamily="34" charset="0"/>
                <a:ea typeface="Calibri" panose="020F0502020204030204" pitchFamily="34" charset="0"/>
              </a:rPr>
              <a:t>This resource was funded by The National Lottery Community Fund and is offered free for information, educational and professional development purposes • You may not sell this work, nor may it be used as supporting content for any commercial product or service • All copies of this work must clearly display the original copyright notice and Informing Futures website address • Any on-line reproduction must also provide a link to the Informing Futures website.</a:t>
            </a:r>
          </a:p>
        </p:txBody>
      </p:sp>
    </p:spTree>
    <p:extLst>
      <p:ext uri="{BB962C8B-B14F-4D97-AF65-F5344CB8AC3E}">
        <p14:creationId xmlns:p14="http://schemas.microsoft.com/office/powerpoint/2010/main" val="724918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in a dark room&#10;&#10;Description automatically generated">
            <a:extLst>
              <a:ext uri="{FF2B5EF4-FFF2-40B4-BE49-F238E27FC236}">
                <a16:creationId xmlns:a16="http://schemas.microsoft.com/office/drawing/2014/main" id="{BD318693-6CB1-4FD6-848E-11E1BA86F9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A542E565-4B2E-4280-8B47-D9A137AF40DB}"/>
              </a:ext>
            </a:extLst>
          </p:cNvPr>
          <p:cNvSpPr txBox="1"/>
          <p:nvPr/>
        </p:nvSpPr>
        <p:spPr>
          <a:xfrm>
            <a:off x="2499953" y="1749200"/>
            <a:ext cx="9107467" cy="861774"/>
          </a:xfrm>
          <a:prstGeom prst="rect">
            <a:avLst/>
          </a:prstGeom>
          <a:noFill/>
        </p:spPr>
        <p:txBody>
          <a:bodyPr wrap="square" rtlCol="0">
            <a:spAutoFit/>
          </a:bodyPr>
          <a:lstStyle/>
          <a:p>
            <a:r>
              <a:rPr lang="en-GB" sz="5000" dirty="0">
                <a:solidFill>
                  <a:srgbClr val="D5511A"/>
                </a:solidFill>
                <a:latin typeface="Franklin Gothic Demi Cond" panose="020B0706030402020204" pitchFamily="34" charset="0"/>
              </a:rPr>
              <a:t>MODULE 3</a:t>
            </a:r>
          </a:p>
        </p:txBody>
      </p:sp>
      <p:cxnSp>
        <p:nvCxnSpPr>
          <p:cNvPr id="13" name="Straight Connector 12">
            <a:extLst>
              <a:ext uri="{FF2B5EF4-FFF2-40B4-BE49-F238E27FC236}">
                <a16:creationId xmlns:a16="http://schemas.microsoft.com/office/drawing/2014/main" id="{CD661F04-6F8E-4757-923D-E90C8CDE76E1}"/>
              </a:ext>
            </a:extLst>
          </p:cNvPr>
          <p:cNvCxnSpPr/>
          <p:nvPr/>
        </p:nvCxnSpPr>
        <p:spPr>
          <a:xfrm>
            <a:off x="2493938" y="1712606"/>
            <a:ext cx="7931425" cy="0"/>
          </a:xfrm>
          <a:prstGeom prst="line">
            <a:avLst/>
          </a:prstGeom>
          <a:ln w="28575">
            <a:solidFill>
              <a:srgbClr val="F69F19"/>
            </a:solidFill>
          </a:ln>
        </p:spPr>
        <p:style>
          <a:lnRef idx="1">
            <a:schemeClr val="accent4"/>
          </a:lnRef>
          <a:fillRef idx="0">
            <a:schemeClr val="accent4"/>
          </a:fillRef>
          <a:effectRef idx="0">
            <a:schemeClr val="accent4"/>
          </a:effectRef>
          <a:fontRef idx="minor">
            <a:schemeClr val="tx1"/>
          </a:fontRef>
        </p:style>
      </p:cxnSp>
      <p:sp>
        <p:nvSpPr>
          <p:cNvPr id="14" name="TextBox 13">
            <a:extLst>
              <a:ext uri="{FF2B5EF4-FFF2-40B4-BE49-F238E27FC236}">
                <a16:creationId xmlns:a16="http://schemas.microsoft.com/office/drawing/2014/main" id="{64C552DF-EC6C-41BB-BF2C-22EB2FA8D120}"/>
              </a:ext>
            </a:extLst>
          </p:cNvPr>
          <p:cNvSpPr txBox="1"/>
          <p:nvPr/>
        </p:nvSpPr>
        <p:spPr>
          <a:xfrm>
            <a:off x="2502567" y="2939274"/>
            <a:ext cx="2961067" cy="430887"/>
          </a:xfrm>
          <a:prstGeom prst="rect">
            <a:avLst/>
          </a:prstGeom>
          <a:noFill/>
        </p:spPr>
        <p:txBody>
          <a:bodyPr wrap="none" rtlCol="0">
            <a:spAutoFit/>
          </a:bodyPr>
          <a:lstStyle/>
          <a:p>
            <a:r>
              <a:rPr lang="en-GB" sz="2200" dirty="0">
                <a:solidFill>
                  <a:srgbClr val="F69F19"/>
                </a:solidFill>
                <a:latin typeface="Arial" panose="020B0604020202020204" pitchFamily="34" charset="0"/>
                <a:cs typeface="Arial" panose="020B0604020202020204" pitchFamily="34" charset="0"/>
              </a:rPr>
              <a:t>Building Relationships</a:t>
            </a:r>
          </a:p>
        </p:txBody>
      </p:sp>
      <p:sp>
        <p:nvSpPr>
          <p:cNvPr id="6" name="TextBox 5">
            <a:extLst>
              <a:ext uri="{FF2B5EF4-FFF2-40B4-BE49-F238E27FC236}">
                <a16:creationId xmlns:a16="http://schemas.microsoft.com/office/drawing/2014/main" id="{EBA37E46-DB8B-4A5B-826C-9A4C4EB3949E}"/>
              </a:ext>
            </a:extLst>
          </p:cNvPr>
          <p:cNvSpPr txBox="1"/>
          <p:nvPr/>
        </p:nvSpPr>
        <p:spPr>
          <a:xfrm>
            <a:off x="6348045" y="6510608"/>
            <a:ext cx="5715001" cy="276999"/>
          </a:xfrm>
          <a:prstGeom prst="rect">
            <a:avLst/>
          </a:prstGeom>
          <a:noFill/>
        </p:spPr>
        <p:txBody>
          <a:bodyPr wrap="square">
            <a:spAutoFit/>
          </a:bodyPr>
          <a:lstStyle/>
          <a:p>
            <a:pPr algn="r"/>
            <a:r>
              <a:rPr lang="en-GB" sz="1200" b="0" dirty="0">
                <a:solidFill>
                  <a:srgbClr val="7D7875"/>
                </a:solidFill>
                <a:effectLst/>
                <a:latin typeface="Calibri" panose="020F0502020204030204" pitchFamily="34" charset="0"/>
                <a:ea typeface="Calibri" panose="020F0502020204030204" pitchFamily="34" charset="0"/>
              </a:rPr>
              <a:t>Copyright© 2020. Informing Futures, a 1625 Independent People project.</a:t>
            </a:r>
            <a:endParaRPr lang="en-GB" sz="1200" b="0" dirty="0">
              <a:solidFill>
                <a:srgbClr val="7D7875"/>
              </a:solidFill>
            </a:endParaRPr>
          </a:p>
        </p:txBody>
      </p:sp>
      <p:pic>
        <p:nvPicPr>
          <p:cNvPr id="7" name="Picture 6">
            <a:extLst>
              <a:ext uri="{FF2B5EF4-FFF2-40B4-BE49-F238E27FC236}">
                <a16:creationId xmlns:a16="http://schemas.microsoft.com/office/drawing/2014/main" id="{44592E63-DDBC-48CF-B5A6-DEE8013DE62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69" y="819565"/>
            <a:ext cx="987424" cy="2003565"/>
          </a:xfrm>
          <a:prstGeom prst="rect">
            <a:avLst/>
          </a:prstGeom>
        </p:spPr>
      </p:pic>
      <p:sp>
        <p:nvSpPr>
          <p:cNvPr id="8" name="Rectangle 7">
            <a:extLst>
              <a:ext uri="{FF2B5EF4-FFF2-40B4-BE49-F238E27FC236}">
                <a16:creationId xmlns:a16="http://schemas.microsoft.com/office/drawing/2014/main" id="{CA5E115D-DE30-4076-9AB3-79564BAD92C5}"/>
              </a:ext>
            </a:extLst>
          </p:cNvPr>
          <p:cNvSpPr/>
          <p:nvPr/>
        </p:nvSpPr>
        <p:spPr>
          <a:xfrm>
            <a:off x="2502567" y="3849669"/>
            <a:ext cx="8041540" cy="2462213"/>
          </a:xfrm>
          <a:prstGeom prst="rect">
            <a:avLst/>
          </a:prstGeom>
        </p:spPr>
        <p:txBody>
          <a:bodyPr wrap="square">
            <a:spAutoFit/>
          </a:bodyPr>
          <a:lstStyle/>
          <a:p>
            <a:r>
              <a:rPr lang="en-GB" sz="1400" dirty="0">
                <a:solidFill>
                  <a:schemeClr val="bg1"/>
                </a:solidFill>
              </a:rPr>
              <a:t>This resource is part of the Informing Futures toolkit  </a:t>
            </a:r>
            <a:r>
              <a:rPr lang="en-GB" sz="1400" u="sng" dirty="0">
                <a:solidFill>
                  <a:schemeClr val="bg1"/>
                </a:solidFill>
                <a:hlinkClick r:id="rId4">
                  <a:extLst>
                    <a:ext uri="{A12FA001-AC4F-418D-AE19-62706E023703}">
                      <ahyp:hlinkClr xmlns:ahyp="http://schemas.microsoft.com/office/drawing/2018/hyperlinkcolor" val="tx"/>
                    </a:ext>
                  </a:extLst>
                </a:hlinkClick>
              </a:rPr>
              <a:t>www.informingfutures.co.uk</a:t>
            </a:r>
            <a:r>
              <a:rPr lang="en-GB" sz="1400" dirty="0">
                <a:solidFill>
                  <a:schemeClr val="bg1"/>
                </a:solidFill>
              </a:rPr>
              <a:t>  It was co-created with young people, and reflects what they felt practitioners most needed to understand in order to work successfully with care and custody experienced young people. </a:t>
            </a:r>
          </a:p>
          <a:p>
            <a:endParaRPr lang="en-GB" sz="1400" dirty="0">
              <a:solidFill>
                <a:schemeClr val="bg1"/>
              </a:solidFill>
            </a:endParaRPr>
          </a:p>
          <a:p>
            <a:r>
              <a:rPr lang="en-GB" sz="1400" dirty="0">
                <a:solidFill>
                  <a:schemeClr val="bg1"/>
                </a:solidFill>
              </a:rPr>
              <a:t>For more information or queries on any of the topics covered in this toolkit, or to find out about training and consultancy we can offer please contact </a:t>
            </a:r>
            <a:r>
              <a:rPr lang="en-GB" sz="1400" u="sng" dirty="0">
                <a:solidFill>
                  <a:schemeClr val="bg1"/>
                </a:solidFill>
                <a:hlinkClick r:id="rId5">
                  <a:extLst>
                    <a:ext uri="{A12FA001-AC4F-418D-AE19-62706E023703}">
                      <ahyp:hlinkClr xmlns:ahyp="http://schemas.microsoft.com/office/drawing/2018/hyperlinkcolor" val="tx"/>
                    </a:ext>
                  </a:extLst>
                </a:hlinkClick>
              </a:rPr>
              <a:t>enquiries@1625ip.co.uk</a:t>
            </a:r>
            <a:endParaRPr lang="en-GB" sz="1400" u="sng" dirty="0">
              <a:solidFill>
                <a:schemeClr val="bg1"/>
              </a:solidFill>
            </a:endParaRPr>
          </a:p>
          <a:p>
            <a:endParaRPr lang="en-GB" sz="1400" dirty="0">
              <a:solidFill>
                <a:schemeClr val="bg1"/>
              </a:solidFill>
            </a:endParaRPr>
          </a:p>
          <a:p>
            <a:r>
              <a:rPr lang="en-GB" sz="1400" dirty="0">
                <a:solidFill>
                  <a:schemeClr val="bg1"/>
                </a:solidFill>
              </a:rPr>
              <a:t>Special thanks to all the young people who took part in YPIL directly or supported our research for these resources: Ahmed, Alexis, Ashraf, Curtis, Ethan, John, Michael, Nikita, Rowen, Tia-Louise, &amp; Tyler-Jack</a:t>
            </a:r>
          </a:p>
          <a:p>
            <a:endParaRPr lang="en-GB" sz="1400" dirty="0">
              <a:solidFill>
                <a:schemeClr val="bg1"/>
              </a:solidFill>
            </a:endParaRPr>
          </a:p>
          <a:p>
            <a:r>
              <a:rPr lang="en-GB" sz="1400" dirty="0">
                <a:solidFill>
                  <a:schemeClr val="bg1"/>
                </a:solidFill>
              </a:rPr>
              <a:t>Copyright© 2020  Informing Futures is a 1625 Independent People project.</a:t>
            </a:r>
          </a:p>
        </p:txBody>
      </p:sp>
    </p:spTree>
    <p:extLst>
      <p:ext uri="{BB962C8B-B14F-4D97-AF65-F5344CB8AC3E}">
        <p14:creationId xmlns:p14="http://schemas.microsoft.com/office/powerpoint/2010/main" val="518893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2AC601-66F1-427D-9F45-6DD57BA02435}"/>
              </a:ext>
            </a:extLst>
          </p:cNvPr>
          <p:cNvSpPr txBox="1"/>
          <p:nvPr/>
        </p:nvSpPr>
        <p:spPr>
          <a:xfrm>
            <a:off x="2499954" y="765661"/>
            <a:ext cx="3839897" cy="646331"/>
          </a:xfrm>
          <a:prstGeom prst="rect">
            <a:avLst/>
          </a:prstGeom>
          <a:noFill/>
        </p:spPr>
        <p:txBody>
          <a:bodyPr wrap="none" rtlCol="0">
            <a:spAutoFit/>
          </a:bodyPr>
          <a:lstStyle/>
          <a:p>
            <a:r>
              <a:rPr lang="en-GB" sz="3600" dirty="0">
                <a:solidFill>
                  <a:srgbClr val="D5511A"/>
                </a:solidFill>
                <a:latin typeface="Franklin Gothic Demi Cond" panose="020B0706030402020204" pitchFamily="34" charset="0"/>
              </a:rPr>
              <a:t>OUR SESSION TODAY</a:t>
            </a:r>
          </a:p>
        </p:txBody>
      </p:sp>
      <p:cxnSp>
        <p:nvCxnSpPr>
          <p:cNvPr id="3" name="Straight Connector 2">
            <a:extLst>
              <a:ext uri="{FF2B5EF4-FFF2-40B4-BE49-F238E27FC236}">
                <a16:creationId xmlns:a16="http://schemas.microsoft.com/office/drawing/2014/main" id="{68CDE3F8-589A-4B22-94B0-FE44BA929EDE}"/>
              </a:ext>
            </a:extLst>
          </p:cNvPr>
          <p:cNvCxnSpPr/>
          <p:nvPr/>
        </p:nvCxnSpPr>
        <p:spPr>
          <a:xfrm>
            <a:off x="2493938" y="729067"/>
            <a:ext cx="7931425" cy="0"/>
          </a:xfrm>
          <a:prstGeom prst="line">
            <a:avLst/>
          </a:prstGeom>
          <a:ln w="28575">
            <a:solidFill>
              <a:srgbClr val="F69F19"/>
            </a:solidFill>
          </a:ln>
        </p:spPr>
        <p:style>
          <a:lnRef idx="1">
            <a:schemeClr val="accent4"/>
          </a:lnRef>
          <a:fillRef idx="0">
            <a:schemeClr val="accent4"/>
          </a:fillRef>
          <a:effectRef idx="0">
            <a:schemeClr val="accent4"/>
          </a:effectRef>
          <a:fontRef idx="minor">
            <a:schemeClr val="tx1"/>
          </a:fontRef>
        </p:style>
      </p:cxnSp>
      <p:sp>
        <p:nvSpPr>
          <p:cNvPr id="4" name="TextBox 3">
            <a:extLst>
              <a:ext uri="{FF2B5EF4-FFF2-40B4-BE49-F238E27FC236}">
                <a16:creationId xmlns:a16="http://schemas.microsoft.com/office/drawing/2014/main" id="{2C122F07-3F6A-45F8-8663-248029BFC601}"/>
              </a:ext>
            </a:extLst>
          </p:cNvPr>
          <p:cNvSpPr txBox="1"/>
          <p:nvPr/>
        </p:nvSpPr>
        <p:spPr>
          <a:xfrm>
            <a:off x="2493938" y="2296632"/>
            <a:ext cx="6475781" cy="1231106"/>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GB" dirty="0">
                <a:solidFill>
                  <a:srgbClr val="7D7875"/>
                </a:solidFill>
                <a:latin typeface="Arial" panose="020B0604020202020204" pitchFamily="34" charset="0"/>
                <a:cs typeface="Arial" panose="020B0604020202020204" pitchFamily="34" charset="0"/>
              </a:rPr>
              <a:t>Building Trust</a:t>
            </a:r>
          </a:p>
          <a:p>
            <a:pPr marL="285750" indent="-285750">
              <a:spcAft>
                <a:spcPts val="1200"/>
              </a:spcAft>
              <a:buFont typeface="Arial" panose="020B0604020202020204" pitchFamily="34" charset="0"/>
              <a:buChar char="•"/>
            </a:pPr>
            <a:r>
              <a:rPr lang="en-GB" dirty="0">
                <a:solidFill>
                  <a:srgbClr val="7D7875"/>
                </a:solidFill>
                <a:latin typeface="Arial" panose="020B0604020202020204" pitchFamily="34" charset="0"/>
                <a:cs typeface="Arial" panose="020B0604020202020204" pitchFamily="34" charset="0"/>
              </a:rPr>
              <a:t>Seeing the Good</a:t>
            </a:r>
          </a:p>
          <a:p>
            <a:pPr marL="285750" indent="-285750">
              <a:spcAft>
                <a:spcPts val="1200"/>
              </a:spcAft>
              <a:buFont typeface="Arial" panose="020B0604020202020204" pitchFamily="34" charset="0"/>
              <a:buChar char="•"/>
            </a:pPr>
            <a:r>
              <a:rPr lang="en-GB" dirty="0">
                <a:solidFill>
                  <a:srgbClr val="7D7875"/>
                </a:solidFill>
                <a:latin typeface="Arial" panose="020B0604020202020204" pitchFamily="34" charset="0"/>
                <a:cs typeface="Arial" panose="020B0604020202020204" pitchFamily="34" charset="0"/>
              </a:rPr>
              <a:t>Working with Values</a:t>
            </a:r>
          </a:p>
        </p:txBody>
      </p:sp>
    </p:spTree>
    <p:extLst>
      <p:ext uri="{BB962C8B-B14F-4D97-AF65-F5344CB8AC3E}">
        <p14:creationId xmlns:p14="http://schemas.microsoft.com/office/powerpoint/2010/main" val="4200099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2AC601-66F1-427D-9F45-6DD57BA02435}"/>
              </a:ext>
            </a:extLst>
          </p:cNvPr>
          <p:cNvSpPr txBox="1"/>
          <p:nvPr/>
        </p:nvSpPr>
        <p:spPr>
          <a:xfrm>
            <a:off x="2499954" y="765661"/>
            <a:ext cx="1309397" cy="646331"/>
          </a:xfrm>
          <a:prstGeom prst="rect">
            <a:avLst/>
          </a:prstGeom>
          <a:noFill/>
        </p:spPr>
        <p:txBody>
          <a:bodyPr wrap="none" rtlCol="0">
            <a:spAutoFit/>
          </a:bodyPr>
          <a:lstStyle/>
          <a:p>
            <a:r>
              <a:rPr lang="en-GB" sz="3600" dirty="0">
                <a:solidFill>
                  <a:srgbClr val="D5511A"/>
                </a:solidFill>
                <a:latin typeface="Franklin Gothic Demi Cond" panose="020B0706030402020204" pitchFamily="34" charset="0"/>
              </a:rPr>
              <a:t>TRUST</a:t>
            </a:r>
          </a:p>
        </p:txBody>
      </p:sp>
      <p:cxnSp>
        <p:nvCxnSpPr>
          <p:cNvPr id="3" name="Straight Connector 2">
            <a:extLst>
              <a:ext uri="{FF2B5EF4-FFF2-40B4-BE49-F238E27FC236}">
                <a16:creationId xmlns:a16="http://schemas.microsoft.com/office/drawing/2014/main" id="{68CDE3F8-589A-4B22-94B0-FE44BA929EDE}"/>
              </a:ext>
            </a:extLst>
          </p:cNvPr>
          <p:cNvCxnSpPr/>
          <p:nvPr/>
        </p:nvCxnSpPr>
        <p:spPr>
          <a:xfrm>
            <a:off x="2493938" y="729067"/>
            <a:ext cx="7931425" cy="0"/>
          </a:xfrm>
          <a:prstGeom prst="line">
            <a:avLst/>
          </a:prstGeom>
          <a:ln w="28575">
            <a:solidFill>
              <a:srgbClr val="F69F19"/>
            </a:solidFill>
          </a:ln>
        </p:spPr>
        <p:style>
          <a:lnRef idx="1">
            <a:schemeClr val="accent4"/>
          </a:lnRef>
          <a:fillRef idx="0">
            <a:schemeClr val="accent4"/>
          </a:fillRef>
          <a:effectRef idx="0">
            <a:schemeClr val="accent4"/>
          </a:effectRef>
          <a:fontRef idx="minor">
            <a:schemeClr val="tx1"/>
          </a:fontRef>
        </p:style>
      </p:cxnSp>
      <p:sp>
        <p:nvSpPr>
          <p:cNvPr id="5" name="TextBox 4">
            <a:extLst>
              <a:ext uri="{FF2B5EF4-FFF2-40B4-BE49-F238E27FC236}">
                <a16:creationId xmlns:a16="http://schemas.microsoft.com/office/drawing/2014/main" id="{4C7ECB89-97DC-49C7-9DF1-FD3EAE89F5E1}"/>
              </a:ext>
            </a:extLst>
          </p:cNvPr>
          <p:cNvSpPr txBox="1"/>
          <p:nvPr/>
        </p:nvSpPr>
        <p:spPr>
          <a:xfrm>
            <a:off x="2499954" y="1869795"/>
            <a:ext cx="3750258" cy="2385268"/>
          </a:xfrm>
          <a:prstGeom prst="rect">
            <a:avLst/>
          </a:prstGeom>
          <a:noFill/>
        </p:spPr>
        <p:txBody>
          <a:bodyPr wrap="square" rtlCol="0">
            <a:spAutoFit/>
          </a:bodyPr>
          <a:lstStyle/>
          <a:p>
            <a:pPr>
              <a:spcBef>
                <a:spcPts val="600"/>
              </a:spcBef>
            </a:pPr>
            <a:r>
              <a:rPr lang="en-GB" sz="2200" dirty="0">
                <a:solidFill>
                  <a:srgbClr val="F69F19"/>
                </a:solidFill>
                <a:latin typeface="Arial" panose="020B0604020202020204" pitchFamily="34" charset="0"/>
                <a:cs typeface="Arial" panose="020B0604020202020204" pitchFamily="34" charset="0"/>
              </a:rPr>
              <a:t>“Trust is important because if you don’t trust the person you’re working with, then you’re not going to be able to talk to them about really important things”</a:t>
            </a:r>
          </a:p>
          <a:p>
            <a:pPr>
              <a:spcBef>
                <a:spcPts val="600"/>
              </a:spcBef>
            </a:pPr>
            <a:r>
              <a:rPr lang="en-GB" sz="1200" dirty="0">
                <a:solidFill>
                  <a:srgbClr val="F69F19"/>
                </a:solidFill>
                <a:latin typeface="Arial" panose="020B0604020202020204" pitchFamily="34" charset="0"/>
                <a:cs typeface="Arial" panose="020B0604020202020204" pitchFamily="34" charset="0"/>
              </a:rPr>
              <a:t>Alexis</a:t>
            </a:r>
          </a:p>
        </p:txBody>
      </p:sp>
      <p:pic>
        <p:nvPicPr>
          <p:cNvPr id="7" name="Picture 6">
            <a:extLst>
              <a:ext uri="{FF2B5EF4-FFF2-40B4-BE49-F238E27FC236}">
                <a16:creationId xmlns:a16="http://schemas.microsoft.com/office/drawing/2014/main" id="{F1FD8086-2865-498E-8A65-33B4C3964292}"/>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a14:imgEffect>
                  </a14:imgLayer>
                </a14:imgProps>
              </a:ext>
            </a:extLst>
          </a:blip>
          <a:srcRect l="13624" t="15663" r="43969" b="28285"/>
          <a:stretch/>
        </p:blipFill>
        <p:spPr>
          <a:xfrm>
            <a:off x="6675105" y="1909472"/>
            <a:ext cx="3750258" cy="3039055"/>
          </a:xfrm>
          <a:prstGeom prst="rect">
            <a:avLst/>
          </a:prstGeom>
        </p:spPr>
      </p:pic>
    </p:spTree>
    <p:extLst>
      <p:ext uri="{BB962C8B-B14F-4D97-AF65-F5344CB8AC3E}">
        <p14:creationId xmlns:p14="http://schemas.microsoft.com/office/powerpoint/2010/main" val="18004348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2AC601-66F1-427D-9F45-6DD57BA02435}"/>
              </a:ext>
            </a:extLst>
          </p:cNvPr>
          <p:cNvSpPr txBox="1"/>
          <p:nvPr/>
        </p:nvSpPr>
        <p:spPr>
          <a:xfrm>
            <a:off x="2499954" y="765661"/>
            <a:ext cx="4996561" cy="646331"/>
          </a:xfrm>
          <a:prstGeom prst="rect">
            <a:avLst/>
          </a:prstGeom>
          <a:noFill/>
        </p:spPr>
        <p:txBody>
          <a:bodyPr wrap="none" rtlCol="0">
            <a:spAutoFit/>
          </a:bodyPr>
          <a:lstStyle/>
          <a:p>
            <a:r>
              <a:rPr lang="en-GB" sz="3600" dirty="0">
                <a:solidFill>
                  <a:srgbClr val="D5511A"/>
                </a:solidFill>
                <a:latin typeface="Franklin Gothic Demi Cond" panose="020B0706030402020204" pitchFamily="34" charset="0"/>
              </a:rPr>
              <a:t>HOW DO WE BUILD TRUST? </a:t>
            </a:r>
          </a:p>
        </p:txBody>
      </p:sp>
      <p:cxnSp>
        <p:nvCxnSpPr>
          <p:cNvPr id="3" name="Straight Connector 2">
            <a:extLst>
              <a:ext uri="{FF2B5EF4-FFF2-40B4-BE49-F238E27FC236}">
                <a16:creationId xmlns:a16="http://schemas.microsoft.com/office/drawing/2014/main" id="{68CDE3F8-589A-4B22-94B0-FE44BA929EDE}"/>
              </a:ext>
            </a:extLst>
          </p:cNvPr>
          <p:cNvCxnSpPr/>
          <p:nvPr/>
        </p:nvCxnSpPr>
        <p:spPr>
          <a:xfrm>
            <a:off x="2493938" y="729067"/>
            <a:ext cx="7931425" cy="0"/>
          </a:xfrm>
          <a:prstGeom prst="line">
            <a:avLst/>
          </a:prstGeom>
          <a:ln w="28575">
            <a:solidFill>
              <a:srgbClr val="F69F19"/>
            </a:solidFill>
          </a:ln>
        </p:spPr>
        <p:style>
          <a:lnRef idx="1">
            <a:schemeClr val="accent4"/>
          </a:lnRef>
          <a:fillRef idx="0">
            <a:schemeClr val="accent4"/>
          </a:fillRef>
          <a:effectRef idx="0">
            <a:schemeClr val="accent4"/>
          </a:effectRef>
          <a:fontRef idx="minor">
            <a:schemeClr val="tx1"/>
          </a:fontRef>
        </p:style>
      </p:cxnSp>
      <p:sp>
        <p:nvSpPr>
          <p:cNvPr id="4" name="TextBox 3">
            <a:extLst>
              <a:ext uri="{FF2B5EF4-FFF2-40B4-BE49-F238E27FC236}">
                <a16:creationId xmlns:a16="http://schemas.microsoft.com/office/drawing/2014/main" id="{2C122F07-3F6A-45F8-8663-248029BFC601}"/>
              </a:ext>
            </a:extLst>
          </p:cNvPr>
          <p:cNvSpPr txBox="1"/>
          <p:nvPr/>
        </p:nvSpPr>
        <p:spPr>
          <a:xfrm>
            <a:off x="2493938" y="1997845"/>
            <a:ext cx="8003615" cy="4216539"/>
          </a:xfrm>
          <a:prstGeom prst="rect">
            <a:avLst/>
          </a:prstGeom>
          <a:noFill/>
        </p:spPr>
        <p:txBody>
          <a:bodyPr wrap="square" rtlCol="0">
            <a:spAutoFit/>
          </a:bodyPr>
          <a:lstStyle/>
          <a:p>
            <a:pPr>
              <a:spcAft>
                <a:spcPts val="1200"/>
              </a:spcAft>
            </a:pPr>
            <a:r>
              <a:rPr lang="en-GB" dirty="0">
                <a:solidFill>
                  <a:srgbClr val="7D7875"/>
                </a:solidFill>
                <a:latin typeface="Arial" panose="020B0604020202020204" pitchFamily="34" charset="0"/>
                <a:cs typeface="Arial" panose="020B0604020202020204" pitchFamily="34" charset="0"/>
              </a:rPr>
              <a:t>Trust is generally earnt, not given</a:t>
            </a:r>
          </a:p>
          <a:p>
            <a:pPr>
              <a:spcAft>
                <a:spcPts val="1200"/>
              </a:spcAft>
            </a:pPr>
            <a:r>
              <a:rPr lang="en-GB" dirty="0">
                <a:solidFill>
                  <a:srgbClr val="7D7875"/>
                </a:solidFill>
                <a:latin typeface="Arial" panose="020B0604020202020204" pitchFamily="34" charset="0"/>
                <a:cs typeface="Arial" panose="020B0604020202020204" pitchFamily="34" charset="0"/>
              </a:rPr>
              <a:t>We can’t make young people trust us, but we can work to be trustworthy by: </a:t>
            </a:r>
          </a:p>
          <a:p>
            <a:pPr marL="457200" indent="-457200">
              <a:spcAft>
                <a:spcPts val="1200"/>
              </a:spcAft>
              <a:buFont typeface="Arial" panose="020B0604020202020204" pitchFamily="34" charset="0"/>
              <a:buChar char="•"/>
            </a:pPr>
            <a:r>
              <a:rPr lang="en-GB" dirty="0">
                <a:solidFill>
                  <a:srgbClr val="7D7875"/>
                </a:solidFill>
                <a:latin typeface="Arial" panose="020B0604020202020204" pitchFamily="34" charset="0"/>
                <a:cs typeface="Arial" panose="020B0604020202020204" pitchFamily="34" charset="0"/>
              </a:rPr>
              <a:t>Being consistent, predictable and reliable</a:t>
            </a:r>
          </a:p>
          <a:p>
            <a:pPr marL="457200" indent="-457200">
              <a:spcAft>
                <a:spcPts val="1200"/>
              </a:spcAft>
              <a:buFont typeface="Arial" panose="020B0604020202020204" pitchFamily="34" charset="0"/>
              <a:buChar char="•"/>
            </a:pPr>
            <a:r>
              <a:rPr lang="en-GB" dirty="0">
                <a:solidFill>
                  <a:srgbClr val="7D7875"/>
                </a:solidFill>
                <a:latin typeface="Arial" panose="020B0604020202020204" pitchFamily="34" charset="0"/>
                <a:cs typeface="Arial" panose="020B0604020202020204" pitchFamily="34" charset="0"/>
              </a:rPr>
              <a:t>Managing expectations – being clear about what we can do, and what we can’t</a:t>
            </a:r>
          </a:p>
          <a:p>
            <a:pPr marL="457200" indent="-457200">
              <a:spcAft>
                <a:spcPts val="1200"/>
              </a:spcAft>
              <a:buFont typeface="Arial" panose="020B0604020202020204" pitchFamily="34" charset="0"/>
              <a:buChar char="•"/>
            </a:pPr>
            <a:r>
              <a:rPr lang="en-GB" dirty="0">
                <a:solidFill>
                  <a:srgbClr val="7D7875"/>
                </a:solidFill>
                <a:latin typeface="Arial" panose="020B0604020202020204" pitchFamily="34" charset="0"/>
                <a:cs typeface="Arial" panose="020B0604020202020204" pitchFamily="34" charset="0"/>
              </a:rPr>
              <a:t>Respecting privacy, being clear about confidentiality, and considering the impact of sharing information</a:t>
            </a:r>
          </a:p>
          <a:p>
            <a:pPr marL="457200" indent="-457200">
              <a:spcAft>
                <a:spcPts val="1200"/>
              </a:spcAft>
              <a:buFont typeface="Arial" panose="020B0604020202020204" pitchFamily="34" charset="0"/>
              <a:buChar char="•"/>
            </a:pPr>
            <a:r>
              <a:rPr lang="en-GB" dirty="0">
                <a:solidFill>
                  <a:srgbClr val="7D7875"/>
                </a:solidFill>
                <a:latin typeface="Arial" panose="020B0604020202020204" pitchFamily="34" charset="0"/>
                <a:cs typeface="Arial" panose="020B0604020202020204" pitchFamily="34" charset="0"/>
              </a:rPr>
              <a:t>‘Knowing our stuff’ and being honest about it when we don’t have answers</a:t>
            </a:r>
          </a:p>
          <a:p>
            <a:pPr marL="457200" indent="-457200">
              <a:spcAft>
                <a:spcPts val="1200"/>
              </a:spcAft>
              <a:buFont typeface="Arial" panose="020B0604020202020204" pitchFamily="34" charset="0"/>
              <a:buChar char="•"/>
            </a:pPr>
            <a:endParaRPr lang="en-GB" dirty="0">
              <a:solidFill>
                <a:srgbClr val="7D7875"/>
              </a:solidFill>
              <a:latin typeface="Arial" panose="020B0604020202020204" pitchFamily="34" charset="0"/>
              <a:cs typeface="Arial" panose="020B0604020202020204" pitchFamily="34" charset="0"/>
            </a:endParaRPr>
          </a:p>
          <a:p>
            <a:pPr>
              <a:spcAft>
                <a:spcPts val="1200"/>
              </a:spcAft>
            </a:pPr>
            <a:r>
              <a:rPr lang="en-GB" b="1" dirty="0">
                <a:solidFill>
                  <a:srgbClr val="7D7875"/>
                </a:solidFill>
                <a:latin typeface="Arial" panose="020B0604020202020204" pitchFamily="34" charset="0"/>
                <a:cs typeface="Arial" panose="020B0604020202020204" pitchFamily="34" charset="0"/>
              </a:rPr>
              <a:t>In a good support relationship, appropriate trust will exist on both sides</a:t>
            </a:r>
          </a:p>
        </p:txBody>
      </p:sp>
    </p:spTree>
    <p:extLst>
      <p:ext uri="{BB962C8B-B14F-4D97-AF65-F5344CB8AC3E}">
        <p14:creationId xmlns:p14="http://schemas.microsoft.com/office/powerpoint/2010/main" val="3983371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2AC601-66F1-427D-9F45-6DD57BA02435}"/>
              </a:ext>
            </a:extLst>
          </p:cNvPr>
          <p:cNvSpPr txBox="1"/>
          <p:nvPr/>
        </p:nvSpPr>
        <p:spPr>
          <a:xfrm>
            <a:off x="2499954" y="765661"/>
            <a:ext cx="3400290" cy="646331"/>
          </a:xfrm>
          <a:prstGeom prst="rect">
            <a:avLst/>
          </a:prstGeom>
          <a:noFill/>
        </p:spPr>
        <p:txBody>
          <a:bodyPr wrap="none" rtlCol="0">
            <a:spAutoFit/>
          </a:bodyPr>
          <a:lstStyle/>
          <a:p>
            <a:r>
              <a:rPr lang="en-GB" sz="3600" dirty="0">
                <a:solidFill>
                  <a:srgbClr val="D5511A"/>
                </a:solidFill>
                <a:latin typeface="Franklin Gothic Demi Cond" panose="020B0706030402020204" pitchFamily="34" charset="0"/>
              </a:rPr>
              <a:t>SEEING THE GOOD</a:t>
            </a:r>
          </a:p>
        </p:txBody>
      </p:sp>
      <p:cxnSp>
        <p:nvCxnSpPr>
          <p:cNvPr id="3" name="Straight Connector 2">
            <a:extLst>
              <a:ext uri="{FF2B5EF4-FFF2-40B4-BE49-F238E27FC236}">
                <a16:creationId xmlns:a16="http://schemas.microsoft.com/office/drawing/2014/main" id="{68CDE3F8-589A-4B22-94B0-FE44BA929EDE}"/>
              </a:ext>
            </a:extLst>
          </p:cNvPr>
          <p:cNvCxnSpPr/>
          <p:nvPr/>
        </p:nvCxnSpPr>
        <p:spPr>
          <a:xfrm>
            <a:off x="2493938" y="729067"/>
            <a:ext cx="7931425" cy="0"/>
          </a:xfrm>
          <a:prstGeom prst="line">
            <a:avLst/>
          </a:prstGeom>
          <a:ln w="28575">
            <a:solidFill>
              <a:srgbClr val="F69F19"/>
            </a:solidFill>
          </a:ln>
        </p:spPr>
        <p:style>
          <a:lnRef idx="1">
            <a:schemeClr val="accent4"/>
          </a:lnRef>
          <a:fillRef idx="0">
            <a:schemeClr val="accent4"/>
          </a:fillRef>
          <a:effectRef idx="0">
            <a:schemeClr val="accent4"/>
          </a:effectRef>
          <a:fontRef idx="minor">
            <a:schemeClr val="tx1"/>
          </a:fontRef>
        </p:style>
      </p:cxnSp>
      <p:sp>
        <p:nvSpPr>
          <p:cNvPr id="5" name="TextBox 4">
            <a:extLst>
              <a:ext uri="{FF2B5EF4-FFF2-40B4-BE49-F238E27FC236}">
                <a16:creationId xmlns:a16="http://schemas.microsoft.com/office/drawing/2014/main" id="{4C7ECB89-97DC-49C7-9DF1-FD3EAE89F5E1}"/>
              </a:ext>
            </a:extLst>
          </p:cNvPr>
          <p:cNvSpPr txBox="1"/>
          <p:nvPr/>
        </p:nvSpPr>
        <p:spPr>
          <a:xfrm>
            <a:off x="2499953" y="1869796"/>
            <a:ext cx="6928131" cy="692497"/>
          </a:xfrm>
          <a:prstGeom prst="rect">
            <a:avLst/>
          </a:prstGeom>
          <a:noFill/>
        </p:spPr>
        <p:txBody>
          <a:bodyPr wrap="square" rtlCol="0">
            <a:spAutoFit/>
          </a:bodyPr>
          <a:lstStyle/>
          <a:p>
            <a:pPr>
              <a:spcBef>
                <a:spcPts val="600"/>
              </a:spcBef>
            </a:pPr>
            <a:r>
              <a:rPr lang="en-GB" sz="2200" dirty="0">
                <a:solidFill>
                  <a:srgbClr val="F69F19"/>
                </a:solidFill>
                <a:latin typeface="Arial" panose="020B0604020202020204" pitchFamily="34" charset="0"/>
                <a:cs typeface="Arial" panose="020B0604020202020204" pitchFamily="34" charset="0"/>
              </a:rPr>
              <a:t>“A weed in the mud to a flower in blossom”</a:t>
            </a:r>
          </a:p>
          <a:p>
            <a:pPr>
              <a:spcBef>
                <a:spcPts val="600"/>
              </a:spcBef>
            </a:pPr>
            <a:r>
              <a:rPr lang="en-GB" sz="1200" dirty="0">
                <a:solidFill>
                  <a:srgbClr val="F69F19"/>
                </a:solidFill>
                <a:latin typeface="Arial" panose="020B0604020202020204" pitchFamily="34" charset="0"/>
                <a:cs typeface="Arial" panose="020B0604020202020204" pitchFamily="34" charset="0"/>
              </a:rPr>
              <a:t>Rowen</a:t>
            </a:r>
          </a:p>
        </p:txBody>
      </p:sp>
      <p:pic>
        <p:nvPicPr>
          <p:cNvPr id="6" name="Picture 5" descr="A close up of a flower&#10;&#10;Description automatically generated">
            <a:extLst>
              <a:ext uri="{FF2B5EF4-FFF2-40B4-BE49-F238E27FC236}">
                <a16:creationId xmlns:a16="http://schemas.microsoft.com/office/drawing/2014/main" id="{3F4A2D14-262C-4737-849B-11BB08EEE8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1057" y="2927994"/>
            <a:ext cx="2492299" cy="3179278"/>
          </a:xfrm>
          <a:prstGeom prst="rect">
            <a:avLst/>
          </a:prstGeom>
        </p:spPr>
      </p:pic>
      <p:sp>
        <p:nvSpPr>
          <p:cNvPr id="7" name="AutoShape 2" descr="Free Clip Art Flower - Clipart library">
            <a:extLst>
              <a:ext uri="{FF2B5EF4-FFF2-40B4-BE49-F238E27FC236}">
                <a16:creationId xmlns:a16="http://schemas.microsoft.com/office/drawing/2014/main" id="{2FA47497-EAA3-4A97-BF5D-4F56AF75016F}"/>
              </a:ext>
            </a:extLst>
          </p:cNvPr>
          <p:cNvSpPr>
            <a:spLocks noChangeAspect="1" noChangeArrowheads="1"/>
          </p:cNvSpPr>
          <p:nvPr/>
        </p:nvSpPr>
        <p:spPr bwMode="auto">
          <a:xfrm>
            <a:off x="3976688" y="1028700"/>
            <a:ext cx="4238625" cy="4800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9" name="Picture 8" descr="A close up of a flower&#10;&#10;Description automatically generated">
            <a:extLst>
              <a:ext uri="{FF2B5EF4-FFF2-40B4-BE49-F238E27FC236}">
                <a16:creationId xmlns:a16="http://schemas.microsoft.com/office/drawing/2014/main" id="{D1CC6ECA-0AA5-4873-9B8E-F9E69D8C90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8646" y="2698331"/>
            <a:ext cx="3028501" cy="3588773"/>
          </a:xfrm>
          <a:prstGeom prst="rect">
            <a:avLst/>
          </a:prstGeom>
        </p:spPr>
      </p:pic>
    </p:spTree>
    <p:extLst>
      <p:ext uri="{BB962C8B-B14F-4D97-AF65-F5344CB8AC3E}">
        <p14:creationId xmlns:p14="http://schemas.microsoft.com/office/powerpoint/2010/main" val="28323086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423A35"/>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2AC601-66F1-427D-9F45-6DD57BA02435}"/>
              </a:ext>
            </a:extLst>
          </p:cNvPr>
          <p:cNvSpPr txBox="1"/>
          <p:nvPr/>
        </p:nvSpPr>
        <p:spPr>
          <a:xfrm>
            <a:off x="2499954" y="765661"/>
            <a:ext cx="6684074" cy="646331"/>
          </a:xfrm>
          <a:prstGeom prst="rect">
            <a:avLst/>
          </a:prstGeom>
          <a:noFill/>
        </p:spPr>
        <p:txBody>
          <a:bodyPr wrap="none" rtlCol="0">
            <a:spAutoFit/>
          </a:bodyPr>
          <a:lstStyle/>
          <a:p>
            <a:r>
              <a:rPr lang="en-GB" sz="3600" dirty="0">
                <a:solidFill>
                  <a:srgbClr val="D5511A"/>
                </a:solidFill>
                <a:latin typeface="Franklin Gothic Demi Cond" panose="020B0706030402020204" pitchFamily="34" charset="0"/>
              </a:rPr>
              <a:t>SEEING THE GOOD – GROUP ACTIVITY</a:t>
            </a:r>
          </a:p>
        </p:txBody>
      </p:sp>
      <p:cxnSp>
        <p:nvCxnSpPr>
          <p:cNvPr id="3" name="Straight Connector 2">
            <a:extLst>
              <a:ext uri="{FF2B5EF4-FFF2-40B4-BE49-F238E27FC236}">
                <a16:creationId xmlns:a16="http://schemas.microsoft.com/office/drawing/2014/main" id="{68CDE3F8-589A-4B22-94B0-FE44BA929EDE}"/>
              </a:ext>
            </a:extLst>
          </p:cNvPr>
          <p:cNvCxnSpPr/>
          <p:nvPr/>
        </p:nvCxnSpPr>
        <p:spPr>
          <a:xfrm>
            <a:off x="2493938" y="729067"/>
            <a:ext cx="7931425" cy="0"/>
          </a:xfrm>
          <a:prstGeom prst="line">
            <a:avLst/>
          </a:prstGeom>
          <a:ln w="28575">
            <a:solidFill>
              <a:srgbClr val="F69F19"/>
            </a:solidFill>
          </a:ln>
        </p:spPr>
        <p:style>
          <a:lnRef idx="1">
            <a:schemeClr val="accent4"/>
          </a:lnRef>
          <a:fillRef idx="0">
            <a:schemeClr val="accent4"/>
          </a:fillRef>
          <a:effectRef idx="0">
            <a:schemeClr val="accent4"/>
          </a:effectRef>
          <a:fontRef idx="minor">
            <a:schemeClr val="tx1"/>
          </a:fontRef>
        </p:style>
      </p:cxnSp>
      <p:sp>
        <p:nvSpPr>
          <p:cNvPr id="4" name="TextBox 3">
            <a:extLst>
              <a:ext uri="{FF2B5EF4-FFF2-40B4-BE49-F238E27FC236}">
                <a16:creationId xmlns:a16="http://schemas.microsoft.com/office/drawing/2014/main" id="{2C122F07-3F6A-45F8-8663-248029BFC601}"/>
              </a:ext>
            </a:extLst>
          </p:cNvPr>
          <p:cNvSpPr txBox="1"/>
          <p:nvPr/>
        </p:nvSpPr>
        <p:spPr>
          <a:xfrm>
            <a:off x="2506212" y="2948399"/>
            <a:ext cx="5390149" cy="2923877"/>
          </a:xfrm>
          <a:prstGeom prst="rect">
            <a:avLst/>
          </a:prstGeom>
          <a:noFill/>
        </p:spPr>
        <p:txBody>
          <a:bodyPr wrap="square" rtlCol="0">
            <a:spAutoFit/>
          </a:bodyPr>
          <a:lstStyle/>
          <a:p>
            <a:pPr>
              <a:spcAft>
                <a:spcPts val="1200"/>
              </a:spcAft>
            </a:pPr>
            <a:r>
              <a:rPr lang="en-GB" dirty="0">
                <a:solidFill>
                  <a:schemeClr val="bg1"/>
                </a:solidFill>
                <a:latin typeface="Arial" panose="020B0604020202020204" pitchFamily="34" charset="0"/>
                <a:cs typeface="Arial" panose="020B0604020202020204" pitchFamily="34" charset="0"/>
              </a:rPr>
              <a:t>In your groups annotate our weed and flower…</a:t>
            </a:r>
          </a:p>
          <a:p>
            <a:pPr marL="285750" indent="-285750">
              <a:spcAft>
                <a:spcPts val="1200"/>
              </a:spcAft>
              <a:buFont typeface="Arial" panose="020B0604020202020204" pitchFamily="34" charset="0"/>
              <a:buChar char="•"/>
            </a:pPr>
            <a:r>
              <a:rPr lang="en-GB" dirty="0">
                <a:solidFill>
                  <a:schemeClr val="bg1"/>
                </a:solidFill>
                <a:latin typeface="Arial" panose="020B0604020202020204" pitchFamily="34" charset="0"/>
                <a:cs typeface="Arial" panose="020B0604020202020204" pitchFamily="34" charset="0"/>
              </a:rPr>
              <a:t>How might someone describe a young person/ care or custody leaver from a ‘weed’ perspective?</a:t>
            </a:r>
          </a:p>
          <a:p>
            <a:pPr marL="285750" indent="-285750">
              <a:spcAft>
                <a:spcPts val="1200"/>
              </a:spcAft>
              <a:buFont typeface="Arial" panose="020B0604020202020204" pitchFamily="34" charset="0"/>
              <a:buChar char="•"/>
            </a:pPr>
            <a:r>
              <a:rPr lang="en-GB" dirty="0">
                <a:solidFill>
                  <a:schemeClr val="bg1"/>
                </a:solidFill>
                <a:latin typeface="Arial" panose="020B0604020202020204" pitchFamily="34" charset="0"/>
                <a:cs typeface="Arial" panose="020B0604020202020204" pitchFamily="34" charset="0"/>
              </a:rPr>
              <a:t>How might someone describe them from a ‘blossom’ perspective?</a:t>
            </a:r>
          </a:p>
          <a:p>
            <a:pPr marL="285750" indent="-285750">
              <a:spcAft>
                <a:spcPts val="1200"/>
              </a:spcAft>
              <a:buFont typeface="Arial" panose="020B0604020202020204" pitchFamily="34" charset="0"/>
              <a:buChar char="•"/>
            </a:pPr>
            <a:endParaRPr lang="en-GB" dirty="0">
              <a:solidFill>
                <a:schemeClr val="bg1"/>
              </a:solidFill>
              <a:latin typeface="Arial" panose="020B0604020202020204" pitchFamily="34" charset="0"/>
              <a:cs typeface="Arial" panose="020B0604020202020204" pitchFamily="34" charset="0"/>
            </a:endParaRPr>
          </a:p>
          <a:p>
            <a:pPr>
              <a:spcAft>
                <a:spcPts val="1200"/>
              </a:spcAft>
            </a:pPr>
            <a:r>
              <a:rPr lang="en-GB" dirty="0">
                <a:solidFill>
                  <a:schemeClr val="bg1"/>
                </a:solidFill>
                <a:latin typeface="Arial" panose="020B0604020202020204" pitchFamily="34" charset="0"/>
                <a:cs typeface="Arial" panose="020B0604020202020204" pitchFamily="34" charset="0"/>
              </a:rPr>
              <a:t>We’ll then come back together to discuss.</a:t>
            </a:r>
          </a:p>
        </p:txBody>
      </p:sp>
      <p:pic>
        <p:nvPicPr>
          <p:cNvPr id="10" name="Picture 9" descr="A picture containing drawing&#10;&#10;Description automatically generated">
            <a:extLst>
              <a:ext uri="{FF2B5EF4-FFF2-40B4-BE49-F238E27FC236}">
                <a16:creationId xmlns:a16="http://schemas.microsoft.com/office/drawing/2014/main" id="{19B8652C-331D-4900-82D4-C777BADDFB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6714" y="2254516"/>
            <a:ext cx="4651091" cy="5176921"/>
          </a:xfrm>
          <a:prstGeom prst="rect">
            <a:avLst/>
          </a:prstGeom>
        </p:spPr>
      </p:pic>
      <p:sp>
        <p:nvSpPr>
          <p:cNvPr id="7" name="TextBox 6">
            <a:extLst>
              <a:ext uri="{FF2B5EF4-FFF2-40B4-BE49-F238E27FC236}">
                <a16:creationId xmlns:a16="http://schemas.microsoft.com/office/drawing/2014/main" id="{4F76BC58-864C-48F6-9C71-9B7368EB26E6}"/>
              </a:ext>
            </a:extLst>
          </p:cNvPr>
          <p:cNvSpPr txBox="1"/>
          <p:nvPr/>
        </p:nvSpPr>
        <p:spPr>
          <a:xfrm>
            <a:off x="2499953" y="1869796"/>
            <a:ext cx="6697055" cy="692497"/>
          </a:xfrm>
          <a:prstGeom prst="rect">
            <a:avLst/>
          </a:prstGeom>
          <a:noFill/>
        </p:spPr>
        <p:txBody>
          <a:bodyPr wrap="square" rtlCol="0">
            <a:spAutoFit/>
          </a:bodyPr>
          <a:lstStyle/>
          <a:p>
            <a:pPr>
              <a:spcBef>
                <a:spcPts val="600"/>
              </a:spcBef>
            </a:pPr>
            <a:r>
              <a:rPr lang="en-GB" sz="2200" dirty="0">
                <a:solidFill>
                  <a:srgbClr val="F69F19"/>
                </a:solidFill>
                <a:latin typeface="Arial" panose="020B0604020202020204" pitchFamily="34" charset="0"/>
                <a:cs typeface="Arial" panose="020B0604020202020204" pitchFamily="34" charset="0"/>
              </a:rPr>
              <a:t>“‘A weed in the mud to a flower in blossom”</a:t>
            </a:r>
          </a:p>
          <a:p>
            <a:pPr>
              <a:spcBef>
                <a:spcPts val="600"/>
              </a:spcBef>
            </a:pPr>
            <a:r>
              <a:rPr lang="en-GB" sz="1200" dirty="0">
                <a:solidFill>
                  <a:srgbClr val="F69F19"/>
                </a:solidFill>
                <a:latin typeface="Arial" panose="020B0604020202020204" pitchFamily="34" charset="0"/>
                <a:cs typeface="Arial" panose="020B0604020202020204" pitchFamily="34" charset="0"/>
              </a:rPr>
              <a:t>Rowen</a:t>
            </a:r>
          </a:p>
        </p:txBody>
      </p:sp>
    </p:spTree>
    <p:extLst>
      <p:ext uri="{BB962C8B-B14F-4D97-AF65-F5344CB8AC3E}">
        <p14:creationId xmlns:p14="http://schemas.microsoft.com/office/powerpoint/2010/main" val="28925828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2AC601-66F1-427D-9F45-6DD57BA02435}"/>
              </a:ext>
            </a:extLst>
          </p:cNvPr>
          <p:cNvSpPr txBox="1"/>
          <p:nvPr/>
        </p:nvSpPr>
        <p:spPr>
          <a:xfrm>
            <a:off x="2499954" y="765661"/>
            <a:ext cx="4363310" cy="646331"/>
          </a:xfrm>
          <a:prstGeom prst="rect">
            <a:avLst/>
          </a:prstGeom>
          <a:noFill/>
        </p:spPr>
        <p:txBody>
          <a:bodyPr wrap="none" rtlCol="0">
            <a:spAutoFit/>
          </a:bodyPr>
          <a:lstStyle/>
          <a:p>
            <a:r>
              <a:rPr lang="en-GB" sz="3600" dirty="0">
                <a:solidFill>
                  <a:srgbClr val="D5511A"/>
                </a:solidFill>
                <a:latin typeface="Franklin Gothic Demi Cond" panose="020B0706030402020204" pitchFamily="34" charset="0"/>
              </a:rPr>
              <a:t>WORKING WITH VALUES</a:t>
            </a:r>
          </a:p>
        </p:txBody>
      </p:sp>
      <p:cxnSp>
        <p:nvCxnSpPr>
          <p:cNvPr id="3" name="Straight Connector 2">
            <a:extLst>
              <a:ext uri="{FF2B5EF4-FFF2-40B4-BE49-F238E27FC236}">
                <a16:creationId xmlns:a16="http://schemas.microsoft.com/office/drawing/2014/main" id="{68CDE3F8-589A-4B22-94B0-FE44BA929EDE}"/>
              </a:ext>
            </a:extLst>
          </p:cNvPr>
          <p:cNvCxnSpPr/>
          <p:nvPr/>
        </p:nvCxnSpPr>
        <p:spPr>
          <a:xfrm>
            <a:off x="2493938" y="729067"/>
            <a:ext cx="7931425" cy="0"/>
          </a:xfrm>
          <a:prstGeom prst="line">
            <a:avLst/>
          </a:prstGeom>
          <a:ln w="28575">
            <a:solidFill>
              <a:srgbClr val="F69F19"/>
            </a:solidFill>
          </a:ln>
        </p:spPr>
        <p:style>
          <a:lnRef idx="1">
            <a:schemeClr val="accent4"/>
          </a:lnRef>
          <a:fillRef idx="0">
            <a:schemeClr val="accent4"/>
          </a:fillRef>
          <a:effectRef idx="0">
            <a:schemeClr val="accent4"/>
          </a:effectRef>
          <a:fontRef idx="minor">
            <a:schemeClr val="tx1"/>
          </a:fontRef>
        </p:style>
      </p:cxnSp>
      <p:sp>
        <p:nvSpPr>
          <p:cNvPr id="4" name="TextBox 3">
            <a:extLst>
              <a:ext uri="{FF2B5EF4-FFF2-40B4-BE49-F238E27FC236}">
                <a16:creationId xmlns:a16="http://schemas.microsoft.com/office/drawing/2014/main" id="{2C122F07-3F6A-45F8-8663-248029BFC601}"/>
              </a:ext>
            </a:extLst>
          </p:cNvPr>
          <p:cNvSpPr txBox="1"/>
          <p:nvPr/>
        </p:nvSpPr>
        <p:spPr>
          <a:xfrm>
            <a:off x="2493938" y="1992874"/>
            <a:ext cx="5686680" cy="4031873"/>
          </a:xfrm>
          <a:prstGeom prst="rect">
            <a:avLst/>
          </a:prstGeom>
          <a:noFill/>
        </p:spPr>
        <p:txBody>
          <a:bodyPr wrap="square" rtlCol="0">
            <a:spAutoFit/>
          </a:bodyPr>
          <a:lstStyle/>
          <a:p>
            <a:pPr marL="457200" indent="-457200">
              <a:spcAft>
                <a:spcPts val="1200"/>
              </a:spcAft>
              <a:buFont typeface="Arial" panose="020B0604020202020204" pitchFamily="34" charset="0"/>
              <a:buChar char="•"/>
            </a:pPr>
            <a:r>
              <a:rPr lang="en-GB" dirty="0">
                <a:solidFill>
                  <a:srgbClr val="7D7875"/>
                </a:solidFill>
                <a:latin typeface="Arial" panose="020B0604020202020204" pitchFamily="34" charset="0"/>
                <a:cs typeface="Arial" panose="020B0604020202020204" pitchFamily="34" charset="0"/>
              </a:rPr>
              <a:t>Values are the things which are important to us – those things which give our lives a sense of meaning and purpose. </a:t>
            </a:r>
          </a:p>
          <a:p>
            <a:pPr marL="457200" indent="-457200">
              <a:spcAft>
                <a:spcPts val="1200"/>
              </a:spcAft>
              <a:buFont typeface="Arial" panose="020B0604020202020204" pitchFamily="34" charset="0"/>
              <a:buChar char="•"/>
            </a:pPr>
            <a:r>
              <a:rPr lang="en-GB" dirty="0">
                <a:solidFill>
                  <a:srgbClr val="7D7875"/>
                </a:solidFill>
                <a:latin typeface="Arial" panose="020B0604020202020204" pitchFamily="34" charset="0"/>
                <a:cs typeface="Arial" panose="020B0604020202020204" pitchFamily="34" charset="0"/>
              </a:rPr>
              <a:t>Values act as an internal compass which guide us through life. For young people, identifying and understanding their own values can be very powerful. </a:t>
            </a:r>
          </a:p>
          <a:p>
            <a:pPr marL="457200" indent="-457200">
              <a:spcAft>
                <a:spcPts val="1200"/>
              </a:spcAft>
              <a:buFont typeface="Arial" panose="020B0604020202020204" pitchFamily="34" charset="0"/>
              <a:buChar char="•"/>
            </a:pPr>
            <a:r>
              <a:rPr lang="en-GB" dirty="0">
                <a:solidFill>
                  <a:srgbClr val="7D7875"/>
                </a:solidFill>
                <a:latin typeface="Arial" panose="020B0604020202020204" pitchFamily="34" charset="0"/>
                <a:cs typeface="Arial" panose="020B0604020202020204" pitchFamily="34" charset="0"/>
              </a:rPr>
              <a:t>Young people will have values – but they might need help to identify and ‘name’ them</a:t>
            </a:r>
          </a:p>
          <a:p>
            <a:pPr marL="457200" indent="-457200">
              <a:spcAft>
                <a:spcPts val="1200"/>
              </a:spcAft>
              <a:buFont typeface="Arial" panose="020B0604020202020204" pitchFamily="34" charset="0"/>
              <a:buChar char="•"/>
            </a:pPr>
            <a:r>
              <a:rPr lang="en-GB" dirty="0">
                <a:solidFill>
                  <a:srgbClr val="7D7875"/>
                </a:solidFill>
                <a:latin typeface="Arial" panose="020B0604020202020204" pitchFamily="34" charset="0"/>
                <a:cs typeface="Arial" panose="020B0604020202020204" pitchFamily="34" charset="0"/>
              </a:rPr>
              <a:t>Becoming more familiar with our values can help us decide on our direction when facing choices</a:t>
            </a:r>
          </a:p>
          <a:p>
            <a:pPr>
              <a:spcAft>
                <a:spcPts val="1200"/>
              </a:spcAft>
            </a:pPr>
            <a:r>
              <a:rPr lang="en-GB" dirty="0">
                <a:solidFill>
                  <a:srgbClr val="7D7875"/>
                </a:solidFill>
                <a:latin typeface="Arial" panose="020B0604020202020204" pitchFamily="34" charset="0"/>
                <a:cs typeface="Arial" panose="020B0604020202020204" pitchFamily="34" charset="0"/>
              </a:rPr>
              <a:t>Set of values sort cards for each of you to take away</a:t>
            </a:r>
          </a:p>
        </p:txBody>
      </p:sp>
      <p:sp>
        <p:nvSpPr>
          <p:cNvPr id="5" name="Rectangle 4">
            <a:extLst>
              <a:ext uri="{FF2B5EF4-FFF2-40B4-BE49-F238E27FC236}">
                <a16:creationId xmlns:a16="http://schemas.microsoft.com/office/drawing/2014/main" id="{6548F3B7-F792-4527-9E1B-6D60C78029A7}"/>
              </a:ext>
            </a:extLst>
          </p:cNvPr>
          <p:cNvSpPr/>
          <p:nvPr/>
        </p:nvSpPr>
        <p:spPr>
          <a:xfrm>
            <a:off x="8180618" y="5308364"/>
            <a:ext cx="3919182" cy="461665"/>
          </a:xfrm>
          <a:prstGeom prst="rect">
            <a:avLst/>
          </a:prstGeom>
        </p:spPr>
        <p:txBody>
          <a:bodyPr wrap="square">
            <a:spAutoFit/>
          </a:bodyPr>
          <a:lstStyle/>
          <a:p>
            <a:pPr lvl="0" algn="ctr">
              <a:defRPr/>
            </a:pPr>
            <a:r>
              <a:rPr lang="en-GB" sz="1200" i="1" dirty="0">
                <a:solidFill>
                  <a:srgbClr val="7D7875"/>
                </a:solidFill>
              </a:rPr>
              <a:t>‘I help young people see their strengths and successes, by trying to unpick it sometimes’ - Luci</a:t>
            </a:r>
          </a:p>
        </p:txBody>
      </p:sp>
      <p:pic>
        <p:nvPicPr>
          <p:cNvPr id="7" name="Picture 6">
            <a:extLst>
              <a:ext uri="{FF2B5EF4-FFF2-40B4-BE49-F238E27FC236}">
                <a16:creationId xmlns:a16="http://schemas.microsoft.com/office/drawing/2014/main" id="{0D6EA60E-095C-4D4D-8BFE-D60E249164E9}"/>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a14:imgEffect>
                  </a14:imgLayer>
                </a14:imgProps>
              </a:ext>
            </a:extLst>
          </a:blip>
          <a:srcRect l="45330" t="13539" r="19149" b="19794"/>
          <a:stretch/>
        </p:blipFill>
        <p:spPr>
          <a:xfrm>
            <a:off x="8599811" y="1992874"/>
            <a:ext cx="3044713" cy="3200128"/>
          </a:xfrm>
          <a:prstGeom prst="rect">
            <a:avLst/>
          </a:prstGeom>
        </p:spPr>
      </p:pic>
    </p:spTree>
    <p:extLst>
      <p:ext uri="{BB962C8B-B14F-4D97-AF65-F5344CB8AC3E}">
        <p14:creationId xmlns:p14="http://schemas.microsoft.com/office/powerpoint/2010/main" val="40458633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423A35"/>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2AC601-66F1-427D-9F45-6DD57BA02435}"/>
              </a:ext>
            </a:extLst>
          </p:cNvPr>
          <p:cNvSpPr txBox="1"/>
          <p:nvPr/>
        </p:nvSpPr>
        <p:spPr>
          <a:xfrm>
            <a:off x="2499954" y="765661"/>
            <a:ext cx="6279924" cy="646331"/>
          </a:xfrm>
          <a:prstGeom prst="rect">
            <a:avLst/>
          </a:prstGeom>
          <a:noFill/>
        </p:spPr>
        <p:txBody>
          <a:bodyPr wrap="none" rtlCol="0">
            <a:spAutoFit/>
          </a:bodyPr>
          <a:lstStyle/>
          <a:p>
            <a:r>
              <a:rPr lang="en-GB" sz="3600" dirty="0">
                <a:solidFill>
                  <a:srgbClr val="D5511A"/>
                </a:solidFill>
                <a:latin typeface="Franklin Gothic Demi Cond" panose="020B0706030402020204" pitchFamily="34" charset="0"/>
              </a:rPr>
              <a:t>WORKING WITH VALUES – ACTIVITY</a:t>
            </a:r>
          </a:p>
        </p:txBody>
      </p:sp>
      <p:cxnSp>
        <p:nvCxnSpPr>
          <p:cNvPr id="3" name="Straight Connector 2">
            <a:extLst>
              <a:ext uri="{FF2B5EF4-FFF2-40B4-BE49-F238E27FC236}">
                <a16:creationId xmlns:a16="http://schemas.microsoft.com/office/drawing/2014/main" id="{68CDE3F8-589A-4B22-94B0-FE44BA929EDE}"/>
              </a:ext>
            </a:extLst>
          </p:cNvPr>
          <p:cNvCxnSpPr/>
          <p:nvPr/>
        </p:nvCxnSpPr>
        <p:spPr>
          <a:xfrm>
            <a:off x="2493938" y="729067"/>
            <a:ext cx="7931425" cy="0"/>
          </a:xfrm>
          <a:prstGeom prst="line">
            <a:avLst/>
          </a:prstGeom>
          <a:ln w="28575">
            <a:solidFill>
              <a:srgbClr val="F69F19"/>
            </a:solidFill>
          </a:ln>
        </p:spPr>
        <p:style>
          <a:lnRef idx="1">
            <a:schemeClr val="accent4"/>
          </a:lnRef>
          <a:fillRef idx="0">
            <a:schemeClr val="accent4"/>
          </a:fillRef>
          <a:effectRef idx="0">
            <a:schemeClr val="accent4"/>
          </a:effectRef>
          <a:fontRef idx="minor">
            <a:schemeClr val="tx1"/>
          </a:fontRef>
        </p:style>
      </p:cxnSp>
      <p:sp>
        <p:nvSpPr>
          <p:cNvPr id="4" name="TextBox 3">
            <a:extLst>
              <a:ext uri="{FF2B5EF4-FFF2-40B4-BE49-F238E27FC236}">
                <a16:creationId xmlns:a16="http://schemas.microsoft.com/office/drawing/2014/main" id="{2C122F07-3F6A-45F8-8663-248029BFC601}"/>
              </a:ext>
            </a:extLst>
          </p:cNvPr>
          <p:cNvSpPr txBox="1"/>
          <p:nvPr/>
        </p:nvSpPr>
        <p:spPr>
          <a:xfrm>
            <a:off x="2506212" y="1994499"/>
            <a:ext cx="5390149" cy="3631763"/>
          </a:xfrm>
          <a:prstGeom prst="rect">
            <a:avLst/>
          </a:prstGeom>
          <a:noFill/>
        </p:spPr>
        <p:txBody>
          <a:bodyPr wrap="square" rtlCol="0">
            <a:spAutoFit/>
          </a:bodyPr>
          <a:lstStyle/>
          <a:p>
            <a:pPr>
              <a:spcAft>
                <a:spcPts val="1200"/>
              </a:spcAft>
            </a:pPr>
            <a:r>
              <a:rPr lang="en-GB" dirty="0">
                <a:solidFill>
                  <a:schemeClr val="bg1"/>
                </a:solidFill>
                <a:latin typeface="Arial" panose="020B0604020202020204" pitchFamily="34" charset="0"/>
                <a:cs typeface="Arial" panose="020B0604020202020204" pitchFamily="34" charset="0"/>
              </a:rPr>
              <a:t>Independently, take your Values Cards and as quickly as you can go through them creating piles that are: </a:t>
            </a:r>
          </a:p>
          <a:p>
            <a:pPr marL="342900" indent="-342900">
              <a:spcAft>
                <a:spcPts val="1200"/>
              </a:spcAft>
              <a:buFont typeface="+mj-lt"/>
              <a:buAutoNum type="arabicPeriod"/>
            </a:pPr>
            <a:r>
              <a:rPr lang="en-GB" dirty="0">
                <a:solidFill>
                  <a:schemeClr val="bg1"/>
                </a:solidFill>
                <a:latin typeface="Arial" panose="020B0604020202020204" pitchFamily="34" charset="0"/>
                <a:cs typeface="Arial" panose="020B0604020202020204" pitchFamily="34" charset="0"/>
              </a:rPr>
              <a:t>‘Very important to me’ </a:t>
            </a:r>
          </a:p>
          <a:p>
            <a:pPr marL="342900" indent="-342900">
              <a:spcAft>
                <a:spcPts val="1200"/>
              </a:spcAft>
              <a:buFont typeface="+mj-lt"/>
              <a:buAutoNum type="arabicPeriod"/>
            </a:pPr>
            <a:r>
              <a:rPr lang="en-GB" dirty="0">
                <a:solidFill>
                  <a:schemeClr val="bg1"/>
                </a:solidFill>
                <a:latin typeface="Arial" panose="020B0604020202020204" pitchFamily="34" charset="0"/>
                <a:cs typeface="Arial" panose="020B0604020202020204" pitchFamily="34" charset="0"/>
              </a:rPr>
              <a:t>‘A bit important to me’ </a:t>
            </a:r>
          </a:p>
          <a:p>
            <a:pPr marL="342900" indent="-342900">
              <a:spcAft>
                <a:spcPts val="1200"/>
              </a:spcAft>
              <a:buFont typeface="+mj-lt"/>
              <a:buAutoNum type="arabicPeriod"/>
            </a:pPr>
            <a:r>
              <a:rPr lang="en-GB" dirty="0">
                <a:solidFill>
                  <a:schemeClr val="bg1"/>
                </a:solidFill>
                <a:latin typeface="Arial" panose="020B0604020202020204" pitchFamily="34" charset="0"/>
                <a:cs typeface="Arial" panose="020B0604020202020204" pitchFamily="34" charset="0"/>
              </a:rPr>
              <a:t>‘Not important to me’</a:t>
            </a:r>
          </a:p>
          <a:p>
            <a:pPr>
              <a:spcAft>
                <a:spcPts val="1200"/>
              </a:spcAft>
            </a:pPr>
            <a:endParaRPr lang="en-GB" dirty="0">
              <a:solidFill>
                <a:schemeClr val="bg1"/>
              </a:solidFill>
              <a:latin typeface="Arial" panose="020B0604020202020204" pitchFamily="34" charset="0"/>
              <a:cs typeface="Arial" panose="020B0604020202020204" pitchFamily="34" charset="0"/>
            </a:endParaRPr>
          </a:p>
          <a:p>
            <a:pPr>
              <a:spcAft>
                <a:spcPts val="1200"/>
              </a:spcAft>
            </a:pPr>
            <a:r>
              <a:rPr lang="en-GB" dirty="0">
                <a:solidFill>
                  <a:schemeClr val="bg1"/>
                </a:solidFill>
                <a:latin typeface="Arial" panose="020B0604020202020204" pitchFamily="34" charset="0"/>
                <a:cs typeface="Arial" panose="020B0604020202020204" pitchFamily="34" charset="0"/>
              </a:rPr>
              <a:t>With the person next to you, discuss a couple of the values from your ‘Very important to me pile’ that particularly stood out to you.</a:t>
            </a:r>
          </a:p>
        </p:txBody>
      </p:sp>
      <p:pic>
        <p:nvPicPr>
          <p:cNvPr id="10" name="Picture 9" descr="A picture containing drawing&#10;&#10;Description automatically generated">
            <a:extLst>
              <a:ext uri="{FF2B5EF4-FFF2-40B4-BE49-F238E27FC236}">
                <a16:creationId xmlns:a16="http://schemas.microsoft.com/office/drawing/2014/main" id="{19B8652C-331D-4900-82D4-C777BADDFB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6714" y="2254516"/>
            <a:ext cx="4651091" cy="5176921"/>
          </a:xfrm>
          <a:prstGeom prst="rect">
            <a:avLst/>
          </a:prstGeom>
        </p:spPr>
      </p:pic>
    </p:spTree>
    <p:extLst>
      <p:ext uri="{BB962C8B-B14F-4D97-AF65-F5344CB8AC3E}">
        <p14:creationId xmlns:p14="http://schemas.microsoft.com/office/powerpoint/2010/main" val="11269458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8B2722489D715408DE71D7973CE58D2" ma:contentTypeVersion="15" ma:contentTypeDescription="Create a new document." ma:contentTypeScope="" ma:versionID="cbf272710bee694918cf77cf6052644e">
  <xsd:schema xmlns:xsd="http://www.w3.org/2001/XMLSchema" xmlns:xs="http://www.w3.org/2001/XMLSchema" xmlns:p="http://schemas.microsoft.com/office/2006/metadata/properties" xmlns:ns3="a651f1c2-4269-4a6d-a8cf-05d0e7e8fd08" xmlns:ns4="c10c6e59-db66-4121-8214-d2bc082f23e1" targetNamespace="http://schemas.microsoft.com/office/2006/metadata/properties" ma:root="true" ma:fieldsID="d95b70cf05430d35ed5d78aff82f2a38" ns3:_="" ns4:_="">
    <xsd:import namespace="a651f1c2-4269-4a6d-a8cf-05d0e7e8fd08"/>
    <xsd:import namespace="c10c6e59-db66-4121-8214-d2bc082f23e1"/>
    <xsd:element name="properties">
      <xsd:complexType>
        <xsd:sequence>
          <xsd:element name="documentManagement">
            <xsd:complexType>
              <xsd:all>
                <xsd:element ref="ns3:SharedWithUsers" minOccurs="0"/>
                <xsd:element ref="ns3:SharedWithDetails" minOccurs="0"/>
                <xsd:element ref="ns3:SharingHintHash" minOccurs="0"/>
                <xsd:element ref="ns3:LastSharedByUser" minOccurs="0"/>
                <xsd:element ref="ns3:LastSharedByTime"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51f1c2-4269-4a6d-a8cf-05d0e7e8fd08"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c10c6e59-db66-4121-8214-d2bc082f23e1"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description="" ma:internalName="MediaServiceAutoTags"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0CB73FA-7F34-488E-B0B2-B0917BACCA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651f1c2-4269-4a6d-a8cf-05d0e7e8fd08"/>
    <ds:schemaRef ds:uri="c10c6e59-db66-4121-8214-d2bc082f23e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769F14B-ADF3-49B6-B0CB-6AB1B66C7F71}">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C820A71A-DE8C-425B-AAD6-A4C210900D6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231</TotalTime>
  <Words>2180</Words>
  <Application>Microsoft Office PowerPoint</Application>
  <PresentationFormat>Widescreen</PresentationFormat>
  <Paragraphs>155</Paragraphs>
  <Slides>13</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Franklin Gothic Demi Cond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Simon Miles</dc:creator>
  <cp:lastModifiedBy>Simon Miles</cp:lastModifiedBy>
  <cp:revision>23</cp:revision>
  <dcterms:created xsi:type="dcterms:W3CDTF">2020-01-24T13:52:17Z</dcterms:created>
  <dcterms:modified xsi:type="dcterms:W3CDTF">2020-10-21T11:00:32Z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0x010100B8B2722489D715408DE71D7973CE58D2</vt:lpwstr>
  </property>
</Properties>
</file>