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85" r:id="rId5"/>
    <p:sldId id="286" r:id="rId6"/>
    <p:sldId id="287" r:id="rId7"/>
    <p:sldId id="289" r:id="rId8"/>
    <p:sldId id="288" r:id="rId9"/>
    <p:sldId id="293" r:id="rId10"/>
    <p:sldId id="294" r:id="rId11"/>
    <p:sldId id="295" r:id="rId12"/>
    <p:sldId id="296" r:id="rId13"/>
    <p:sldId id="297" r:id="rId14"/>
    <p:sldId id="298" r:id="rId15"/>
    <p:sldId id="299" r:id="rId16"/>
    <p:sldId id="300" r:id="rId17"/>
    <p:sldId id="301" r:id="rId18"/>
    <p:sldId id="302" r:id="rId19"/>
    <p:sldId id="269" r:id="rId20"/>
    <p:sldId id="303" r:id="rId21"/>
    <p:sldId id="304" r:id="rId22"/>
    <p:sldId id="305" r:id="rId23"/>
    <p:sldId id="292" r:id="rId24"/>
    <p:sldId id="291"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F19"/>
    <a:srgbClr val="423A35"/>
    <a:srgbClr val="7D7875"/>
    <a:srgbClr val="D5511A"/>
    <a:srgbClr val="006886"/>
    <a:srgbClr val="A3C5E9"/>
    <a:srgbClr val="4944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69612" autoAdjust="0"/>
  </p:normalViewPr>
  <p:slideViewPr>
    <p:cSldViewPr snapToGrid="0">
      <p:cViewPr varScale="1">
        <p:scale>
          <a:sx n="71" d="100"/>
          <a:sy n="71" d="100"/>
        </p:scale>
        <p:origin x="888" y="72"/>
      </p:cViewPr>
      <p:guideLst/>
    </p:cSldViewPr>
  </p:slideViewPr>
  <p:notesTextViewPr>
    <p:cViewPr>
      <p:scale>
        <a:sx n="1" d="1"/>
        <a:sy n="1" d="1"/>
      </p:scale>
      <p:origin x="0" y="0"/>
    </p:cViewPr>
  </p:notesTextViewPr>
  <p:notesViewPr>
    <p:cSldViewPr snapToGrid="0">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756A3-14BD-40E5-A4E2-A15C42608D1E}" type="datetimeFigureOut">
              <a:rPr lang="en-GB" smtClean="0"/>
              <a:t>02/06/2021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5A7C9-C937-408C-8E3F-35A3D5B95C84}" type="slidenum">
              <a:rPr lang="en-GB" smtClean="0"/>
              <a:t>‹#›</a:t>
            </a:fld>
            <a:endParaRPr lang="en-GB"/>
          </a:p>
        </p:txBody>
      </p:sp>
    </p:spTree>
    <p:extLst>
      <p:ext uri="{BB962C8B-B14F-4D97-AF65-F5344CB8AC3E}">
        <p14:creationId xmlns:p14="http://schemas.microsoft.com/office/powerpoint/2010/main" val="55994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2</a:t>
            </a:fld>
            <a:endParaRPr lang="en-GB"/>
          </a:p>
        </p:txBody>
      </p:sp>
    </p:spTree>
    <p:extLst>
      <p:ext uri="{BB962C8B-B14F-4D97-AF65-F5344CB8AC3E}">
        <p14:creationId xmlns:p14="http://schemas.microsoft.com/office/powerpoint/2010/main" val="659279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11</a:t>
            </a:fld>
            <a:endParaRPr lang="en-GB"/>
          </a:p>
        </p:txBody>
      </p:sp>
    </p:spTree>
    <p:extLst>
      <p:ext uri="{BB962C8B-B14F-4D97-AF65-F5344CB8AC3E}">
        <p14:creationId xmlns:p14="http://schemas.microsoft.com/office/powerpoint/2010/main" val="1892101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12</a:t>
            </a:fld>
            <a:endParaRPr lang="en-GB"/>
          </a:p>
        </p:txBody>
      </p:sp>
    </p:spTree>
    <p:extLst>
      <p:ext uri="{BB962C8B-B14F-4D97-AF65-F5344CB8AC3E}">
        <p14:creationId xmlns:p14="http://schemas.microsoft.com/office/powerpoint/2010/main" val="2169465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13</a:t>
            </a:fld>
            <a:endParaRPr lang="en-GB"/>
          </a:p>
        </p:txBody>
      </p:sp>
    </p:spTree>
    <p:extLst>
      <p:ext uri="{BB962C8B-B14F-4D97-AF65-F5344CB8AC3E}">
        <p14:creationId xmlns:p14="http://schemas.microsoft.com/office/powerpoint/2010/main" val="68972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14</a:t>
            </a:fld>
            <a:endParaRPr lang="en-GB"/>
          </a:p>
        </p:txBody>
      </p:sp>
    </p:spTree>
    <p:extLst>
      <p:ext uri="{BB962C8B-B14F-4D97-AF65-F5344CB8AC3E}">
        <p14:creationId xmlns:p14="http://schemas.microsoft.com/office/powerpoint/2010/main" val="2615939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15</a:t>
            </a:fld>
            <a:endParaRPr lang="en-GB"/>
          </a:p>
        </p:txBody>
      </p:sp>
    </p:spTree>
    <p:extLst>
      <p:ext uri="{BB962C8B-B14F-4D97-AF65-F5344CB8AC3E}">
        <p14:creationId xmlns:p14="http://schemas.microsoft.com/office/powerpoint/2010/main" val="2462140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5715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Ensure each pair or small group has a copy of the Photo Story handout that they can see and make notes on</a:t>
            </a:r>
            <a:r>
              <a:rPr lang="en-GB" sz="180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tabLst>
                <a:tab pos="57150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5715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If you have a large group, consider asking each small group to take one or two slides each to discuss, to make the most effective use of the time. How long you spend on this will depend on how big and how vocal your group is – but allow enough time for people to have </a:t>
            </a:r>
            <a:r>
              <a:rPr lang="en-GB"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considered the discussion points above</a:t>
            </a: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25A7C9-C937-408C-8E3F-35A3D5B95C84}" type="slidenum">
              <a:rPr lang="en-GB" smtClean="0"/>
              <a:t>16</a:t>
            </a:fld>
            <a:endParaRPr lang="en-GB"/>
          </a:p>
        </p:txBody>
      </p:sp>
    </p:spTree>
    <p:extLst>
      <p:ext uri="{BB962C8B-B14F-4D97-AF65-F5344CB8AC3E}">
        <p14:creationId xmlns:p14="http://schemas.microsoft.com/office/powerpoint/2010/main" val="1338768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17</a:t>
            </a:fld>
            <a:endParaRPr lang="en-GB"/>
          </a:p>
        </p:txBody>
      </p:sp>
    </p:spTree>
    <p:extLst>
      <p:ext uri="{BB962C8B-B14F-4D97-AF65-F5344CB8AC3E}">
        <p14:creationId xmlns:p14="http://schemas.microsoft.com/office/powerpoint/2010/main" val="3047698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GB" dirty="0"/>
              <a:t>Encourage discussion about what simple things can be done to influence working environments – these measures do not always have to be costly or complicated to provide.</a:t>
            </a: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Consider the messages our spaces are sending about our services. What does an untidy office or reception say?  </a:t>
            </a:r>
          </a:p>
          <a:p>
            <a:pPr marL="342900" lvl="0" indent="-342900">
              <a:lnSpc>
                <a:spcPct val="107000"/>
              </a:lnSpc>
              <a:spcAft>
                <a:spcPts val="800"/>
              </a:spcAft>
              <a:buFont typeface="Arial" panose="020B0604020202020204" pitchFamily="34" charset="0"/>
              <a:buChar char="•"/>
              <a:tabLst>
                <a:tab pos="457200" algn="l"/>
              </a:tabLst>
            </a:pPr>
            <a:r>
              <a:rPr lang="en-GB" dirty="0"/>
              <a:t>Just ensuring the existing spaces are clean and tidy can make a big difference to how it feels being in them</a:t>
            </a:r>
          </a:p>
          <a:p>
            <a:pPr marL="342900" lvl="0" indent="-342900">
              <a:lnSpc>
                <a:spcPct val="107000"/>
              </a:lnSpc>
              <a:spcAft>
                <a:spcPts val="800"/>
              </a:spcAft>
              <a:buFont typeface="Arial" panose="020B0604020202020204" pitchFamily="34" charset="0"/>
              <a:buChar char="•"/>
              <a:tabLst>
                <a:tab pos="457200" algn="l"/>
              </a:tabLst>
            </a:pPr>
            <a:r>
              <a:rPr lang="en-GB" dirty="0"/>
              <a:t>Improving the environment for staff often directly improves the service for service users – discuss where and how staff and service user wellbeing might overlap with regard to the physical environment</a:t>
            </a:r>
          </a:p>
          <a:p>
            <a:pPr marL="342900" lvl="0" indent="-342900">
              <a:lnSpc>
                <a:spcPct val="107000"/>
              </a:lnSpc>
              <a:spcAft>
                <a:spcPts val="800"/>
              </a:spcAft>
              <a:buFont typeface="Arial" panose="020B0604020202020204" pitchFamily="34" charset="0"/>
              <a:buChar char="•"/>
              <a:tabLst>
                <a:tab pos="457200" algn="l"/>
              </a:tabLst>
            </a:pPr>
            <a:r>
              <a:rPr lang="en-GB" dirty="0"/>
              <a:t>Waiting areas – in services where it is common for service users to need to wait, particular attention can be paid to waiting areas as these can be places which provoke a lot of anxiety</a:t>
            </a:r>
          </a:p>
        </p:txBody>
      </p:sp>
      <p:sp>
        <p:nvSpPr>
          <p:cNvPr id="4" name="Slide Number Placeholder 3"/>
          <p:cNvSpPr>
            <a:spLocks noGrp="1"/>
          </p:cNvSpPr>
          <p:nvPr>
            <p:ph type="sldNum" sz="quarter" idx="5"/>
          </p:nvPr>
        </p:nvSpPr>
        <p:spPr/>
        <p:txBody>
          <a:bodyPr/>
          <a:lstStyle/>
          <a:p>
            <a:fld id="{6925A7C9-C937-408C-8E3F-35A3D5B95C84}" type="slidenum">
              <a:rPr lang="en-GB" smtClean="0"/>
              <a:t>18</a:t>
            </a:fld>
            <a:endParaRPr lang="en-GB"/>
          </a:p>
        </p:txBody>
      </p:sp>
    </p:spTree>
    <p:extLst>
      <p:ext uri="{BB962C8B-B14F-4D97-AF65-F5344CB8AC3E}">
        <p14:creationId xmlns:p14="http://schemas.microsoft.com/office/powerpoint/2010/main" val="2234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Encourage participants to add their commitments to their notes to remind them of the actions they want to take</a:t>
            </a:r>
          </a:p>
          <a:p>
            <a:pPr marL="171450" indent="-171450">
              <a:buFont typeface="Arial" panose="020B0604020202020204" pitchFamily="34" charset="0"/>
              <a:buChar char="•"/>
            </a:pPr>
            <a:r>
              <a:rPr lang="en-GB" dirty="0"/>
              <a:t>Actions can be shared in the room if this feels appropriate (can spark ideas for those who might be struggling to think of anything) </a:t>
            </a:r>
          </a:p>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19</a:t>
            </a:fld>
            <a:endParaRPr lang="en-GB"/>
          </a:p>
        </p:txBody>
      </p:sp>
    </p:spTree>
    <p:extLst>
      <p:ext uri="{BB962C8B-B14F-4D97-AF65-F5344CB8AC3E}">
        <p14:creationId xmlns:p14="http://schemas.microsoft.com/office/powerpoint/2010/main" val="177827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end with this thought in recognition of the fact that many of us work in challenging situations, and may sometimes feel that we can’t always do everything we would like to for our service users. </a:t>
            </a:r>
          </a:p>
          <a:p>
            <a:pPr marL="171450" indent="-171450">
              <a:buFont typeface="Arial" panose="020B0604020202020204" pitchFamily="34" charset="0"/>
              <a:buChar char="•"/>
            </a:pPr>
            <a:r>
              <a:rPr lang="en-GB" dirty="0"/>
              <a:t>It can be helpful to remember that making the small changes we CAN make, can lead us closer to the large changes we feel are out of reach. </a:t>
            </a:r>
          </a:p>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20</a:t>
            </a:fld>
            <a:endParaRPr lang="en-GB"/>
          </a:p>
        </p:txBody>
      </p:sp>
    </p:spTree>
    <p:extLst>
      <p:ext uri="{BB962C8B-B14F-4D97-AF65-F5344CB8AC3E}">
        <p14:creationId xmlns:p14="http://schemas.microsoft.com/office/powerpoint/2010/main" val="211180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5715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Introduce the themes we will be exploring today: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5715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Physical environments – we are all affected by the physical environment around us, but we don’t often stop to think about how different people can be experiencing different things in the same spaces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57150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Exploring Impact – We’ll use a day in the life of a young person to think about the impact the physical environment can have on young people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rPr>
              <a:t>Our Influence – We’ll finish by considering how we can positively influence the physical environments in which we do our work</a:t>
            </a:r>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3</a:t>
            </a:fld>
            <a:endParaRPr lang="en-GB"/>
          </a:p>
        </p:txBody>
      </p:sp>
    </p:spTree>
    <p:extLst>
      <p:ext uri="{BB962C8B-B14F-4D97-AF65-F5344CB8AC3E}">
        <p14:creationId xmlns:p14="http://schemas.microsoft.com/office/powerpoint/2010/main" val="3292122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21</a:t>
            </a:fld>
            <a:endParaRPr lang="en-GB"/>
          </a:p>
        </p:txBody>
      </p:sp>
    </p:spTree>
    <p:extLst>
      <p:ext uri="{BB962C8B-B14F-4D97-AF65-F5344CB8AC3E}">
        <p14:creationId xmlns:p14="http://schemas.microsoft.com/office/powerpoint/2010/main" val="275442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Tia’s comment significant? </a:t>
            </a:r>
          </a:p>
          <a:p>
            <a:r>
              <a:rPr lang="en-GB" dirty="0"/>
              <a:t>It can be easy to ignore or overlook  the impact of the physical environment on our work. YP have told us that the fact we can meet them in a neutral place like a coffee shop is one of the things they really like about our support. Our choice of spaces and places in which to interact sends subtle messages to our service users, and can have a big impact on the effectiveness of our work. </a:t>
            </a:r>
          </a:p>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4</a:t>
            </a:fld>
            <a:endParaRPr lang="en-GB"/>
          </a:p>
        </p:txBody>
      </p:sp>
    </p:spTree>
    <p:extLst>
      <p:ext uri="{BB962C8B-B14F-4D97-AF65-F5344CB8AC3E}">
        <p14:creationId xmlns:p14="http://schemas.microsoft.com/office/powerpoint/2010/main" val="151738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important to recognise that we all respond differently, and one space may not be able to meet all your service user’s needs.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 explore a bit more how young people might experience the physical environment in a very different way to adults, we’re going to put ourselves in the shoes of a young service user.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b="0" dirty="0"/>
          </a:p>
          <a:p>
            <a:endParaRPr lang="en-GB" b="1" dirty="0"/>
          </a:p>
        </p:txBody>
      </p:sp>
      <p:sp>
        <p:nvSpPr>
          <p:cNvPr id="4" name="Slide Number Placeholder 3"/>
          <p:cNvSpPr>
            <a:spLocks noGrp="1"/>
          </p:cNvSpPr>
          <p:nvPr>
            <p:ph type="sldNum" sz="quarter" idx="5"/>
          </p:nvPr>
        </p:nvSpPr>
        <p:spPr/>
        <p:txBody>
          <a:bodyPr/>
          <a:lstStyle/>
          <a:p>
            <a:fld id="{6925A7C9-C937-408C-8E3F-35A3D5B95C84}" type="slidenum">
              <a:rPr lang="en-GB" smtClean="0"/>
              <a:t>5</a:t>
            </a:fld>
            <a:endParaRPr lang="en-GB"/>
          </a:p>
        </p:txBody>
      </p:sp>
    </p:spTree>
    <p:extLst>
      <p:ext uri="{BB962C8B-B14F-4D97-AF65-F5344CB8AC3E}">
        <p14:creationId xmlns:p14="http://schemas.microsoft.com/office/powerpoint/2010/main" val="362767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6</a:t>
            </a:fld>
            <a:endParaRPr lang="en-GB"/>
          </a:p>
        </p:txBody>
      </p:sp>
    </p:spTree>
    <p:extLst>
      <p:ext uri="{BB962C8B-B14F-4D97-AF65-F5344CB8AC3E}">
        <p14:creationId xmlns:p14="http://schemas.microsoft.com/office/powerpoint/2010/main" val="92525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7</a:t>
            </a:fld>
            <a:endParaRPr lang="en-GB"/>
          </a:p>
        </p:txBody>
      </p:sp>
    </p:spTree>
    <p:extLst>
      <p:ext uri="{BB962C8B-B14F-4D97-AF65-F5344CB8AC3E}">
        <p14:creationId xmlns:p14="http://schemas.microsoft.com/office/powerpoint/2010/main" val="32102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8</a:t>
            </a:fld>
            <a:endParaRPr lang="en-GB"/>
          </a:p>
        </p:txBody>
      </p:sp>
    </p:spTree>
    <p:extLst>
      <p:ext uri="{BB962C8B-B14F-4D97-AF65-F5344CB8AC3E}">
        <p14:creationId xmlns:p14="http://schemas.microsoft.com/office/powerpoint/2010/main" val="100582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9</a:t>
            </a:fld>
            <a:endParaRPr lang="en-GB"/>
          </a:p>
        </p:txBody>
      </p:sp>
    </p:spTree>
    <p:extLst>
      <p:ext uri="{BB962C8B-B14F-4D97-AF65-F5344CB8AC3E}">
        <p14:creationId xmlns:p14="http://schemas.microsoft.com/office/powerpoint/2010/main" val="2150717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25A7C9-C937-408C-8E3F-35A3D5B95C84}" type="slidenum">
              <a:rPr lang="en-GB" smtClean="0"/>
              <a:t>10</a:t>
            </a:fld>
            <a:endParaRPr lang="en-GB"/>
          </a:p>
        </p:txBody>
      </p:sp>
    </p:spTree>
    <p:extLst>
      <p:ext uri="{BB962C8B-B14F-4D97-AF65-F5344CB8AC3E}">
        <p14:creationId xmlns:p14="http://schemas.microsoft.com/office/powerpoint/2010/main" val="1672443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95AC3C-E881-4C66-B289-D1A3A031171A}"/>
              </a:ext>
            </a:extLst>
          </p:cNvPr>
          <p:cNvSpPr txBox="1"/>
          <p:nvPr userDrawn="1"/>
        </p:nvSpPr>
        <p:spPr>
          <a:xfrm>
            <a:off x="6348045" y="6510608"/>
            <a:ext cx="5715001" cy="276999"/>
          </a:xfrm>
          <a:prstGeom prst="rect">
            <a:avLst/>
          </a:prstGeom>
          <a:noFill/>
        </p:spPr>
        <p:txBody>
          <a:bodyPr wrap="square">
            <a:spAutoFit/>
          </a:bodyPr>
          <a:lstStyle/>
          <a:p>
            <a:pPr algn="r"/>
            <a:r>
              <a:rPr lang="en-GB" sz="1200" b="0" dirty="0">
                <a:solidFill>
                  <a:srgbClr val="7D7875"/>
                </a:solidFill>
                <a:effectLst/>
                <a:latin typeface="Calibri" panose="020F0502020204030204" pitchFamily="34" charset="0"/>
                <a:ea typeface="Calibri" panose="020F0502020204030204" pitchFamily="34" charset="0"/>
              </a:rPr>
              <a:t>Copyright© 2020. Informing Futures, a 1625 Independent People project.</a:t>
            </a:r>
            <a:endParaRPr lang="en-GB" sz="1200" b="0" dirty="0">
              <a:solidFill>
                <a:srgbClr val="7D7875"/>
              </a:solidFill>
            </a:endParaRPr>
          </a:p>
        </p:txBody>
      </p:sp>
      <p:pic>
        <p:nvPicPr>
          <p:cNvPr id="10" name="Picture 9">
            <a:extLst>
              <a:ext uri="{FF2B5EF4-FFF2-40B4-BE49-F238E27FC236}">
                <a16:creationId xmlns:a16="http://schemas.microsoft.com/office/drawing/2014/main" id="{6F40A896-B316-4D06-849E-ECE52A95C8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5869" y="817318"/>
            <a:ext cx="987424" cy="2008060"/>
          </a:xfrm>
          <a:prstGeom prst="rect">
            <a:avLst/>
          </a:prstGeom>
        </p:spPr>
      </p:pic>
    </p:spTree>
    <p:extLst>
      <p:ext uri="{BB962C8B-B14F-4D97-AF65-F5344CB8AC3E}">
        <p14:creationId xmlns:p14="http://schemas.microsoft.com/office/powerpoint/2010/main" val="85878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DD4655-15D5-4760-9249-69CF1208A9C9}"/>
              </a:ext>
            </a:extLst>
          </p:cNvPr>
          <p:cNvSpPr txBox="1"/>
          <p:nvPr userDrawn="1"/>
        </p:nvSpPr>
        <p:spPr>
          <a:xfrm>
            <a:off x="6348045" y="6510608"/>
            <a:ext cx="5715001" cy="276999"/>
          </a:xfrm>
          <a:prstGeom prst="rect">
            <a:avLst/>
          </a:prstGeom>
          <a:noFill/>
        </p:spPr>
        <p:txBody>
          <a:bodyPr wrap="square">
            <a:spAutoFit/>
          </a:bodyPr>
          <a:lstStyle/>
          <a:p>
            <a:pPr algn="r"/>
            <a:r>
              <a:rPr lang="en-GB" sz="1200" b="0" dirty="0">
                <a:solidFill>
                  <a:srgbClr val="7D7875"/>
                </a:solidFill>
                <a:effectLst/>
                <a:latin typeface="Calibri" panose="020F0502020204030204" pitchFamily="34" charset="0"/>
                <a:ea typeface="Calibri" panose="020F0502020204030204" pitchFamily="34" charset="0"/>
              </a:rPr>
              <a:t>Copyright© 2020. Informing Futures, a 1625 Independent People project.</a:t>
            </a:r>
            <a:endParaRPr lang="en-GB" sz="1200" b="0" dirty="0">
              <a:solidFill>
                <a:srgbClr val="7D7875"/>
              </a:solidFill>
            </a:endParaRPr>
          </a:p>
        </p:txBody>
      </p:sp>
      <p:pic>
        <p:nvPicPr>
          <p:cNvPr id="8" name="Picture 7">
            <a:extLst>
              <a:ext uri="{FF2B5EF4-FFF2-40B4-BE49-F238E27FC236}">
                <a16:creationId xmlns:a16="http://schemas.microsoft.com/office/drawing/2014/main" id="{7F8A04B9-2E53-419D-9D55-B5E00F3815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5869" y="819565"/>
            <a:ext cx="987424" cy="2003565"/>
          </a:xfrm>
          <a:prstGeom prst="rect">
            <a:avLst/>
          </a:prstGeom>
        </p:spPr>
      </p:pic>
    </p:spTree>
    <p:extLst>
      <p:ext uri="{BB962C8B-B14F-4D97-AF65-F5344CB8AC3E}">
        <p14:creationId xmlns:p14="http://schemas.microsoft.com/office/powerpoint/2010/main" val="7617714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462333"/>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enquiries@1625ip.co.uk" TargetMode="External"/><Relationship Id="rId5" Type="http://schemas.openxmlformats.org/officeDocument/2006/relationships/hyperlink" Target="http://www.informingfutures.co.uk/"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3" y="765661"/>
            <a:ext cx="8056589" cy="646331"/>
          </a:xfrm>
          <a:prstGeom prst="rect">
            <a:avLst/>
          </a:prstGeom>
          <a:noFill/>
        </p:spPr>
        <p:txBody>
          <a:bodyPr wrap="square" rtlCol="0">
            <a:spAutoFit/>
          </a:bodyPr>
          <a:lstStyle/>
          <a:p>
            <a:r>
              <a:rPr lang="en-GB" sz="3600" dirty="0">
                <a:solidFill>
                  <a:srgbClr val="D5511A"/>
                </a:solidFill>
                <a:latin typeface="Franklin Gothic Demi Cond" panose="020B0706030402020204" pitchFamily="34" charset="0"/>
              </a:rPr>
              <a:t>YOUNG PEOPLE IN THE LEAD TRAINING</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502567" y="2714214"/>
            <a:ext cx="7071337" cy="3385542"/>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1: Facts About Care &amp; Custody</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2: Trauma Informed Working</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3: Building Relationships </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4: Developing Independence</a:t>
            </a:r>
          </a:p>
          <a:p>
            <a:pPr marL="457200" indent="-457200">
              <a:spcAft>
                <a:spcPts val="1200"/>
              </a:spcAft>
              <a:buFont typeface="Arial" panose="020B0604020202020204" pitchFamily="34" charset="0"/>
              <a:buChar char="•"/>
            </a:pPr>
            <a:r>
              <a:rPr lang="en-GB" dirty="0">
                <a:solidFill>
                  <a:srgbClr val="F69F19"/>
                </a:solidFill>
                <a:latin typeface="Arial" panose="020B0604020202020204" pitchFamily="34" charset="0"/>
                <a:cs typeface="Arial" panose="020B0604020202020204" pitchFamily="34" charset="0"/>
              </a:rPr>
              <a:t>Module 5: Spaces &amp; Places</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6: Boundaries</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7: Consultation &amp; Participation</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Module 8: Staff Wellbeing</a:t>
            </a:r>
          </a:p>
        </p:txBody>
      </p:sp>
      <p:sp>
        <p:nvSpPr>
          <p:cNvPr id="5" name="TextBox 4">
            <a:extLst>
              <a:ext uri="{FF2B5EF4-FFF2-40B4-BE49-F238E27FC236}">
                <a16:creationId xmlns:a16="http://schemas.microsoft.com/office/drawing/2014/main" id="{D9C66A4C-1ABC-42CF-8953-B2B55D250B15}"/>
              </a:ext>
            </a:extLst>
          </p:cNvPr>
          <p:cNvSpPr txBox="1"/>
          <p:nvPr/>
        </p:nvSpPr>
        <p:spPr>
          <a:xfrm>
            <a:off x="2499954" y="1869796"/>
            <a:ext cx="5390148" cy="430887"/>
          </a:xfrm>
          <a:prstGeom prst="rect">
            <a:avLst/>
          </a:prstGeom>
          <a:noFill/>
        </p:spPr>
        <p:txBody>
          <a:bodyPr wrap="square" rtlCol="0">
            <a:spAutoFit/>
          </a:bodyPr>
          <a:lstStyle/>
          <a:p>
            <a:r>
              <a:rPr lang="en-GB" sz="2200" dirty="0">
                <a:solidFill>
                  <a:srgbClr val="F69F19"/>
                </a:solidFill>
                <a:latin typeface="Arial" panose="020B0604020202020204" pitchFamily="34" charset="0"/>
                <a:cs typeface="Arial" panose="020B0604020202020204" pitchFamily="34" charset="0"/>
              </a:rPr>
              <a:t>Modules available in this series:</a:t>
            </a:r>
          </a:p>
        </p:txBody>
      </p:sp>
    </p:spTree>
    <p:extLst>
      <p:ext uri="{BB962C8B-B14F-4D97-AF65-F5344CB8AC3E}">
        <p14:creationId xmlns:p14="http://schemas.microsoft.com/office/powerpoint/2010/main" val="535892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1080DDE-67A8-404E-83D1-9DAFD5A46BCD}"/>
              </a:ext>
            </a:extLst>
          </p:cNvPr>
          <p:cNvSpPr/>
          <p:nvPr/>
        </p:nvSpPr>
        <p:spPr>
          <a:xfrm>
            <a:off x="5221983" y="1961700"/>
            <a:ext cx="5203380" cy="432937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227165"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11" name="Thought Bubble: Cloud 10">
            <a:extLst>
              <a:ext uri="{FF2B5EF4-FFF2-40B4-BE49-F238E27FC236}">
                <a16:creationId xmlns:a16="http://schemas.microsoft.com/office/drawing/2014/main" id="{1CF4C963-7C02-40F3-8AF6-ADFADE8FB174}"/>
              </a:ext>
            </a:extLst>
          </p:cNvPr>
          <p:cNvSpPr/>
          <p:nvPr/>
        </p:nvSpPr>
        <p:spPr>
          <a:xfrm>
            <a:off x="1141736" y="3119978"/>
            <a:ext cx="3791271" cy="2012820"/>
          </a:xfrm>
          <a:prstGeom prst="cloudCallout">
            <a:avLst>
              <a:gd name="adj1" fmla="val 71856"/>
              <a:gd name="adj2" fmla="val -58515"/>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E0B5DA7-786E-4584-A924-64BA0AE7A7E3}"/>
              </a:ext>
            </a:extLst>
          </p:cNvPr>
          <p:cNvSpPr txBox="1"/>
          <p:nvPr/>
        </p:nvSpPr>
        <p:spPr>
          <a:xfrm>
            <a:off x="1757196" y="3735390"/>
            <a:ext cx="2753257" cy="646331"/>
          </a:xfrm>
          <a:prstGeom prst="rect">
            <a:avLst/>
          </a:prstGeom>
          <a:noFill/>
        </p:spPr>
        <p:txBody>
          <a:bodyPr wrap="square" rtlCol="0">
            <a:spAutoFit/>
          </a:bodyPr>
          <a:lstStyle/>
          <a:p>
            <a:pPr algn="ctr">
              <a:spcAft>
                <a:spcPts val="1200"/>
              </a:spcAft>
            </a:pPr>
            <a:r>
              <a:rPr lang="en-GB" dirty="0">
                <a:solidFill>
                  <a:srgbClr val="7D7875"/>
                </a:solidFill>
                <a:latin typeface="Arial" panose="020B0604020202020204" pitchFamily="34" charset="0"/>
                <a:cs typeface="Arial" panose="020B0604020202020204" pitchFamily="34" charset="0"/>
              </a:rPr>
              <a:t>How do I work out which</a:t>
            </a:r>
            <a:br>
              <a:rPr lang="en-GB" dirty="0">
                <a:solidFill>
                  <a:srgbClr val="7D7875"/>
                </a:solidFill>
                <a:latin typeface="Arial" panose="020B0604020202020204" pitchFamily="34" charset="0"/>
                <a:cs typeface="Arial" panose="020B0604020202020204" pitchFamily="34" charset="0"/>
              </a:rPr>
            </a:br>
            <a:r>
              <a:rPr lang="en-GB" dirty="0">
                <a:solidFill>
                  <a:srgbClr val="7D7875"/>
                </a:solidFill>
                <a:latin typeface="Arial" panose="020B0604020202020204" pitchFamily="34" charset="0"/>
                <a:cs typeface="Arial" panose="020B0604020202020204" pitchFamily="34" charset="0"/>
              </a:rPr>
              <a:t>bus goes there?</a:t>
            </a:r>
          </a:p>
        </p:txBody>
      </p:sp>
    </p:spTree>
    <p:extLst>
      <p:ext uri="{BB962C8B-B14F-4D97-AF65-F5344CB8AC3E}">
        <p14:creationId xmlns:p14="http://schemas.microsoft.com/office/powerpoint/2010/main" val="3875189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227165"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8" name="Rectangle: Rounded Corners 7">
            <a:extLst>
              <a:ext uri="{FF2B5EF4-FFF2-40B4-BE49-F238E27FC236}">
                <a16:creationId xmlns:a16="http://schemas.microsoft.com/office/drawing/2014/main" id="{A44E7261-3159-4B02-A859-5D45E293A012}"/>
              </a:ext>
            </a:extLst>
          </p:cNvPr>
          <p:cNvSpPr/>
          <p:nvPr/>
        </p:nvSpPr>
        <p:spPr>
          <a:xfrm>
            <a:off x="6304084" y="1766567"/>
            <a:ext cx="4094901" cy="4518048"/>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hought Bubble: Cloud 10">
            <a:extLst>
              <a:ext uri="{FF2B5EF4-FFF2-40B4-BE49-F238E27FC236}">
                <a16:creationId xmlns:a16="http://schemas.microsoft.com/office/drawing/2014/main" id="{1CF4C963-7C02-40F3-8AF6-ADFADE8FB174}"/>
              </a:ext>
            </a:extLst>
          </p:cNvPr>
          <p:cNvSpPr/>
          <p:nvPr/>
        </p:nvSpPr>
        <p:spPr>
          <a:xfrm>
            <a:off x="2217900" y="3107104"/>
            <a:ext cx="3791271" cy="2012820"/>
          </a:xfrm>
          <a:prstGeom prst="cloudCallout">
            <a:avLst>
              <a:gd name="adj1" fmla="val 68609"/>
              <a:gd name="adj2" fmla="val -51526"/>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E0B5DA7-786E-4584-A924-64BA0AE7A7E3}"/>
              </a:ext>
            </a:extLst>
          </p:cNvPr>
          <p:cNvSpPr txBox="1"/>
          <p:nvPr/>
        </p:nvSpPr>
        <p:spPr>
          <a:xfrm>
            <a:off x="2736906" y="3840925"/>
            <a:ext cx="2753257" cy="369332"/>
          </a:xfrm>
          <a:prstGeom prst="rect">
            <a:avLst/>
          </a:prstGeom>
          <a:noFill/>
        </p:spPr>
        <p:txBody>
          <a:bodyPr wrap="square" rtlCol="0">
            <a:spAutoFit/>
          </a:bodyPr>
          <a:lstStyle/>
          <a:p>
            <a:pPr algn="ctr">
              <a:spcAft>
                <a:spcPts val="1200"/>
              </a:spcAft>
            </a:pPr>
            <a:r>
              <a:rPr lang="en-GB" dirty="0">
                <a:solidFill>
                  <a:srgbClr val="7D7875"/>
                </a:solidFill>
                <a:latin typeface="Arial" panose="020B0604020202020204" pitchFamily="34" charset="0"/>
                <a:cs typeface="Arial" panose="020B0604020202020204" pitchFamily="34" charset="0"/>
              </a:rPr>
              <a:t>What if I miss my stop?</a:t>
            </a:r>
          </a:p>
        </p:txBody>
      </p:sp>
    </p:spTree>
    <p:extLst>
      <p:ext uri="{BB962C8B-B14F-4D97-AF65-F5344CB8AC3E}">
        <p14:creationId xmlns:p14="http://schemas.microsoft.com/office/powerpoint/2010/main" val="882374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BEC6926-F70E-43B7-B620-76326439A89F}"/>
              </a:ext>
            </a:extLst>
          </p:cNvPr>
          <p:cNvSpPr/>
          <p:nvPr/>
        </p:nvSpPr>
        <p:spPr>
          <a:xfrm>
            <a:off x="2524150" y="2035550"/>
            <a:ext cx="5705450" cy="4251337"/>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227165"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11" name="Thought Bubble: Cloud 10">
            <a:extLst>
              <a:ext uri="{FF2B5EF4-FFF2-40B4-BE49-F238E27FC236}">
                <a16:creationId xmlns:a16="http://schemas.microsoft.com/office/drawing/2014/main" id="{1CF4C963-7C02-40F3-8AF6-ADFADE8FB174}"/>
              </a:ext>
            </a:extLst>
          </p:cNvPr>
          <p:cNvSpPr/>
          <p:nvPr/>
        </p:nvSpPr>
        <p:spPr>
          <a:xfrm>
            <a:off x="6396928" y="2828507"/>
            <a:ext cx="4294518" cy="2288609"/>
          </a:xfrm>
          <a:prstGeom prst="cloudCallout">
            <a:avLst>
              <a:gd name="adj1" fmla="val -64043"/>
              <a:gd name="adj2" fmla="val -40605"/>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E0B5DA7-786E-4584-A924-64BA0AE7A7E3}"/>
              </a:ext>
            </a:extLst>
          </p:cNvPr>
          <p:cNvSpPr txBox="1"/>
          <p:nvPr/>
        </p:nvSpPr>
        <p:spPr>
          <a:xfrm>
            <a:off x="7197211" y="3534507"/>
            <a:ext cx="2620108" cy="646331"/>
          </a:xfrm>
          <a:prstGeom prst="rect">
            <a:avLst/>
          </a:prstGeom>
          <a:noFill/>
        </p:spPr>
        <p:txBody>
          <a:bodyPr wrap="square" rtlCol="0">
            <a:spAutoFit/>
          </a:bodyPr>
          <a:lstStyle/>
          <a:p>
            <a:pPr algn="ctr">
              <a:spcAft>
                <a:spcPts val="1200"/>
              </a:spcAft>
            </a:pPr>
            <a:r>
              <a:rPr lang="en-GB" dirty="0">
                <a:solidFill>
                  <a:srgbClr val="7D7875"/>
                </a:solidFill>
                <a:latin typeface="Arial" panose="020B0604020202020204" pitchFamily="34" charset="0"/>
                <a:cs typeface="Arial" panose="020B0604020202020204" pitchFamily="34" charset="0"/>
              </a:rPr>
              <a:t>Made it this far… now where is the jobcentre?</a:t>
            </a:r>
          </a:p>
        </p:txBody>
      </p:sp>
    </p:spTree>
    <p:extLst>
      <p:ext uri="{BB962C8B-B14F-4D97-AF65-F5344CB8AC3E}">
        <p14:creationId xmlns:p14="http://schemas.microsoft.com/office/powerpoint/2010/main" val="2685598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227165"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8" name="Rectangle: Rounded Corners 7">
            <a:extLst>
              <a:ext uri="{FF2B5EF4-FFF2-40B4-BE49-F238E27FC236}">
                <a16:creationId xmlns:a16="http://schemas.microsoft.com/office/drawing/2014/main" id="{0F9D72E7-8042-4379-B13B-BDC86DA05311}"/>
              </a:ext>
            </a:extLst>
          </p:cNvPr>
          <p:cNvSpPr/>
          <p:nvPr/>
        </p:nvSpPr>
        <p:spPr>
          <a:xfrm>
            <a:off x="3942030" y="1872762"/>
            <a:ext cx="6456957" cy="4404098"/>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hought Bubble: Cloud 10">
            <a:extLst>
              <a:ext uri="{FF2B5EF4-FFF2-40B4-BE49-F238E27FC236}">
                <a16:creationId xmlns:a16="http://schemas.microsoft.com/office/drawing/2014/main" id="{1CF4C963-7C02-40F3-8AF6-ADFADE8FB174}"/>
              </a:ext>
            </a:extLst>
          </p:cNvPr>
          <p:cNvSpPr/>
          <p:nvPr/>
        </p:nvSpPr>
        <p:spPr>
          <a:xfrm>
            <a:off x="650896" y="2374057"/>
            <a:ext cx="3578203" cy="1960552"/>
          </a:xfrm>
          <a:prstGeom prst="cloudCallout">
            <a:avLst>
              <a:gd name="adj1" fmla="val 59287"/>
              <a:gd name="adj2" fmla="val 31909"/>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E0B5DA7-786E-4584-A924-64BA0AE7A7E3}"/>
              </a:ext>
            </a:extLst>
          </p:cNvPr>
          <p:cNvSpPr txBox="1"/>
          <p:nvPr/>
        </p:nvSpPr>
        <p:spPr>
          <a:xfrm>
            <a:off x="1129943" y="3059668"/>
            <a:ext cx="2620108" cy="369332"/>
          </a:xfrm>
          <a:prstGeom prst="rect">
            <a:avLst/>
          </a:prstGeom>
          <a:noFill/>
        </p:spPr>
        <p:txBody>
          <a:bodyPr wrap="square" rtlCol="0">
            <a:spAutoFit/>
          </a:bodyPr>
          <a:lstStyle/>
          <a:p>
            <a:pPr algn="ctr">
              <a:spcAft>
                <a:spcPts val="1200"/>
              </a:spcAft>
            </a:pPr>
            <a:r>
              <a:rPr lang="en-GB" dirty="0">
                <a:solidFill>
                  <a:srgbClr val="7D7875"/>
                </a:solidFill>
                <a:latin typeface="Arial" panose="020B0604020202020204" pitchFamily="34" charset="0"/>
                <a:cs typeface="Arial" panose="020B0604020202020204" pitchFamily="34" charset="0"/>
              </a:rPr>
              <a:t>I think this is it…?</a:t>
            </a:r>
          </a:p>
        </p:txBody>
      </p:sp>
    </p:spTree>
    <p:extLst>
      <p:ext uri="{BB962C8B-B14F-4D97-AF65-F5344CB8AC3E}">
        <p14:creationId xmlns:p14="http://schemas.microsoft.com/office/powerpoint/2010/main" val="1787772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227165"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8" name="Rectangle: Rounded Corners 7">
            <a:extLst>
              <a:ext uri="{FF2B5EF4-FFF2-40B4-BE49-F238E27FC236}">
                <a16:creationId xmlns:a16="http://schemas.microsoft.com/office/drawing/2014/main" id="{C2EF4357-BE59-4EA9-B093-93ACD38F1043}"/>
              </a:ext>
            </a:extLst>
          </p:cNvPr>
          <p:cNvSpPr/>
          <p:nvPr/>
        </p:nvSpPr>
        <p:spPr>
          <a:xfrm>
            <a:off x="4030324" y="1960696"/>
            <a:ext cx="6386247" cy="435586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peech Bubble: Oval 3">
            <a:extLst>
              <a:ext uri="{FF2B5EF4-FFF2-40B4-BE49-F238E27FC236}">
                <a16:creationId xmlns:a16="http://schemas.microsoft.com/office/drawing/2014/main" id="{ADD5089C-B67F-49B3-B58B-932A906EF42A}"/>
              </a:ext>
            </a:extLst>
          </p:cNvPr>
          <p:cNvSpPr/>
          <p:nvPr/>
        </p:nvSpPr>
        <p:spPr>
          <a:xfrm flipH="1">
            <a:off x="6891424" y="1090251"/>
            <a:ext cx="2338754" cy="1994056"/>
          </a:xfrm>
          <a:prstGeom prst="wedgeEllipseCallout">
            <a:avLst>
              <a:gd name="adj1" fmla="val -38195"/>
              <a:gd name="adj2" fmla="val 67226"/>
            </a:avLst>
          </a:prstGeom>
          <a:solidFill>
            <a:schemeClr val="bg1"/>
          </a:solidFill>
          <a:ln>
            <a:solidFill>
              <a:srgbClr val="42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D7875"/>
                </a:solidFill>
                <a:latin typeface="Arial" panose="020B0604020202020204" pitchFamily="34" charset="0"/>
                <a:cs typeface="Arial" panose="020B0604020202020204" pitchFamily="34" charset="0"/>
              </a:rPr>
              <a:t>Is this the right place?</a:t>
            </a:r>
          </a:p>
        </p:txBody>
      </p:sp>
    </p:spTree>
    <p:extLst>
      <p:ext uri="{BB962C8B-B14F-4D97-AF65-F5344CB8AC3E}">
        <p14:creationId xmlns:p14="http://schemas.microsoft.com/office/powerpoint/2010/main" val="242347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227165"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8" name="Rectangle: Rounded Corners 7">
            <a:extLst>
              <a:ext uri="{FF2B5EF4-FFF2-40B4-BE49-F238E27FC236}">
                <a16:creationId xmlns:a16="http://schemas.microsoft.com/office/drawing/2014/main" id="{DE73B317-FC08-4A4C-951E-BBF8AD74CD07}"/>
              </a:ext>
            </a:extLst>
          </p:cNvPr>
          <p:cNvSpPr/>
          <p:nvPr/>
        </p:nvSpPr>
        <p:spPr>
          <a:xfrm>
            <a:off x="2502729" y="1967225"/>
            <a:ext cx="6377502" cy="4349904"/>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hought Bubble: Cloud 10">
            <a:extLst>
              <a:ext uri="{FF2B5EF4-FFF2-40B4-BE49-F238E27FC236}">
                <a16:creationId xmlns:a16="http://schemas.microsoft.com/office/drawing/2014/main" id="{1CF4C963-7C02-40F3-8AF6-ADFADE8FB174}"/>
              </a:ext>
            </a:extLst>
          </p:cNvPr>
          <p:cNvSpPr/>
          <p:nvPr/>
        </p:nvSpPr>
        <p:spPr>
          <a:xfrm>
            <a:off x="7197028" y="2564738"/>
            <a:ext cx="3599926" cy="2692985"/>
          </a:xfrm>
          <a:prstGeom prst="cloudCallout">
            <a:avLst>
              <a:gd name="adj1" fmla="val -64043"/>
              <a:gd name="adj2" fmla="val -40605"/>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E0B5DA7-786E-4584-A924-64BA0AE7A7E3}"/>
              </a:ext>
            </a:extLst>
          </p:cNvPr>
          <p:cNvSpPr txBox="1"/>
          <p:nvPr/>
        </p:nvSpPr>
        <p:spPr>
          <a:xfrm>
            <a:off x="7891803" y="3244361"/>
            <a:ext cx="2196334" cy="1200329"/>
          </a:xfrm>
          <a:prstGeom prst="rect">
            <a:avLst/>
          </a:prstGeom>
          <a:noFill/>
        </p:spPr>
        <p:txBody>
          <a:bodyPr wrap="square" rtlCol="0">
            <a:spAutoFit/>
          </a:bodyPr>
          <a:lstStyle/>
          <a:p>
            <a:pPr algn="ctr">
              <a:spcAft>
                <a:spcPts val="1200"/>
              </a:spcAft>
            </a:pPr>
            <a:r>
              <a:rPr lang="en-GB" dirty="0">
                <a:solidFill>
                  <a:srgbClr val="7D7875"/>
                </a:solidFill>
                <a:latin typeface="Arial" panose="020B0604020202020204" pitchFamily="34" charset="0"/>
                <a:cs typeface="Arial" panose="020B0604020202020204" pitchFamily="34" charset="0"/>
              </a:rPr>
              <a:t>I’m glad that’s over… now I just have to work out how to get home…</a:t>
            </a:r>
          </a:p>
        </p:txBody>
      </p:sp>
    </p:spTree>
    <p:extLst>
      <p:ext uri="{BB962C8B-B14F-4D97-AF65-F5344CB8AC3E}">
        <p14:creationId xmlns:p14="http://schemas.microsoft.com/office/powerpoint/2010/main" val="365021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23A3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5346144"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 – EXERCISE</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502568" y="2995543"/>
            <a:ext cx="8311970" cy="2800767"/>
          </a:xfrm>
          <a:prstGeom prst="rect">
            <a:avLst/>
          </a:prstGeom>
          <a:noFill/>
        </p:spPr>
        <p:txBody>
          <a:bodyPr wrap="square" rtlCol="0">
            <a:spAutoFit/>
          </a:bodyPr>
          <a:lstStyle/>
          <a:p>
            <a:pPr>
              <a:spcAft>
                <a:spcPts val="1200"/>
              </a:spcAft>
            </a:pPr>
            <a:r>
              <a:rPr lang="en-GB" dirty="0">
                <a:solidFill>
                  <a:schemeClr val="bg1"/>
                </a:solidFill>
                <a:latin typeface="Arial" panose="020B0604020202020204" pitchFamily="34" charset="0"/>
                <a:cs typeface="Arial" panose="020B0604020202020204" pitchFamily="34" charset="0"/>
              </a:rPr>
              <a:t>In pairs or small groups, look again at the story frames you have been given</a:t>
            </a:r>
          </a:p>
          <a:p>
            <a:pPr>
              <a:spcAft>
                <a:spcPts val="1200"/>
              </a:spcAft>
            </a:pPr>
            <a:r>
              <a:rPr lang="en-GB" dirty="0">
                <a:solidFill>
                  <a:schemeClr val="bg1"/>
                </a:solidFill>
                <a:latin typeface="Arial" panose="020B0604020202020204" pitchFamily="34" charset="0"/>
                <a:cs typeface="Arial" panose="020B0604020202020204" pitchFamily="34" charset="0"/>
              </a:rPr>
              <a:t>Consider:</a:t>
            </a:r>
          </a:p>
          <a:p>
            <a:pPr marL="285750" indent="-285750">
              <a:spcAft>
                <a:spcPts val="1200"/>
              </a:spcAft>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What might Alexis be thinking or feeling? </a:t>
            </a:r>
          </a:p>
          <a:p>
            <a:pPr marL="285750" indent="-285750">
              <a:spcAft>
                <a:spcPts val="1200"/>
              </a:spcAft>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What resources might they have to help them? </a:t>
            </a:r>
          </a:p>
          <a:p>
            <a:pPr marL="285750" indent="-285750">
              <a:spcAft>
                <a:spcPts val="1200"/>
              </a:spcAft>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Do you have experience of similar situations in your own work with young people?</a:t>
            </a:r>
          </a:p>
          <a:p>
            <a:pPr>
              <a:spcAft>
                <a:spcPts val="1200"/>
              </a:spcAft>
            </a:pPr>
            <a:r>
              <a:rPr lang="en-GB" dirty="0">
                <a:solidFill>
                  <a:schemeClr val="bg1"/>
                </a:solidFill>
                <a:latin typeface="Arial" panose="020B0604020202020204" pitchFamily="34" charset="0"/>
                <a:cs typeface="Arial" panose="020B0604020202020204" pitchFamily="34" charset="0"/>
              </a:rPr>
              <a:t>After discussion, we’ll share our learning by feeding back to the group</a:t>
            </a:r>
          </a:p>
        </p:txBody>
      </p:sp>
      <p:sp>
        <p:nvSpPr>
          <p:cNvPr id="6" name="TextBox 5">
            <a:extLst>
              <a:ext uri="{FF2B5EF4-FFF2-40B4-BE49-F238E27FC236}">
                <a16:creationId xmlns:a16="http://schemas.microsoft.com/office/drawing/2014/main" id="{595134E1-C458-42C0-9CCE-BB8C82D7BB89}"/>
              </a:ext>
            </a:extLst>
          </p:cNvPr>
          <p:cNvSpPr txBox="1"/>
          <p:nvPr/>
        </p:nvSpPr>
        <p:spPr>
          <a:xfrm>
            <a:off x="2499953" y="1869796"/>
            <a:ext cx="6955473" cy="769441"/>
          </a:xfrm>
          <a:prstGeom prst="rect">
            <a:avLst/>
          </a:prstGeom>
          <a:noFill/>
        </p:spPr>
        <p:txBody>
          <a:bodyPr wrap="square" rtlCol="0">
            <a:spAutoFit/>
          </a:bodyPr>
          <a:lstStyle/>
          <a:p>
            <a:r>
              <a:rPr lang="en-GB" sz="2200" dirty="0">
                <a:solidFill>
                  <a:srgbClr val="F69F19"/>
                </a:solidFill>
                <a:latin typeface="Arial" panose="020B0604020202020204" pitchFamily="34" charset="0"/>
                <a:cs typeface="Arial" panose="020B0604020202020204" pitchFamily="34" charset="0"/>
              </a:rPr>
              <a:t>Let’s retrace Alexis’ steps and think more about the impact of the environment at each stage</a:t>
            </a:r>
          </a:p>
        </p:txBody>
      </p:sp>
      <p:pic>
        <p:nvPicPr>
          <p:cNvPr id="10" name="Picture 9" descr="A picture containing drawing&#10;&#10;Description automatically generated">
            <a:extLst>
              <a:ext uri="{FF2B5EF4-FFF2-40B4-BE49-F238E27FC236}">
                <a16:creationId xmlns:a16="http://schemas.microsoft.com/office/drawing/2014/main" id="{19B8652C-331D-4900-82D4-C777BADDF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714" y="2254516"/>
            <a:ext cx="4651091" cy="5176921"/>
          </a:xfrm>
          <a:prstGeom prst="rect">
            <a:avLst/>
          </a:prstGeom>
        </p:spPr>
      </p:pic>
    </p:spTree>
    <p:extLst>
      <p:ext uri="{BB962C8B-B14F-4D97-AF65-F5344CB8AC3E}">
        <p14:creationId xmlns:p14="http://schemas.microsoft.com/office/powerpoint/2010/main" val="289258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428759"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PLACES &amp; SPACES</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8" y="1992874"/>
            <a:ext cx="5199331" cy="206210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We are all affected by the physical environment around us</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Navigating this environment is something we learn to do through experience and knowledge</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The right guidance at the right time can change our experience</a:t>
            </a:r>
          </a:p>
        </p:txBody>
      </p:sp>
    </p:spTree>
    <p:extLst>
      <p:ext uri="{BB962C8B-B14F-4D97-AF65-F5344CB8AC3E}">
        <p14:creationId xmlns:p14="http://schemas.microsoft.com/office/powerpoint/2010/main" val="4212042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E76AB-6C63-4598-A60D-89FE7FCFBE8B}"/>
              </a:ext>
            </a:extLst>
          </p:cNvPr>
          <p:cNvPicPr>
            <a:picLocks noChangeAspect="1"/>
          </p:cNvPicPr>
          <p:nvPr/>
        </p:nvPicPr>
        <p:blipFill>
          <a:blip r:embed="rId3"/>
          <a:stretch>
            <a:fillRect/>
          </a:stretch>
        </p:blipFill>
        <p:spPr>
          <a:xfrm>
            <a:off x="6960814" y="2715878"/>
            <a:ext cx="2210952" cy="2210952"/>
          </a:xfrm>
          <a:prstGeom prst="rect">
            <a:avLst/>
          </a:prstGeom>
        </p:spPr>
      </p:pic>
      <p:pic>
        <p:nvPicPr>
          <p:cNvPr id="8" name="Picture 7">
            <a:extLst>
              <a:ext uri="{FF2B5EF4-FFF2-40B4-BE49-F238E27FC236}">
                <a16:creationId xmlns:a16="http://schemas.microsoft.com/office/drawing/2014/main" id="{6FCC15BA-038B-4B0C-A31B-ECA3A1454BD9}"/>
              </a:ext>
            </a:extLst>
          </p:cNvPr>
          <p:cNvPicPr>
            <a:picLocks noChangeAspect="1"/>
          </p:cNvPicPr>
          <p:nvPr/>
        </p:nvPicPr>
        <p:blipFill>
          <a:blip r:embed="rId4"/>
          <a:stretch>
            <a:fillRect/>
          </a:stretch>
        </p:blipFill>
        <p:spPr>
          <a:xfrm>
            <a:off x="4125711" y="2698875"/>
            <a:ext cx="2210951" cy="2210951"/>
          </a:xfrm>
          <a:prstGeom prst="rect">
            <a:avLst/>
          </a:prstGeom>
        </p:spPr>
      </p:pic>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428759"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PLACES &amp; SPACES</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8" y="1992874"/>
            <a:ext cx="7931425" cy="369332"/>
          </a:xfrm>
          <a:prstGeom prst="rect">
            <a:avLst/>
          </a:prstGeom>
          <a:noFill/>
        </p:spPr>
        <p:txBody>
          <a:bodyPr wrap="square" rtlCol="0">
            <a:spAutoFit/>
          </a:bodyPr>
          <a:lstStyle/>
          <a:p>
            <a:pPr>
              <a:spcAft>
                <a:spcPts val="1200"/>
              </a:spcAft>
            </a:pPr>
            <a:r>
              <a:rPr lang="en-GB" dirty="0">
                <a:solidFill>
                  <a:srgbClr val="7D7875"/>
                </a:solidFill>
                <a:latin typeface="Arial" panose="020B0604020202020204" pitchFamily="34" charset="0"/>
                <a:cs typeface="Arial" panose="020B0604020202020204" pitchFamily="34" charset="0"/>
              </a:rPr>
              <a:t>There is always something we can do to influence our physical environment</a:t>
            </a:r>
          </a:p>
        </p:txBody>
      </p:sp>
      <p:pic>
        <p:nvPicPr>
          <p:cNvPr id="5" name="Picture 4">
            <a:extLst>
              <a:ext uri="{FF2B5EF4-FFF2-40B4-BE49-F238E27FC236}">
                <a16:creationId xmlns:a16="http://schemas.microsoft.com/office/drawing/2014/main" id="{2757400C-77BB-44F7-A68D-3ECDAB76F369}"/>
              </a:ext>
            </a:extLst>
          </p:cNvPr>
          <p:cNvPicPr>
            <a:picLocks noChangeAspect="1"/>
          </p:cNvPicPr>
          <p:nvPr/>
        </p:nvPicPr>
        <p:blipFill>
          <a:blip r:embed="rId5"/>
          <a:stretch>
            <a:fillRect/>
          </a:stretch>
        </p:blipFill>
        <p:spPr>
          <a:xfrm>
            <a:off x="873690" y="4955605"/>
            <a:ext cx="3360060" cy="1890034"/>
          </a:xfrm>
          <a:prstGeom prst="rect">
            <a:avLst/>
          </a:prstGeom>
        </p:spPr>
      </p:pic>
      <p:pic>
        <p:nvPicPr>
          <p:cNvPr id="6" name="Picture 5">
            <a:extLst>
              <a:ext uri="{FF2B5EF4-FFF2-40B4-BE49-F238E27FC236}">
                <a16:creationId xmlns:a16="http://schemas.microsoft.com/office/drawing/2014/main" id="{BF622BA4-F2D0-41D9-B3AC-78245EE94AD1}"/>
              </a:ext>
            </a:extLst>
          </p:cNvPr>
          <p:cNvPicPr>
            <a:picLocks noChangeAspect="1"/>
          </p:cNvPicPr>
          <p:nvPr/>
        </p:nvPicPr>
        <p:blipFill>
          <a:blip r:embed="rId6"/>
          <a:stretch>
            <a:fillRect/>
          </a:stretch>
        </p:blipFill>
        <p:spPr>
          <a:xfrm>
            <a:off x="1360014" y="2581759"/>
            <a:ext cx="2545207" cy="2201550"/>
          </a:xfrm>
          <a:prstGeom prst="rect">
            <a:avLst/>
          </a:prstGeom>
        </p:spPr>
      </p:pic>
      <p:pic>
        <p:nvPicPr>
          <p:cNvPr id="7" name="Picture 6">
            <a:extLst>
              <a:ext uri="{FF2B5EF4-FFF2-40B4-BE49-F238E27FC236}">
                <a16:creationId xmlns:a16="http://schemas.microsoft.com/office/drawing/2014/main" id="{52531C5C-F3C8-4621-BBEF-EDF339063D6D}"/>
              </a:ext>
            </a:extLst>
          </p:cNvPr>
          <p:cNvPicPr>
            <a:picLocks noChangeAspect="1"/>
          </p:cNvPicPr>
          <p:nvPr/>
        </p:nvPicPr>
        <p:blipFill>
          <a:blip r:embed="rId7"/>
          <a:stretch>
            <a:fillRect/>
          </a:stretch>
        </p:blipFill>
        <p:spPr>
          <a:xfrm>
            <a:off x="8958419" y="3626012"/>
            <a:ext cx="3233581" cy="2728761"/>
          </a:xfrm>
          <a:prstGeom prst="rect">
            <a:avLst/>
          </a:prstGeom>
        </p:spPr>
      </p:pic>
      <p:pic>
        <p:nvPicPr>
          <p:cNvPr id="10" name="Picture 9">
            <a:extLst>
              <a:ext uri="{FF2B5EF4-FFF2-40B4-BE49-F238E27FC236}">
                <a16:creationId xmlns:a16="http://schemas.microsoft.com/office/drawing/2014/main" id="{206EC85C-DF20-4159-92EF-9BCED2806CE9}"/>
              </a:ext>
            </a:extLst>
          </p:cNvPr>
          <p:cNvPicPr>
            <a:picLocks noChangeAspect="1"/>
          </p:cNvPicPr>
          <p:nvPr/>
        </p:nvPicPr>
        <p:blipFill>
          <a:blip r:embed="rId8"/>
          <a:stretch>
            <a:fillRect/>
          </a:stretch>
        </p:blipFill>
        <p:spPr>
          <a:xfrm>
            <a:off x="4993075" y="4796042"/>
            <a:ext cx="1871276" cy="2049597"/>
          </a:xfrm>
          <a:prstGeom prst="rect">
            <a:avLst/>
          </a:prstGeom>
        </p:spPr>
      </p:pic>
    </p:spTree>
    <p:extLst>
      <p:ext uri="{BB962C8B-B14F-4D97-AF65-F5344CB8AC3E}">
        <p14:creationId xmlns:p14="http://schemas.microsoft.com/office/powerpoint/2010/main" val="117139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428759"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PLACES &amp; SPACES</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D3D108E1-FA20-4370-AB3C-3E3C536AD94A}"/>
              </a:ext>
            </a:extLst>
          </p:cNvPr>
          <p:cNvSpPr txBox="1"/>
          <p:nvPr/>
        </p:nvSpPr>
        <p:spPr>
          <a:xfrm>
            <a:off x="2502567" y="2953051"/>
            <a:ext cx="5390149" cy="1631216"/>
          </a:xfrm>
          <a:prstGeom prst="rect">
            <a:avLst/>
          </a:prstGeom>
          <a:noFill/>
        </p:spPr>
        <p:txBody>
          <a:bodyPr wrap="square" rtlCol="0">
            <a:spAutoFit/>
          </a:bodyPr>
          <a:lstStyle/>
          <a:p>
            <a:pPr>
              <a:spcAft>
                <a:spcPts val="1200"/>
              </a:spcAft>
            </a:pPr>
            <a:r>
              <a:rPr lang="en-GB" dirty="0">
                <a:solidFill>
                  <a:srgbClr val="7D7875"/>
                </a:solidFill>
                <a:latin typeface="Arial" panose="020B0604020202020204" pitchFamily="34" charset="0"/>
                <a:cs typeface="Arial" panose="020B0604020202020204" pitchFamily="34" charset="0"/>
              </a:rPr>
              <a:t>What 2 actions can you commit to today which will have a positive impact on your working environment? </a:t>
            </a:r>
          </a:p>
          <a:p>
            <a:pPr>
              <a:spcAft>
                <a:spcPts val="1200"/>
              </a:spcAft>
            </a:pPr>
            <a:r>
              <a:rPr lang="en-GB" dirty="0">
                <a:solidFill>
                  <a:srgbClr val="7D7875"/>
                </a:solidFill>
                <a:latin typeface="Arial" panose="020B0604020202020204" pitchFamily="34" charset="0"/>
                <a:cs typeface="Arial" panose="020B0604020202020204" pitchFamily="34" charset="0"/>
              </a:rPr>
              <a:t>Will these improve the environment for staff, service users, or both?</a:t>
            </a:r>
          </a:p>
        </p:txBody>
      </p:sp>
      <p:sp>
        <p:nvSpPr>
          <p:cNvPr id="6" name="TextBox 5">
            <a:extLst>
              <a:ext uri="{FF2B5EF4-FFF2-40B4-BE49-F238E27FC236}">
                <a16:creationId xmlns:a16="http://schemas.microsoft.com/office/drawing/2014/main" id="{82053B2E-F66F-4BE7-83F7-9F0B4792ED9A}"/>
              </a:ext>
            </a:extLst>
          </p:cNvPr>
          <p:cNvSpPr txBox="1"/>
          <p:nvPr/>
        </p:nvSpPr>
        <p:spPr>
          <a:xfrm>
            <a:off x="2499954" y="1869796"/>
            <a:ext cx="5390148" cy="430887"/>
          </a:xfrm>
          <a:prstGeom prst="rect">
            <a:avLst/>
          </a:prstGeom>
          <a:noFill/>
        </p:spPr>
        <p:txBody>
          <a:bodyPr wrap="square" rtlCol="0">
            <a:spAutoFit/>
          </a:bodyPr>
          <a:lstStyle/>
          <a:p>
            <a:r>
              <a:rPr lang="en-GB" sz="2200" dirty="0">
                <a:solidFill>
                  <a:srgbClr val="F69F19"/>
                </a:solidFill>
                <a:latin typeface="Arial" panose="020B0604020202020204" pitchFamily="34" charset="0"/>
                <a:cs typeface="Arial" panose="020B0604020202020204" pitchFamily="34" charset="0"/>
              </a:rPr>
              <a:t>Take Away</a:t>
            </a:r>
          </a:p>
        </p:txBody>
      </p:sp>
    </p:spTree>
    <p:extLst>
      <p:ext uri="{BB962C8B-B14F-4D97-AF65-F5344CB8AC3E}">
        <p14:creationId xmlns:p14="http://schemas.microsoft.com/office/powerpoint/2010/main" val="2878202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dark room&#10;&#10;Description automatically generated">
            <a:extLst>
              <a:ext uri="{FF2B5EF4-FFF2-40B4-BE49-F238E27FC236}">
                <a16:creationId xmlns:a16="http://schemas.microsoft.com/office/drawing/2014/main" id="{BD318693-6CB1-4FD6-848E-11E1BA86F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542E565-4B2E-4280-8B47-D9A137AF40DB}"/>
              </a:ext>
            </a:extLst>
          </p:cNvPr>
          <p:cNvSpPr txBox="1"/>
          <p:nvPr/>
        </p:nvSpPr>
        <p:spPr>
          <a:xfrm>
            <a:off x="2499953" y="1749200"/>
            <a:ext cx="9107467" cy="861774"/>
          </a:xfrm>
          <a:prstGeom prst="rect">
            <a:avLst/>
          </a:prstGeom>
          <a:noFill/>
        </p:spPr>
        <p:txBody>
          <a:bodyPr wrap="square" rtlCol="0">
            <a:spAutoFit/>
          </a:bodyPr>
          <a:lstStyle/>
          <a:p>
            <a:r>
              <a:rPr lang="en-GB" sz="5000" dirty="0">
                <a:solidFill>
                  <a:srgbClr val="D5511A"/>
                </a:solidFill>
                <a:latin typeface="Franklin Gothic Demi Cond" panose="020B0706030402020204" pitchFamily="34" charset="0"/>
              </a:rPr>
              <a:t>MODULE 5</a:t>
            </a:r>
          </a:p>
        </p:txBody>
      </p:sp>
      <p:cxnSp>
        <p:nvCxnSpPr>
          <p:cNvPr id="13" name="Straight Connector 12">
            <a:extLst>
              <a:ext uri="{FF2B5EF4-FFF2-40B4-BE49-F238E27FC236}">
                <a16:creationId xmlns:a16="http://schemas.microsoft.com/office/drawing/2014/main" id="{CD661F04-6F8E-4757-923D-E90C8CDE76E1}"/>
              </a:ext>
            </a:extLst>
          </p:cNvPr>
          <p:cNvCxnSpPr/>
          <p:nvPr/>
        </p:nvCxnSpPr>
        <p:spPr>
          <a:xfrm>
            <a:off x="2493938" y="1712606"/>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64C552DF-EC6C-41BB-BF2C-22EB2FA8D120}"/>
              </a:ext>
            </a:extLst>
          </p:cNvPr>
          <p:cNvSpPr txBox="1"/>
          <p:nvPr/>
        </p:nvSpPr>
        <p:spPr>
          <a:xfrm>
            <a:off x="2502567" y="2939274"/>
            <a:ext cx="2316660" cy="430887"/>
          </a:xfrm>
          <a:prstGeom prst="rect">
            <a:avLst/>
          </a:prstGeom>
          <a:noFill/>
        </p:spPr>
        <p:txBody>
          <a:bodyPr wrap="none" rtlCol="0">
            <a:spAutoFit/>
          </a:bodyPr>
          <a:lstStyle/>
          <a:p>
            <a:r>
              <a:rPr lang="en-GB" sz="2200" dirty="0">
                <a:solidFill>
                  <a:srgbClr val="F69F19"/>
                </a:solidFill>
                <a:latin typeface="Arial" panose="020B0604020202020204" pitchFamily="34" charset="0"/>
                <a:cs typeface="Arial" panose="020B0604020202020204" pitchFamily="34" charset="0"/>
              </a:rPr>
              <a:t>Spaces &amp; Places</a:t>
            </a:r>
          </a:p>
        </p:txBody>
      </p:sp>
      <p:sp>
        <p:nvSpPr>
          <p:cNvPr id="6" name="TextBox 5">
            <a:extLst>
              <a:ext uri="{FF2B5EF4-FFF2-40B4-BE49-F238E27FC236}">
                <a16:creationId xmlns:a16="http://schemas.microsoft.com/office/drawing/2014/main" id="{FD24A5D6-664C-4F6E-8135-04C99D4C9D0F}"/>
              </a:ext>
            </a:extLst>
          </p:cNvPr>
          <p:cNvSpPr txBox="1"/>
          <p:nvPr/>
        </p:nvSpPr>
        <p:spPr>
          <a:xfrm>
            <a:off x="6348045" y="6510608"/>
            <a:ext cx="5715001" cy="276999"/>
          </a:xfrm>
          <a:prstGeom prst="rect">
            <a:avLst/>
          </a:prstGeom>
          <a:noFill/>
        </p:spPr>
        <p:txBody>
          <a:bodyPr wrap="square">
            <a:spAutoFit/>
          </a:bodyPr>
          <a:lstStyle/>
          <a:p>
            <a:pPr algn="r"/>
            <a:r>
              <a:rPr lang="en-GB" sz="1200" b="0" dirty="0">
                <a:solidFill>
                  <a:srgbClr val="7D7875"/>
                </a:solidFill>
                <a:effectLst/>
                <a:latin typeface="Calibri" panose="020F0502020204030204" pitchFamily="34" charset="0"/>
                <a:ea typeface="Calibri" panose="020F0502020204030204" pitchFamily="34" charset="0"/>
              </a:rPr>
              <a:t>Copyright© 2020. Informing Futures, a 1625 Independent People project.</a:t>
            </a:r>
            <a:endParaRPr lang="en-GB" sz="1200" b="0" dirty="0">
              <a:solidFill>
                <a:srgbClr val="7D7875"/>
              </a:solidFill>
            </a:endParaRPr>
          </a:p>
        </p:txBody>
      </p:sp>
      <p:pic>
        <p:nvPicPr>
          <p:cNvPr id="7" name="Picture 6">
            <a:extLst>
              <a:ext uri="{FF2B5EF4-FFF2-40B4-BE49-F238E27FC236}">
                <a16:creationId xmlns:a16="http://schemas.microsoft.com/office/drawing/2014/main" id="{23210348-D726-4192-A1BD-EE22E795BF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869" y="819565"/>
            <a:ext cx="987424" cy="2003565"/>
          </a:xfrm>
          <a:prstGeom prst="rect">
            <a:avLst/>
          </a:prstGeom>
        </p:spPr>
      </p:pic>
      <p:sp>
        <p:nvSpPr>
          <p:cNvPr id="8" name="Rectangle 7">
            <a:extLst>
              <a:ext uri="{FF2B5EF4-FFF2-40B4-BE49-F238E27FC236}">
                <a16:creationId xmlns:a16="http://schemas.microsoft.com/office/drawing/2014/main" id="{00D03C8D-C0D4-4E84-B9B7-CCC0C1B59571}"/>
              </a:ext>
            </a:extLst>
          </p:cNvPr>
          <p:cNvSpPr/>
          <p:nvPr/>
        </p:nvSpPr>
        <p:spPr>
          <a:xfrm>
            <a:off x="2502567" y="3849669"/>
            <a:ext cx="8041540" cy="2462213"/>
          </a:xfrm>
          <a:prstGeom prst="rect">
            <a:avLst/>
          </a:prstGeom>
        </p:spPr>
        <p:txBody>
          <a:bodyPr wrap="square">
            <a:spAutoFit/>
          </a:bodyPr>
          <a:lstStyle/>
          <a:p>
            <a:r>
              <a:rPr lang="en-GB" sz="1400" dirty="0">
                <a:solidFill>
                  <a:schemeClr val="bg1"/>
                </a:solidFill>
              </a:rPr>
              <a:t>This resource is part of the Informing Futures toolkit  </a:t>
            </a:r>
            <a:r>
              <a:rPr lang="en-GB" sz="1400" u="sng" dirty="0">
                <a:solidFill>
                  <a:schemeClr val="bg1"/>
                </a:solidFill>
                <a:hlinkClick r:id="rId5">
                  <a:extLst>
                    <a:ext uri="{A12FA001-AC4F-418D-AE19-62706E023703}">
                      <ahyp:hlinkClr xmlns:ahyp="http://schemas.microsoft.com/office/drawing/2018/hyperlinkcolor" val="tx"/>
                    </a:ext>
                  </a:extLst>
                </a:hlinkClick>
              </a:rPr>
              <a:t>www.informingfutures.co.uk</a:t>
            </a:r>
            <a:r>
              <a:rPr lang="en-GB" sz="1400" dirty="0">
                <a:solidFill>
                  <a:schemeClr val="bg1"/>
                </a:solidFill>
              </a:rPr>
              <a:t>  It was co-created with young people, and reflects what they felt practitioners most needed to understand in order to work successfully with care and custody experienced young people. </a:t>
            </a:r>
          </a:p>
          <a:p>
            <a:endParaRPr lang="en-GB" sz="1400" dirty="0">
              <a:solidFill>
                <a:schemeClr val="bg1"/>
              </a:solidFill>
            </a:endParaRPr>
          </a:p>
          <a:p>
            <a:r>
              <a:rPr lang="en-GB" sz="1400" dirty="0">
                <a:solidFill>
                  <a:schemeClr val="bg1"/>
                </a:solidFill>
              </a:rPr>
              <a:t>For more information or queries on any of the topics covered in this toolkit, or to find out about training and consultancy we can offer please contact </a:t>
            </a:r>
            <a:r>
              <a:rPr lang="en-GB" sz="1400" u="sng" dirty="0">
                <a:solidFill>
                  <a:schemeClr val="bg1"/>
                </a:solidFill>
                <a:hlinkClick r:id="rId6">
                  <a:extLst>
                    <a:ext uri="{A12FA001-AC4F-418D-AE19-62706E023703}">
                      <ahyp:hlinkClr xmlns:ahyp="http://schemas.microsoft.com/office/drawing/2018/hyperlinkcolor" val="tx"/>
                    </a:ext>
                  </a:extLst>
                </a:hlinkClick>
              </a:rPr>
              <a:t>enquiries@1625ip.co.uk</a:t>
            </a:r>
            <a:endParaRPr lang="en-GB" sz="1400" u="sng" dirty="0">
              <a:solidFill>
                <a:schemeClr val="bg1"/>
              </a:solidFill>
            </a:endParaRPr>
          </a:p>
          <a:p>
            <a:endParaRPr lang="en-GB" sz="1400" dirty="0">
              <a:solidFill>
                <a:schemeClr val="bg1"/>
              </a:solidFill>
            </a:endParaRPr>
          </a:p>
          <a:p>
            <a:r>
              <a:rPr lang="en-GB" sz="1400" dirty="0">
                <a:solidFill>
                  <a:schemeClr val="bg1"/>
                </a:solidFill>
              </a:rPr>
              <a:t>Special thanks to all the young people who took part in YPIL directly or supported our research for these resources: Ahmed, Alexis, Ashraf, Curtis, Ethan, John, Michael, Nikita, Rowen, Tia-Louise, &amp; Tyler-Jack</a:t>
            </a:r>
          </a:p>
          <a:p>
            <a:endParaRPr lang="en-GB" sz="1400" dirty="0">
              <a:solidFill>
                <a:schemeClr val="bg1"/>
              </a:solidFill>
            </a:endParaRPr>
          </a:p>
          <a:p>
            <a:r>
              <a:rPr lang="en-GB" sz="1400" dirty="0">
                <a:solidFill>
                  <a:schemeClr val="bg1"/>
                </a:solidFill>
              </a:rPr>
              <a:t>Copyright© 2020  Informing Futures is a 1625 Independent People project.</a:t>
            </a:r>
          </a:p>
        </p:txBody>
      </p:sp>
    </p:spTree>
    <p:extLst>
      <p:ext uri="{BB962C8B-B14F-4D97-AF65-F5344CB8AC3E}">
        <p14:creationId xmlns:p14="http://schemas.microsoft.com/office/powerpoint/2010/main" val="51889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428759"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PLACES &amp; SPACES</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4C7ECB89-97DC-49C7-9DF1-FD3EAE89F5E1}"/>
              </a:ext>
            </a:extLst>
          </p:cNvPr>
          <p:cNvSpPr txBox="1"/>
          <p:nvPr/>
        </p:nvSpPr>
        <p:spPr>
          <a:xfrm>
            <a:off x="2499953" y="1869796"/>
            <a:ext cx="7001856" cy="692497"/>
          </a:xfrm>
          <a:prstGeom prst="rect">
            <a:avLst/>
          </a:prstGeom>
          <a:noFill/>
        </p:spPr>
        <p:txBody>
          <a:bodyPr wrap="square" rtlCol="0">
            <a:spAutoFit/>
          </a:bodyPr>
          <a:lstStyle/>
          <a:p>
            <a:pPr>
              <a:spcBef>
                <a:spcPts val="600"/>
              </a:spcBef>
            </a:pPr>
            <a:r>
              <a:rPr lang="en-GB" sz="2200" dirty="0">
                <a:solidFill>
                  <a:srgbClr val="F69F19"/>
                </a:solidFill>
                <a:latin typeface="Arial" panose="020B0604020202020204" pitchFamily="34" charset="0"/>
                <a:cs typeface="Arial" panose="020B0604020202020204" pitchFamily="34" charset="0"/>
              </a:rPr>
              <a:t>“Do what you can, with what you have, where you are.”</a:t>
            </a:r>
          </a:p>
          <a:p>
            <a:pPr>
              <a:spcBef>
                <a:spcPts val="600"/>
              </a:spcBef>
            </a:pPr>
            <a:r>
              <a:rPr lang="en-GB" sz="1200" dirty="0">
                <a:solidFill>
                  <a:srgbClr val="F69F19"/>
                </a:solidFill>
                <a:latin typeface="Arial" panose="020B0604020202020204" pitchFamily="34" charset="0"/>
                <a:cs typeface="Arial" panose="020B0604020202020204" pitchFamily="34" charset="0"/>
              </a:rPr>
              <a:t>Theodore Roosevelt</a:t>
            </a:r>
          </a:p>
        </p:txBody>
      </p:sp>
    </p:spTree>
    <p:extLst>
      <p:ext uri="{BB962C8B-B14F-4D97-AF65-F5344CB8AC3E}">
        <p14:creationId xmlns:p14="http://schemas.microsoft.com/office/powerpoint/2010/main" val="167849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2186432"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THANK YOU</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8" y="1992874"/>
            <a:ext cx="5180653" cy="2492990"/>
          </a:xfrm>
          <a:prstGeom prst="rect">
            <a:avLst/>
          </a:prstGeom>
          <a:noFill/>
        </p:spPr>
        <p:txBody>
          <a:bodyPr wrap="square" rtlCol="0">
            <a:spAutoFit/>
          </a:bodyPr>
          <a:lstStyle/>
          <a:p>
            <a:pPr>
              <a:spcAft>
                <a:spcPts val="1200"/>
              </a:spcAft>
            </a:pPr>
            <a:r>
              <a:rPr lang="en-GB" dirty="0">
                <a:solidFill>
                  <a:srgbClr val="7D7875"/>
                </a:solidFill>
                <a:latin typeface="Arial" panose="020B0604020202020204" pitchFamily="34" charset="0"/>
                <a:cs typeface="Arial" panose="020B0604020202020204" pitchFamily="34" charset="0"/>
              </a:rPr>
              <a:t>We’d like to thank:</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Our models, Alexis and Athena, for helping us to tell the story</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Nicole Anderson for photography and direction</a:t>
            </a:r>
          </a:p>
          <a:p>
            <a:pPr marL="457200" indent="-45720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The Temple Street Jobcentre staff for their kind cooperation</a:t>
            </a:r>
          </a:p>
        </p:txBody>
      </p:sp>
    </p:spTree>
    <p:extLst>
      <p:ext uri="{BB962C8B-B14F-4D97-AF65-F5344CB8AC3E}">
        <p14:creationId xmlns:p14="http://schemas.microsoft.com/office/powerpoint/2010/main" val="4045863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dark room&#10;&#10;Description automatically generated">
            <a:extLst>
              <a:ext uri="{FF2B5EF4-FFF2-40B4-BE49-F238E27FC236}">
                <a16:creationId xmlns:a16="http://schemas.microsoft.com/office/drawing/2014/main" id="{BD318693-6CB1-4FD6-848E-11E1BA86F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542E565-4B2E-4280-8B47-D9A137AF40DB}"/>
              </a:ext>
            </a:extLst>
          </p:cNvPr>
          <p:cNvSpPr txBox="1"/>
          <p:nvPr/>
        </p:nvSpPr>
        <p:spPr>
          <a:xfrm>
            <a:off x="2499954" y="1749200"/>
            <a:ext cx="3345468" cy="861774"/>
          </a:xfrm>
          <a:prstGeom prst="rect">
            <a:avLst/>
          </a:prstGeom>
          <a:noFill/>
        </p:spPr>
        <p:txBody>
          <a:bodyPr wrap="none" rtlCol="0">
            <a:spAutoFit/>
          </a:bodyPr>
          <a:lstStyle/>
          <a:p>
            <a:r>
              <a:rPr lang="en-GB" sz="5000" dirty="0">
                <a:solidFill>
                  <a:srgbClr val="D5511A"/>
                </a:solidFill>
                <a:latin typeface="Franklin Gothic Demi Cond" panose="020B0706030402020204" pitchFamily="34" charset="0"/>
              </a:rPr>
              <a:t>QUESTIONS?</a:t>
            </a:r>
          </a:p>
        </p:txBody>
      </p:sp>
      <p:cxnSp>
        <p:nvCxnSpPr>
          <p:cNvPr id="13" name="Straight Connector 12">
            <a:extLst>
              <a:ext uri="{FF2B5EF4-FFF2-40B4-BE49-F238E27FC236}">
                <a16:creationId xmlns:a16="http://schemas.microsoft.com/office/drawing/2014/main" id="{CD661F04-6F8E-4757-923D-E90C8CDE76E1}"/>
              </a:ext>
            </a:extLst>
          </p:cNvPr>
          <p:cNvCxnSpPr/>
          <p:nvPr/>
        </p:nvCxnSpPr>
        <p:spPr>
          <a:xfrm>
            <a:off x="2493938" y="1712606"/>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3FE25FE1-4545-49AF-94FA-827A95F965ED}"/>
              </a:ext>
            </a:extLst>
          </p:cNvPr>
          <p:cNvSpPr txBox="1"/>
          <p:nvPr/>
        </p:nvSpPr>
        <p:spPr>
          <a:xfrm>
            <a:off x="2502567" y="2939274"/>
            <a:ext cx="2634054" cy="430887"/>
          </a:xfrm>
          <a:prstGeom prst="rect">
            <a:avLst/>
          </a:prstGeom>
          <a:noFill/>
        </p:spPr>
        <p:txBody>
          <a:bodyPr wrap="none" rtlCol="0">
            <a:spAutoFit/>
          </a:bodyPr>
          <a:lstStyle/>
          <a:p>
            <a:r>
              <a:rPr lang="en-GB" sz="2200" dirty="0">
                <a:solidFill>
                  <a:srgbClr val="F69F19"/>
                </a:solidFill>
                <a:latin typeface="Arial" panose="020B0604020202020204" pitchFamily="34" charset="0"/>
                <a:cs typeface="Arial" panose="020B0604020202020204" pitchFamily="34" charset="0"/>
              </a:rPr>
              <a:t>Thanks for listening</a:t>
            </a:r>
          </a:p>
        </p:txBody>
      </p:sp>
      <p:pic>
        <p:nvPicPr>
          <p:cNvPr id="3" name="Picture 2">
            <a:extLst>
              <a:ext uri="{FF2B5EF4-FFF2-40B4-BE49-F238E27FC236}">
                <a16:creationId xmlns:a16="http://schemas.microsoft.com/office/drawing/2014/main" id="{C9B9C616-6C04-4563-A41A-A04C7645A9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69" y="819565"/>
            <a:ext cx="987424" cy="2003565"/>
          </a:xfrm>
          <a:prstGeom prst="rect">
            <a:avLst/>
          </a:prstGeom>
        </p:spPr>
      </p:pic>
      <p:sp>
        <p:nvSpPr>
          <p:cNvPr id="4" name="TextBox 3">
            <a:extLst>
              <a:ext uri="{FF2B5EF4-FFF2-40B4-BE49-F238E27FC236}">
                <a16:creationId xmlns:a16="http://schemas.microsoft.com/office/drawing/2014/main" id="{D6879E99-43D3-40D7-A2B9-7B8CE68A38E1}"/>
              </a:ext>
            </a:extLst>
          </p:cNvPr>
          <p:cNvSpPr txBox="1"/>
          <p:nvPr/>
        </p:nvSpPr>
        <p:spPr>
          <a:xfrm>
            <a:off x="735869" y="5145394"/>
            <a:ext cx="10986220" cy="1200329"/>
          </a:xfrm>
          <a:prstGeom prst="rect">
            <a:avLst/>
          </a:prstGeom>
          <a:noFill/>
        </p:spPr>
        <p:txBody>
          <a:bodyPr wrap="square">
            <a:spAutoFit/>
          </a:bodyPr>
          <a:lstStyle/>
          <a:p>
            <a:r>
              <a:rPr lang="en-GB" sz="1200" b="0" dirty="0">
                <a:solidFill>
                  <a:schemeClr val="bg1">
                    <a:lumMod val="75000"/>
                  </a:schemeClr>
                </a:solidFill>
                <a:effectLst/>
                <a:latin typeface="Calibri" panose="020F0502020204030204" pitchFamily="34" charset="0"/>
                <a:ea typeface="Calibri" panose="020F0502020204030204" pitchFamily="34" charset="0"/>
              </a:rPr>
              <a:t>Copyright© 2020. Informing Futures is a 1625 Independent People project. 1625 Independent People is a charity and a registered society (Co-operative and Community Benefit Societies Act 2014, reg: 23964R exempt from registration with the Charity Commission). Registered office: Kingsley Hall, 59 Old Market Street, Bristol, BS2 0ER.</a:t>
            </a:r>
          </a:p>
          <a:p>
            <a:pPr algn="r"/>
            <a:endParaRPr lang="en-GB" sz="1200" b="0" dirty="0">
              <a:solidFill>
                <a:schemeClr val="bg1">
                  <a:lumMod val="75000"/>
                </a:schemeClr>
              </a:solidFill>
              <a:effectLst/>
              <a:latin typeface="Calibri" panose="020F0502020204030204" pitchFamily="34" charset="0"/>
              <a:ea typeface="Calibri" panose="020F0502020204030204" pitchFamily="34" charset="0"/>
            </a:endParaRPr>
          </a:p>
          <a:p>
            <a:r>
              <a:rPr lang="en-GB" sz="1200" b="0" dirty="0">
                <a:solidFill>
                  <a:schemeClr val="bg1">
                    <a:lumMod val="75000"/>
                  </a:schemeClr>
                </a:solidFill>
                <a:effectLst/>
                <a:latin typeface="Calibri" panose="020F0502020204030204" pitchFamily="34" charset="0"/>
                <a:ea typeface="Calibri" panose="020F0502020204030204" pitchFamily="34" charset="0"/>
              </a:rPr>
              <a:t>This resource was funded by The National Lottery Community Fund and is offered free for information, educational and professional development purposes • You may not sell this work, nor may it be used as supporting content for any commercial product or service • All copies of this work must clearly display the original copyright notice and Informing Futures website address • Any on-line reproduction must also provide a link to the Informing Futures website.</a:t>
            </a:r>
          </a:p>
        </p:txBody>
      </p:sp>
    </p:spTree>
    <p:extLst>
      <p:ext uri="{BB962C8B-B14F-4D97-AF65-F5344CB8AC3E}">
        <p14:creationId xmlns:p14="http://schemas.microsoft.com/office/powerpoint/2010/main" val="724918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5506251"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MODULE 5: SPACES &amp; PLACES</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8" y="2296632"/>
            <a:ext cx="6475781" cy="123110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Physical Environments</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Exploring Impact</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Our Influence</a:t>
            </a:r>
          </a:p>
        </p:txBody>
      </p:sp>
    </p:spTree>
    <p:extLst>
      <p:ext uri="{BB962C8B-B14F-4D97-AF65-F5344CB8AC3E}">
        <p14:creationId xmlns:p14="http://schemas.microsoft.com/office/powerpoint/2010/main" val="42000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428759"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PLACES &amp; SPACES</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4C7ECB89-97DC-49C7-9DF1-FD3EAE89F5E1}"/>
              </a:ext>
            </a:extLst>
          </p:cNvPr>
          <p:cNvSpPr txBox="1"/>
          <p:nvPr/>
        </p:nvSpPr>
        <p:spPr>
          <a:xfrm>
            <a:off x="2499953" y="1869796"/>
            <a:ext cx="3428759" cy="1708160"/>
          </a:xfrm>
          <a:prstGeom prst="rect">
            <a:avLst/>
          </a:prstGeom>
          <a:noFill/>
        </p:spPr>
        <p:txBody>
          <a:bodyPr wrap="square" rtlCol="0">
            <a:spAutoFit/>
          </a:bodyPr>
          <a:lstStyle/>
          <a:p>
            <a:pPr>
              <a:spcBef>
                <a:spcPts val="600"/>
              </a:spcBef>
            </a:pPr>
            <a:r>
              <a:rPr lang="en-GB" sz="2200" dirty="0">
                <a:solidFill>
                  <a:srgbClr val="F69F19"/>
                </a:solidFill>
                <a:latin typeface="Arial" panose="020B0604020202020204" pitchFamily="34" charset="0"/>
                <a:cs typeface="Arial" panose="020B0604020202020204" pitchFamily="34" charset="0"/>
              </a:rPr>
              <a:t>“Some young people go out with their support workers and basically just go for coffee, or tea”</a:t>
            </a:r>
          </a:p>
          <a:p>
            <a:pPr>
              <a:spcBef>
                <a:spcPts val="600"/>
              </a:spcBef>
            </a:pPr>
            <a:r>
              <a:rPr lang="en-GB" sz="1200" dirty="0">
                <a:solidFill>
                  <a:srgbClr val="F69F19"/>
                </a:solidFill>
                <a:latin typeface="Arial" panose="020B0604020202020204" pitchFamily="34" charset="0"/>
                <a:cs typeface="Arial" panose="020B0604020202020204" pitchFamily="34" charset="0"/>
              </a:rPr>
              <a:t>Tia-Louise</a:t>
            </a:r>
          </a:p>
        </p:txBody>
      </p:sp>
      <p:pic>
        <p:nvPicPr>
          <p:cNvPr id="7" name="Picture 6">
            <a:extLst>
              <a:ext uri="{FF2B5EF4-FFF2-40B4-BE49-F238E27FC236}">
                <a16:creationId xmlns:a16="http://schemas.microsoft.com/office/drawing/2014/main" id="{39E178B2-A0FC-4305-87E1-E3B2A1FE8B86}"/>
              </a:ext>
            </a:extLst>
          </p:cNvPr>
          <p:cNvPicPr>
            <a:picLocks noChangeAspect="1"/>
          </p:cNvPicPr>
          <p:nvPr/>
        </p:nvPicPr>
        <p:blipFill>
          <a:blip r:embed="rId3"/>
          <a:stretch>
            <a:fillRect/>
          </a:stretch>
        </p:blipFill>
        <p:spPr>
          <a:xfrm>
            <a:off x="6453215" y="1965842"/>
            <a:ext cx="3972148" cy="3224228"/>
          </a:xfrm>
          <a:prstGeom prst="rect">
            <a:avLst/>
          </a:prstGeom>
        </p:spPr>
      </p:pic>
    </p:spTree>
    <p:extLst>
      <p:ext uri="{BB962C8B-B14F-4D97-AF65-F5344CB8AC3E}">
        <p14:creationId xmlns:p14="http://schemas.microsoft.com/office/powerpoint/2010/main" val="3128680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428759"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PLACES &amp; SPACES</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C122F07-3F6A-45F8-8663-248029BFC601}"/>
              </a:ext>
            </a:extLst>
          </p:cNvPr>
          <p:cNvSpPr txBox="1"/>
          <p:nvPr/>
        </p:nvSpPr>
        <p:spPr>
          <a:xfrm>
            <a:off x="2493939" y="2296632"/>
            <a:ext cx="5735662" cy="206210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We’re all affected by the environments we find ourselves in. </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How can we be mindful of this when we work with young people? </a:t>
            </a:r>
          </a:p>
          <a:p>
            <a:pPr marL="285750" indent="-285750">
              <a:spcAft>
                <a:spcPts val="1200"/>
              </a:spcAft>
              <a:buFont typeface="Arial" panose="020B0604020202020204" pitchFamily="34" charset="0"/>
              <a:buChar char="•"/>
            </a:pPr>
            <a:r>
              <a:rPr lang="en-GB" dirty="0">
                <a:solidFill>
                  <a:srgbClr val="7D7875"/>
                </a:solidFill>
                <a:latin typeface="Arial" panose="020B0604020202020204" pitchFamily="34" charset="0"/>
                <a:cs typeface="Arial" panose="020B0604020202020204" pitchFamily="34" charset="0"/>
              </a:rPr>
              <a:t>Are you empowered to work with young people at places that suit both you and them?</a:t>
            </a:r>
          </a:p>
        </p:txBody>
      </p:sp>
    </p:spTree>
    <p:extLst>
      <p:ext uri="{BB962C8B-B14F-4D97-AF65-F5344CB8AC3E}">
        <p14:creationId xmlns:p14="http://schemas.microsoft.com/office/powerpoint/2010/main" val="30791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428759"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PLACES &amp; SPACES</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C798F42A-3629-4D4F-B724-2B3C9EE908D7}"/>
              </a:ext>
            </a:extLst>
          </p:cNvPr>
          <p:cNvSpPr txBox="1"/>
          <p:nvPr/>
        </p:nvSpPr>
        <p:spPr>
          <a:xfrm>
            <a:off x="2499953" y="1869796"/>
            <a:ext cx="8338376" cy="769441"/>
          </a:xfrm>
          <a:prstGeom prst="rect">
            <a:avLst/>
          </a:prstGeom>
          <a:noFill/>
        </p:spPr>
        <p:txBody>
          <a:bodyPr wrap="square" rtlCol="0">
            <a:spAutoFit/>
          </a:bodyPr>
          <a:lstStyle/>
          <a:p>
            <a:r>
              <a:rPr lang="en-GB" sz="2200" dirty="0">
                <a:solidFill>
                  <a:srgbClr val="F69F19"/>
                </a:solidFill>
                <a:latin typeface="Arial" panose="020B0604020202020204" pitchFamily="34" charset="0"/>
                <a:cs typeface="Arial" panose="020B0604020202020204" pitchFamily="34" charset="0"/>
              </a:rPr>
              <a:t>Let’s consider how the physical environment affects our work with young people by taking a journey to the Job Centre</a:t>
            </a:r>
          </a:p>
        </p:txBody>
      </p:sp>
    </p:spTree>
    <p:extLst>
      <p:ext uri="{BB962C8B-B14F-4D97-AF65-F5344CB8AC3E}">
        <p14:creationId xmlns:p14="http://schemas.microsoft.com/office/powerpoint/2010/main" val="784633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227165"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7" name="Rectangle: Rounded Corners 6">
            <a:extLst>
              <a:ext uri="{FF2B5EF4-FFF2-40B4-BE49-F238E27FC236}">
                <a16:creationId xmlns:a16="http://schemas.microsoft.com/office/drawing/2014/main" id="{932372E7-1462-4F5E-AC0A-EDF097EB51C1}"/>
              </a:ext>
            </a:extLst>
          </p:cNvPr>
          <p:cNvSpPr>
            <a:spLocks noChangeAspect="1"/>
          </p:cNvSpPr>
          <p:nvPr/>
        </p:nvSpPr>
        <p:spPr>
          <a:xfrm>
            <a:off x="2525554" y="2013439"/>
            <a:ext cx="3570446" cy="4263071"/>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hought Bubble: Cloud 7">
            <a:extLst>
              <a:ext uri="{FF2B5EF4-FFF2-40B4-BE49-F238E27FC236}">
                <a16:creationId xmlns:a16="http://schemas.microsoft.com/office/drawing/2014/main" id="{D9B916A1-6FD2-4E17-989C-C71109B91FAB}"/>
              </a:ext>
            </a:extLst>
          </p:cNvPr>
          <p:cNvSpPr/>
          <p:nvPr/>
        </p:nvSpPr>
        <p:spPr>
          <a:xfrm>
            <a:off x="6594030" y="1667510"/>
            <a:ext cx="3831333" cy="2359363"/>
          </a:xfrm>
          <a:prstGeom prst="cloudCallout">
            <a:avLst>
              <a:gd name="adj1" fmla="val -89225"/>
              <a:gd name="adj2" fmla="val 714"/>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E0B5DA7-786E-4584-A924-64BA0AE7A7E3}"/>
              </a:ext>
            </a:extLst>
          </p:cNvPr>
          <p:cNvSpPr txBox="1"/>
          <p:nvPr/>
        </p:nvSpPr>
        <p:spPr>
          <a:xfrm>
            <a:off x="7139352" y="2323008"/>
            <a:ext cx="2620108" cy="923330"/>
          </a:xfrm>
          <a:prstGeom prst="rect">
            <a:avLst/>
          </a:prstGeom>
          <a:noFill/>
        </p:spPr>
        <p:txBody>
          <a:bodyPr wrap="square" rtlCol="0">
            <a:spAutoFit/>
          </a:bodyPr>
          <a:lstStyle/>
          <a:p>
            <a:pPr algn="ctr">
              <a:spcAft>
                <a:spcPts val="1200"/>
              </a:spcAft>
            </a:pPr>
            <a:r>
              <a:rPr lang="en-GB" dirty="0">
                <a:solidFill>
                  <a:srgbClr val="7D7875"/>
                </a:solidFill>
                <a:latin typeface="Arial" panose="020B0604020202020204" pitchFamily="34" charset="0"/>
                <a:cs typeface="Arial" panose="020B0604020202020204" pitchFamily="34" charset="0"/>
              </a:rPr>
              <a:t>Need to go to my Universal Credit appointment today…</a:t>
            </a:r>
          </a:p>
        </p:txBody>
      </p:sp>
    </p:spTree>
    <p:extLst>
      <p:ext uri="{BB962C8B-B14F-4D97-AF65-F5344CB8AC3E}">
        <p14:creationId xmlns:p14="http://schemas.microsoft.com/office/powerpoint/2010/main" val="1899039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227165"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10" name="Rectangle: Rounded Corners 9">
            <a:extLst>
              <a:ext uri="{FF2B5EF4-FFF2-40B4-BE49-F238E27FC236}">
                <a16:creationId xmlns:a16="http://schemas.microsoft.com/office/drawing/2014/main" id="{E82F17C1-D57A-4806-A803-7F12C725ADFE}"/>
              </a:ext>
            </a:extLst>
          </p:cNvPr>
          <p:cNvSpPr/>
          <p:nvPr/>
        </p:nvSpPr>
        <p:spPr>
          <a:xfrm rot="5400000">
            <a:off x="1889245" y="2389535"/>
            <a:ext cx="4377325" cy="3115188"/>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hought Bubble: Cloud 10">
            <a:extLst>
              <a:ext uri="{FF2B5EF4-FFF2-40B4-BE49-F238E27FC236}">
                <a16:creationId xmlns:a16="http://schemas.microsoft.com/office/drawing/2014/main" id="{1CF4C963-7C02-40F3-8AF6-ADFADE8FB174}"/>
              </a:ext>
            </a:extLst>
          </p:cNvPr>
          <p:cNvSpPr/>
          <p:nvPr/>
        </p:nvSpPr>
        <p:spPr>
          <a:xfrm>
            <a:off x="5811347" y="2066195"/>
            <a:ext cx="3791271" cy="2012820"/>
          </a:xfrm>
          <a:prstGeom prst="cloudCallout">
            <a:avLst>
              <a:gd name="adj1" fmla="val -64043"/>
              <a:gd name="adj2" fmla="val -40605"/>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E0B5DA7-786E-4584-A924-64BA0AE7A7E3}"/>
              </a:ext>
            </a:extLst>
          </p:cNvPr>
          <p:cNvSpPr txBox="1"/>
          <p:nvPr/>
        </p:nvSpPr>
        <p:spPr>
          <a:xfrm>
            <a:off x="6396928" y="2749439"/>
            <a:ext cx="2620108" cy="646331"/>
          </a:xfrm>
          <a:prstGeom prst="rect">
            <a:avLst/>
          </a:prstGeom>
          <a:noFill/>
        </p:spPr>
        <p:txBody>
          <a:bodyPr wrap="square" rtlCol="0">
            <a:spAutoFit/>
          </a:bodyPr>
          <a:lstStyle/>
          <a:p>
            <a:pPr algn="ctr">
              <a:spcAft>
                <a:spcPts val="1200"/>
              </a:spcAft>
            </a:pPr>
            <a:r>
              <a:rPr lang="en-GB" dirty="0">
                <a:solidFill>
                  <a:srgbClr val="7D7875"/>
                </a:solidFill>
                <a:latin typeface="Arial" panose="020B0604020202020204" pitchFamily="34" charset="0"/>
                <a:cs typeface="Arial" panose="020B0604020202020204" pitchFamily="34" charset="0"/>
              </a:rPr>
              <a:t>How do I get to the jobcentre?</a:t>
            </a:r>
          </a:p>
        </p:txBody>
      </p:sp>
    </p:spTree>
    <p:extLst>
      <p:ext uri="{BB962C8B-B14F-4D97-AF65-F5344CB8AC3E}">
        <p14:creationId xmlns:p14="http://schemas.microsoft.com/office/powerpoint/2010/main" val="2855902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C601-66F1-427D-9F45-6DD57BA02435}"/>
              </a:ext>
            </a:extLst>
          </p:cNvPr>
          <p:cNvSpPr txBox="1"/>
          <p:nvPr/>
        </p:nvSpPr>
        <p:spPr>
          <a:xfrm>
            <a:off x="2499954" y="765661"/>
            <a:ext cx="3227165" cy="646331"/>
          </a:xfrm>
          <a:prstGeom prst="rect">
            <a:avLst/>
          </a:prstGeom>
          <a:noFill/>
        </p:spPr>
        <p:txBody>
          <a:bodyPr wrap="none" rtlCol="0">
            <a:spAutoFit/>
          </a:bodyPr>
          <a:lstStyle/>
          <a:p>
            <a:r>
              <a:rPr lang="en-GB" sz="3600" dirty="0">
                <a:solidFill>
                  <a:srgbClr val="D5511A"/>
                </a:solidFill>
                <a:latin typeface="Franklin Gothic Demi Cond" panose="020B0706030402020204" pitchFamily="34" charset="0"/>
              </a:rPr>
              <a:t>ALEXIS’ JOURNEY</a:t>
            </a:r>
          </a:p>
        </p:txBody>
      </p:sp>
      <p:cxnSp>
        <p:nvCxnSpPr>
          <p:cNvPr id="3" name="Straight Connector 2">
            <a:extLst>
              <a:ext uri="{FF2B5EF4-FFF2-40B4-BE49-F238E27FC236}">
                <a16:creationId xmlns:a16="http://schemas.microsoft.com/office/drawing/2014/main" id="{68CDE3F8-589A-4B22-94B0-FE44BA929EDE}"/>
              </a:ext>
            </a:extLst>
          </p:cNvPr>
          <p:cNvCxnSpPr/>
          <p:nvPr/>
        </p:nvCxnSpPr>
        <p:spPr>
          <a:xfrm>
            <a:off x="2493938" y="729067"/>
            <a:ext cx="7931425" cy="0"/>
          </a:xfrm>
          <a:prstGeom prst="line">
            <a:avLst/>
          </a:prstGeom>
          <a:ln w="28575">
            <a:solidFill>
              <a:srgbClr val="F69F19"/>
            </a:solidFill>
          </a:ln>
        </p:spPr>
        <p:style>
          <a:lnRef idx="1">
            <a:schemeClr val="accent4"/>
          </a:lnRef>
          <a:fillRef idx="0">
            <a:schemeClr val="accent4"/>
          </a:fillRef>
          <a:effectRef idx="0">
            <a:schemeClr val="accent4"/>
          </a:effectRef>
          <a:fontRef idx="minor">
            <a:schemeClr val="tx1"/>
          </a:fontRef>
        </p:style>
      </p:cxnSp>
      <p:sp>
        <p:nvSpPr>
          <p:cNvPr id="7" name="Rectangle: Rounded Corners 6">
            <a:extLst>
              <a:ext uri="{FF2B5EF4-FFF2-40B4-BE49-F238E27FC236}">
                <a16:creationId xmlns:a16="http://schemas.microsoft.com/office/drawing/2014/main" id="{EC6AA89E-4C5F-4361-BC23-2D596361052D}"/>
              </a:ext>
            </a:extLst>
          </p:cNvPr>
          <p:cNvSpPr/>
          <p:nvPr/>
        </p:nvSpPr>
        <p:spPr>
          <a:xfrm>
            <a:off x="6209036" y="1688122"/>
            <a:ext cx="4216327" cy="4533247"/>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635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peech Bubble: Oval 3">
            <a:extLst>
              <a:ext uri="{FF2B5EF4-FFF2-40B4-BE49-F238E27FC236}">
                <a16:creationId xmlns:a16="http://schemas.microsoft.com/office/drawing/2014/main" id="{ADD5089C-B67F-49B3-B58B-932A906EF42A}"/>
              </a:ext>
            </a:extLst>
          </p:cNvPr>
          <p:cNvSpPr/>
          <p:nvPr/>
        </p:nvSpPr>
        <p:spPr>
          <a:xfrm flipH="1">
            <a:off x="2448227" y="1928424"/>
            <a:ext cx="3330617" cy="2026321"/>
          </a:xfrm>
          <a:prstGeom prst="wedgeEllipseCallout">
            <a:avLst>
              <a:gd name="adj1" fmla="val -115806"/>
              <a:gd name="adj2" fmla="val 24269"/>
            </a:avLst>
          </a:prstGeom>
          <a:solidFill>
            <a:schemeClr val="bg1"/>
          </a:solidFill>
          <a:ln>
            <a:solidFill>
              <a:srgbClr val="42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D7875"/>
                </a:solidFill>
                <a:latin typeface="Arial" panose="020B0604020202020204" pitchFamily="34" charset="0"/>
                <a:cs typeface="Arial" panose="020B0604020202020204" pitchFamily="34" charset="0"/>
              </a:rPr>
              <a:t>Hi… any chance I can get a lift today?</a:t>
            </a:r>
          </a:p>
        </p:txBody>
      </p:sp>
      <p:sp>
        <p:nvSpPr>
          <p:cNvPr id="12" name="Speech Bubble: Oval 11">
            <a:extLst>
              <a:ext uri="{FF2B5EF4-FFF2-40B4-BE49-F238E27FC236}">
                <a16:creationId xmlns:a16="http://schemas.microsoft.com/office/drawing/2014/main" id="{2F77B633-7AB3-488F-8CC6-5A115AC477C4}"/>
              </a:ext>
            </a:extLst>
          </p:cNvPr>
          <p:cNvSpPr/>
          <p:nvPr/>
        </p:nvSpPr>
        <p:spPr>
          <a:xfrm flipH="1">
            <a:off x="1255404" y="4066018"/>
            <a:ext cx="3330617" cy="2026321"/>
          </a:xfrm>
          <a:prstGeom prst="wedgeEllipseCallout">
            <a:avLst>
              <a:gd name="adj1" fmla="val 83766"/>
              <a:gd name="adj2" fmla="val 33815"/>
            </a:avLst>
          </a:prstGeom>
          <a:solidFill>
            <a:schemeClr val="bg1"/>
          </a:solidFill>
          <a:ln>
            <a:solidFill>
              <a:srgbClr val="42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D7875"/>
                </a:solidFill>
                <a:latin typeface="Arial" panose="020B0604020202020204" pitchFamily="34" charset="0"/>
                <a:cs typeface="Arial" panose="020B0604020202020204" pitchFamily="34" charset="0"/>
              </a:rPr>
              <a:t>Not today, I’m busy – sorry!</a:t>
            </a:r>
          </a:p>
        </p:txBody>
      </p:sp>
    </p:spTree>
    <p:extLst>
      <p:ext uri="{BB962C8B-B14F-4D97-AF65-F5344CB8AC3E}">
        <p14:creationId xmlns:p14="http://schemas.microsoft.com/office/powerpoint/2010/main" val="799642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B2722489D715408DE71D7973CE58D2" ma:contentTypeVersion="15" ma:contentTypeDescription="Create a new document." ma:contentTypeScope="" ma:versionID="cbf272710bee694918cf77cf6052644e">
  <xsd:schema xmlns:xsd="http://www.w3.org/2001/XMLSchema" xmlns:xs="http://www.w3.org/2001/XMLSchema" xmlns:p="http://schemas.microsoft.com/office/2006/metadata/properties" xmlns:ns3="a651f1c2-4269-4a6d-a8cf-05d0e7e8fd08" xmlns:ns4="c10c6e59-db66-4121-8214-d2bc082f23e1" targetNamespace="http://schemas.microsoft.com/office/2006/metadata/properties" ma:root="true" ma:fieldsID="d95b70cf05430d35ed5d78aff82f2a38" ns3:_="" ns4:_="">
    <xsd:import namespace="a651f1c2-4269-4a6d-a8cf-05d0e7e8fd08"/>
    <xsd:import namespace="c10c6e59-db66-4121-8214-d2bc082f23e1"/>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1f1c2-4269-4a6d-a8cf-05d0e7e8fd0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0c6e59-db66-4121-8214-d2bc082f23e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CB73FA-7F34-488E-B0B2-B0917BACCA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51f1c2-4269-4a6d-a8cf-05d0e7e8fd08"/>
    <ds:schemaRef ds:uri="c10c6e59-db66-4121-8214-d2bc082f23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69F14B-ADF3-49B6-B0CB-6AB1B66C7F7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820A71A-DE8C-425B-AAD6-A4C210900D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253</TotalTime>
  <Words>1403</Words>
  <Application>Microsoft Office PowerPoint</Application>
  <PresentationFormat>Widescreen</PresentationFormat>
  <Paragraphs>127</Paragraphs>
  <Slides>22</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Franklin Gothic Demi Cond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Miles</dc:creator>
  <cp:lastModifiedBy>Hannah Barry</cp:lastModifiedBy>
  <cp:revision>30</cp:revision>
  <dcterms:created xsi:type="dcterms:W3CDTF">2020-01-24T13:52:17Z</dcterms:created>
  <dcterms:modified xsi:type="dcterms:W3CDTF">2021-06-02T10:02:07Z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0x010100B8B2722489D715408DE71D7973CE58D2</vt:lpwstr>
  </property>
</Properties>
</file>