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1"/>
  </p:notesMasterIdLst>
  <p:sldIdLst>
    <p:sldId id="256" r:id="rId5"/>
    <p:sldId id="258" r:id="rId6"/>
    <p:sldId id="259" r:id="rId7"/>
    <p:sldId id="260" r:id="rId8"/>
    <p:sldId id="285" r:id="rId9"/>
    <p:sldId id="286" r:id="rId10"/>
    <p:sldId id="287" r:id="rId11"/>
    <p:sldId id="288" r:id="rId12"/>
    <p:sldId id="289" r:id="rId13"/>
    <p:sldId id="290" r:id="rId14"/>
    <p:sldId id="291" r:id="rId15"/>
    <p:sldId id="292" r:id="rId16"/>
    <p:sldId id="293" r:id="rId17"/>
    <p:sldId id="294" r:id="rId18"/>
    <p:sldId id="295" r:id="rId19"/>
    <p:sldId id="296" r:id="rId20"/>
    <p:sldId id="297" r:id="rId21"/>
    <p:sldId id="298" r:id="rId22"/>
    <p:sldId id="299" r:id="rId23"/>
    <p:sldId id="300" r:id="rId24"/>
    <p:sldId id="301" r:id="rId25"/>
    <p:sldId id="302" r:id="rId26"/>
    <p:sldId id="303" r:id="rId27"/>
    <p:sldId id="304" r:id="rId28"/>
    <p:sldId id="305" r:id="rId29"/>
    <p:sldId id="284"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D7875"/>
    <a:srgbClr val="006886"/>
    <a:srgbClr val="4D84C1"/>
    <a:srgbClr val="D5511A"/>
    <a:srgbClr val="494441"/>
    <a:srgbClr val="423A35"/>
    <a:srgbClr val="A3C5E9"/>
    <a:srgbClr val="F69F1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0" autoAdjust="0"/>
    <p:restoredTop sz="94660"/>
  </p:normalViewPr>
  <p:slideViewPr>
    <p:cSldViewPr snapToGrid="0">
      <p:cViewPr varScale="1">
        <p:scale>
          <a:sx n="159" d="100"/>
          <a:sy n="159" d="100"/>
        </p:scale>
        <p:origin x="300" y="132"/>
      </p:cViewPr>
      <p:guideLst/>
    </p:cSldViewPr>
  </p:slideViewPr>
  <p:notesTextViewPr>
    <p:cViewPr>
      <p:scale>
        <a:sx n="3" d="2"/>
        <a:sy n="3" d="2"/>
      </p:scale>
      <p:origin x="0" y="0"/>
    </p:cViewPr>
  </p:notesTextViewPr>
  <p:notesViewPr>
    <p:cSldViewPr snapToGrid="0">
      <p:cViewPr varScale="1">
        <p:scale>
          <a:sx n="120" d="100"/>
          <a:sy n="120" d="100"/>
        </p:scale>
        <p:origin x="4962" y="12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ableStyles" Target="tableStyles.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E756A3-14BD-40E5-A4E2-A15C42608D1E}" type="datetimeFigureOut">
              <a:rPr lang="en-GB" smtClean="0"/>
              <a:t>22/12/2020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925A7C9-C937-408C-8E3F-35A3D5B95C84}" type="slidenum">
              <a:rPr lang="en-GB" smtClean="0"/>
              <a:t>‹#›</a:t>
            </a:fld>
            <a:endParaRPr lang="en-GB"/>
          </a:p>
        </p:txBody>
      </p:sp>
    </p:spTree>
    <p:extLst>
      <p:ext uri="{BB962C8B-B14F-4D97-AF65-F5344CB8AC3E}">
        <p14:creationId xmlns:p14="http://schemas.microsoft.com/office/powerpoint/2010/main" val="5599417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B30EEC2D-325B-4936-AD54-C2B9EC13B716}"/>
              </a:ext>
            </a:extLst>
          </p:cNvPr>
          <p:cNvSpPr txBox="1"/>
          <p:nvPr userDrawn="1"/>
        </p:nvSpPr>
        <p:spPr>
          <a:xfrm>
            <a:off x="6348045" y="6510608"/>
            <a:ext cx="5715001" cy="276999"/>
          </a:xfrm>
          <a:prstGeom prst="rect">
            <a:avLst/>
          </a:prstGeom>
          <a:noFill/>
        </p:spPr>
        <p:txBody>
          <a:bodyPr wrap="square">
            <a:spAutoFit/>
          </a:bodyPr>
          <a:lstStyle/>
          <a:p>
            <a:pPr algn="r"/>
            <a:r>
              <a:rPr lang="en-GB" sz="1200" b="0" dirty="0">
                <a:solidFill>
                  <a:srgbClr val="7D7875"/>
                </a:solidFill>
                <a:effectLst/>
                <a:latin typeface="Calibri" panose="020F0502020204030204" pitchFamily="34" charset="0"/>
                <a:ea typeface="Calibri" panose="020F0502020204030204" pitchFamily="34" charset="0"/>
              </a:rPr>
              <a:t>Copyright© 2020. Informing Futures, a 1625 Independent People project.</a:t>
            </a:r>
            <a:endParaRPr lang="en-GB" sz="1200" b="0" dirty="0">
              <a:solidFill>
                <a:srgbClr val="7D7875"/>
              </a:solidFill>
            </a:endParaRPr>
          </a:p>
        </p:txBody>
      </p:sp>
      <p:pic>
        <p:nvPicPr>
          <p:cNvPr id="10" name="Picture 9">
            <a:extLst>
              <a:ext uri="{FF2B5EF4-FFF2-40B4-BE49-F238E27FC236}">
                <a16:creationId xmlns:a16="http://schemas.microsoft.com/office/drawing/2014/main" id="{1BDC48CE-139C-457F-B50D-89EB396C0189}"/>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35869" y="817318"/>
            <a:ext cx="987424" cy="2008060"/>
          </a:xfrm>
          <a:prstGeom prst="rect">
            <a:avLst/>
          </a:prstGeom>
        </p:spPr>
      </p:pic>
    </p:spTree>
    <p:extLst>
      <p:ext uri="{BB962C8B-B14F-4D97-AF65-F5344CB8AC3E}">
        <p14:creationId xmlns:p14="http://schemas.microsoft.com/office/powerpoint/2010/main" val="858782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0ED5A539-10EC-4E9E-8247-9C4363C039CE}"/>
              </a:ext>
            </a:extLst>
          </p:cNvPr>
          <p:cNvSpPr txBox="1"/>
          <p:nvPr userDrawn="1"/>
        </p:nvSpPr>
        <p:spPr>
          <a:xfrm>
            <a:off x="6348045" y="6510608"/>
            <a:ext cx="5715001" cy="276999"/>
          </a:xfrm>
          <a:prstGeom prst="rect">
            <a:avLst/>
          </a:prstGeom>
          <a:noFill/>
        </p:spPr>
        <p:txBody>
          <a:bodyPr wrap="square">
            <a:spAutoFit/>
          </a:bodyPr>
          <a:lstStyle/>
          <a:p>
            <a:pPr algn="r"/>
            <a:r>
              <a:rPr lang="en-GB" sz="1200" b="0" dirty="0">
                <a:solidFill>
                  <a:srgbClr val="7D7875"/>
                </a:solidFill>
                <a:effectLst/>
                <a:latin typeface="Calibri" panose="020F0502020204030204" pitchFamily="34" charset="0"/>
                <a:ea typeface="Calibri" panose="020F0502020204030204" pitchFamily="34" charset="0"/>
              </a:rPr>
              <a:t>Copyright© 2020. Informing Futures, a 1625 Independent People project.</a:t>
            </a:r>
            <a:endParaRPr lang="en-GB" sz="1200" b="0" dirty="0">
              <a:solidFill>
                <a:srgbClr val="7D7875"/>
              </a:solidFill>
            </a:endParaRPr>
          </a:p>
        </p:txBody>
      </p:sp>
      <p:pic>
        <p:nvPicPr>
          <p:cNvPr id="8" name="Picture 7">
            <a:extLst>
              <a:ext uri="{FF2B5EF4-FFF2-40B4-BE49-F238E27FC236}">
                <a16:creationId xmlns:a16="http://schemas.microsoft.com/office/drawing/2014/main" id="{5B09B839-9AE1-4C2C-8DFC-1ED1F9ADB54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35869" y="819565"/>
            <a:ext cx="987424" cy="2003565"/>
          </a:xfrm>
          <a:prstGeom prst="rect">
            <a:avLst/>
          </a:prstGeom>
        </p:spPr>
      </p:pic>
    </p:spTree>
    <p:extLst>
      <p:ext uri="{BB962C8B-B14F-4D97-AF65-F5344CB8AC3E}">
        <p14:creationId xmlns:p14="http://schemas.microsoft.com/office/powerpoint/2010/main" val="76177144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55462333"/>
      </p:ext>
    </p:extLst>
  </p:cSld>
  <p:clrMap bg1="lt1" tx1="dk1" bg2="lt2" tx2="dk2" accent1="accent1" accent2="accent2" accent3="accent3" accent4="accent4" accent5="accent5" accent6="accent6" hlink="hlink" folHlink="folHlink"/>
  <p:sldLayoutIdLst>
    <p:sldLayoutId id="2147483649" r:id="rId1"/>
    <p:sldLayoutId id="2147483655"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Layout" Target="../slideLayouts/slideLayout1.xml"/><Relationship Id="rId5" Type="http://schemas.openxmlformats.org/officeDocument/2006/relationships/hyperlink" Target="mailto:enquiries@1625ip.co.uk" TargetMode="External"/><Relationship Id="rId4" Type="http://schemas.openxmlformats.org/officeDocument/2006/relationships/hyperlink" Target="http://www.informingfutures.co.uk/"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www.emerald.com/insight/content/doi/10.1108/HCS-12-2013-0024/full/html" TargetMode="Externa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group of people in a dark room&#10;&#10;Description automatically generated">
            <a:extLst>
              <a:ext uri="{FF2B5EF4-FFF2-40B4-BE49-F238E27FC236}">
                <a16:creationId xmlns:a16="http://schemas.microsoft.com/office/drawing/2014/main" id="{BD318693-6CB1-4FD6-848E-11E1BA86F99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9" name="TextBox 8">
            <a:extLst>
              <a:ext uri="{FF2B5EF4-FFF2-40B4-BE49-F238E27FC236}">
                <a16:creationId xmlns:a16="http://schemas.microsoft.com/office/drawing/2014/main" id="{A542E565-4B2E-4280-8B47-D9A137AF40DB}"/>
              </a:ext>
            </a:extLst>
          </p:cNvPr>
          <p:cNvSpPr txBox="1"/>
          <p:nvPr/>
        </p:nvSpPr>
        <p:spPr>
          <a:xfrm>
            <a:off x="2499954" y="1749200"/>
            <a:ext cx="8802410" cy="861774"/>
          </a:xfrm>
          <a:prstGeom prst="rect">
            <a:avLst/>
          </a:prstGeom>
          <a:noFill/>
        </p:spPr>
        <p:txBody>
          <a:bodyPr wrap="none" rtlCol="0">
            <a:spAutoFit/>
          </a:bodyPr>
          <a:lstStyle/>
          <a:p>
            <a:r>
              <a:rPr lang="en-GB" sz="5000" dirty="0">
                <a:solidFill>
                  <a:srgbClr val="D5511A"/>
                </a:solidFill>
                <a:latin typeface="Franklin Gothic Demi Cond" panose="020B0706030402020204" pitchFamily="34" charset="0"/>
              </a:rPr>
              <a:t>IMPLEMENTING A PIE FRAMEWORK</a:t>
            </a:r>
          </a:p>
        </p:txBody>
      </p:sp>
      <p:cxnSp>
        <p:nvCxnSpPr>
          <p:cNvPr id="13" name="Straight Connector 12">
            <a:extLst>
              <a:ext uri="{FF2B5EF4-FFF2-40B4-BE49-F238E27FC236}">
                <a16:creationId xmlns:a16="http://schemas.microsoft.com/office/drawing/2014/main" id="{CD661F04-6F8E-4757-923D-E90C8CDE76E1}"/>
              </a:ext>
            </a:extLst>
          </p:cNvPr>
          <p:cNvCxnSpPr/>
          <p:nvPr/>
        </p:nvCxnSpPr>
        <p:spPr>
          <a:xfrm>
            <a:off x="2493938" y="1712606"/>
            <a:ext cx="7931425" cy="0"/>
          </a:xfrm>
          <a:prstGeom prst="line">
            <a:avLst/>
          </a:prstGeom>
          <a:ln w="28575">
            <a:solidFill>
              <a:srgbClr val="F69F19"/>
            </a:solidFill>
          </a:ln>
        </p:spPr>
        <p:style>
          <a:lnRef idx="1">
            <a:schemeClr val="accent4"/>
          </a:lnRef>
          <a:fillRef idx="0">
            <a:schemeClr val="accent4"/>
          </a:fillRef>
          <a:effectRef idx="0">
            <a:schemeClr val="accent4"/>
          </a:effectRef>
          <a:fontRef idx="minor">
            <a:schemeClr val="tx1"/>
          </a:fontRef>
        </p:style>
      </p:cxnSp>
      <p:sp>
        <p:nvSpPr>
          <p:cNvPr id="14" name="TextBox 13">
            <a:extLst>
              <a:ext uri="{FF2B5EF4-FFF2-40B4-BE49-F238E27FC236}">
                <a16:creationId xmlns:a16="http://schemas.microsoft.com/office/drawing/2014/main" id="{3FE25FE1-4545-49AF-94FA-827A95F965ED}"/>
              </a:ext>
            </a:extLst>
          </p:cNvPr>
          <p:cNvSpPr txBox="1"/>
          <p:nvPr/>
        </p:nvSpPr>
        <p:spPr>
          <a:xfrm>
            <a:off x="2502567" y="2939274"/>
            <a:ext cx="9100568" cy="430887"/>
          </a:xfrm>
          <a:prstGeom prst="rect">
            <a:avLst/>
          </a:prstGeom>
          <a:noFill/>
        </p:spPr>
        <p:txBody>
          <a:bodyPr wrap="none" rtlCol="0">
            <a:spAutoFit/>
          </a:bodyPr>
          <a:lstStyle/>
          <a:p>
            <a:r>
              <a:rPr lang="en-GB" sz="2200" dirty="0">
                <a:solidFill>
                  <a:srgbClr val="F69F19"/>
                </a:solidFill>
                <a:latin typeface="Arial" panose="020B0604020202020204" pitchFamily="34" charset="0"/>
                <a:cs typeface="Arial" panose="020B0604020202020204" pitchFamily="34" charset="0"/>
              </a:rPr>
              <a:t>Implementing a Psychologically Informed Environment (PIE) framework</a:t>
            </a:r>
          </a:p>
        </p:txBody>
      </p:sp>
      <p:sp>
        <p:nvSpPr>
          <p:cNvPr id="2" name="TextBox 1">
            <a:extLst>
              <a:ext uri="{FF2B5EF4-FFF2-40B4-BE49-F238E27FC236}">
                <a16:creationId xmlns:a16="http://schemas.microsoft.com/office/drawing/2014/main" id="{AB0FAD88-9ECB-449A-8B8C-EB25B5DD7460}"/>
              </a:ext>
            </a:extLst>
          </p:cNvPr>
          <p:cNvSpPr txBox="1"/>
          <p:nvPr/>
        </p:nvSpPr>
        <p:spPr>
          <a:xfrm>
            <a:off x="6348045" y="6510608"/>
            <a:ext cx="5715001" cy="276999"/>
          </a:xfrm>
          <a:prstGeom prst="rect">
            <a:avLst/>
          </a:prstGeom>
          <a:noFill/>
        </p:spPr>
        <p:txBody>
          <a:bodyPr wrap="square">
            <a:spAutoFit/>
          </a:bodyPr>
          <a:lstStyle/>
          <a:p>
            <a:pPr algn="r"/>
            <a:r>
              <a:rPr lang="en-GB" sz="1200" b="0" dirty="0">
                <a:solidFill>
                  <a:srgbClr val="7D7875"/>
                </a:solidFill>
                <a:effectLst/>
                <a:latin typeface="Calibri" panose="020F0502020204030204" pitchFamily="34" charset="0"/>
                <a:ea typeface="Calibri" panose="020F0502020204030204" pitchFamily="34" charset="0"/>
              </a:rPr>
              <a:t>Copyright© 2020. Informing Futures, a 1625 Independent People project.</a:t>
            </a:r>
            <a:endParaRPr lang="en-GB" sz="1200" b="0" dirty="0">
              <a:solidFill>
                <a:srgbClr val="7D7875"/>
              </a:solidFill>
            </a:endParaRPr>
          </a:p>
        </p:txBody>
      </p:sp>
      <p:pic>
        <p:nvPicPr>
          <p:cNvPr id="3" name="Picture 2">
            <a:extLst>
              <a:ext uri="{FF2B5EF4-FFF2-40B4-BE49-F238E27FC236}">
                <a16:creationId xmlns:a16="http://schemas.microsoft.com/office/drawing/2014/main" id="{1AFFB343-D902-438C-8C14-C86514AC95FB}"/>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735869" y="819565"/>
            <a:ext cx="987424" cy="2003565"/>
          </a:xfrm>
          <a:prstGeom prst="rect">
            <a:avLst/>
          </a:prstGeom>
        </p:spPr>
      </p:pic>
      <p:sp>
        <p:nvSpPr>
          <p:cNvPr id="10" name="TextBox 9">
            <a:extLst>
              <a:ext uri="{FF2B5EF4-FFF2-40B4-BE49-F238E27FC236}">
                <a16:creationId xmlns:a16="http://schemas.microsoft.com/office/drawing/2014/main" id="{9195D128-08EE-4F86-B34B-7E98FA5EE6F2}"/>
              </a:ext>
            </a:extLst>
          </p:cNvPr>
          <p:cNvSpPr txBox="1"/>
          <p:nvPr/>
        </p:nvSpPr>
        <p:spPr>
          <a:xfrm>
            <a:off x="2493938" y="5021762"/>
            <a:ext cx="7931425" cy="1015663"/>
          </a:xfrm>
          <a:prstGeom prst="rect">
            <a:avLst/>
          </a:prstGeom>
          <a:noFill/>
        </p:spPr>
        <p:txBody>
          <a:bodyPr wrap="square" rtlCol="0">
            <a:spAutoFit/>
          </a:bodyPr>
          <a:lstStyle/>
          <a:p>
            <a:r>
              <a:rPr lang="en-GB" sz="1200" dirty="0">
                <a:solidFill>
                  <a:schemeClr val="bg1">
                    <a:lumMod val="75000"/>
                  </a:schemeClr>
                </a:solidFill>
                <a:effectLst/>
                <a:latin typeface="Calibri" panose="020F0502020204030204" pitchFamily="34" charset="0"/>
                <a:ea typeface="Calibri" panose="020F0502020204030204" pitchFamily="34" charset="0"/>
              </a:rPr>
              <a:t>This resource is part of the Informing Futures toolkit </a:t>
            </a:r>
            <a:r>
              <a:rPr lang="en-GB" sz="1200" u="sng" dirty="0">
                <a:solidFill>
                  <a:schemeClr val="bg1">
                    <a:lumMod val="75000"/>
                  </a:schemeClr>
                </a:solidFill>
                <a:effectLst/>
                <a:latin typeface="Calibri" panose="020F0502020204030204" pitchFamily="34" charset="0"/>
                <a:ea typeface="Calibri" panose="020F0502020204030204" pitchFamily="34" charset="0"/>
                <a:hlinkClick r:id="rId4">
                  <a:extLst>
                    <a:ext uri="{A12FA001-AC4F-418D-AE19-62706E023703}">
                      <ahyp:hlinkClr xmlns:ahyp="http://schemas.microsoft.com/office/drawing/2018/hyperlinkcolor" val="tx"/>
                    </a:ext>
                  </a:extLst>
                </a:hlinkClick>
              </a:rPr>
              <a:t>www.informingfutures.co.uk</a:t>
            </a:r>
            <a:r>
              <a:rPr lang="en-GB" sz="1200" dirty="0">
                <a:solidFill>
                  <a:schemeClr val="bg1">
                    <a:lumMod val="75000"/>
                  </a:schemeClr>
                </a:solidFill>
                <a:effectLst/>
                <a:latin typeface="Calibri" panose="020F0502020204030204" pitchFamily="34" charset="0"/>
                <a:ea typeface="Calibri" panose="020F0502020204030204" pitchFamily="34" charset="0"/>
              </a:rPr>
              <a:t>, a free online resource for professionals seeking to understand and support care and custody experienced young people. </a:t>
            </a:r>
          </a:p>
          <a:p>
            <a:endParaRPr lang="en-GB" sz="1200" dirty="0">
              <a:solidFill>
                <a:schemeClr val="bg1">
                  <a:lumMod val="75000"/>
                </a:schemeClr>
              </a:solidFill>
              <a:effectLst/>
              <a:latin typeface="Calibri" panose="020F0502020204030204" pitchFamily="34" charset="0"/>
              <a:ea typeface="Calibri" panose="020F0502020204030204" pitchFamily="34" charset="0"/>
            </a:endParaRPr>
          </a:p>
          <a:p>
            <a:r>
              <a:rPr lang="en-GB" sz="1200" dirty="0">
                <a:solidFill>
                  <a:schemeClr val="bg1">
                    <a:lumMod val="75000"/>
                  </a:schemeClr>
                </a:solidFill>
                <a:effectLst/>
                <a:latin typeface="Calibri" panose="020F0502020204030204" pitchFamily="34" charset="0"/>
                <a:ea typeface="Calibri" panose="020F0502020204030204" pitchFamily="34" charset="0"/>
              </a:rPr>
              <a:t>For more information or queries on any of the topics covered in this toolkit, or to find out about training and consultancy we can offer please contact </a:t>
            </a:r>
            <a:r>
              <a:rPr lang="en-GB" sz="1200" u="sng" dirty="0">
                <a:solidFill>
                  <a:schemeClr val="bg1">
                    <a:lumMod val="75000"/>
                  </a:schemeClr>
                </a:solidFill>
                <a:effectLst/>
                <a:latin typeface="Calibri" panose="020F0502020204030204" pitchFamily="34" charset="0"/>
                <a:ea typeface="Calibri" panose="020F0502020204030204" pitchFamily="34" charset="0"/>
                <a:hlinkClick r:id="rId5">
                  <a:extLst>
                    <a:ext uri="{A12FA001-AC4F-418D-AE19-62706E023703}">
                      <ahyp:hlinkClr xmlns:ahyp="http://schemas.microsoft.com/office/drawing/2018/hyperlinkcolor" val="tx"/>
                    </a:ext>
                  </a:extLst>
                </a:hlinkClick>
              </a:rPr>
              <a:t>enquiries@1625ip.co.uk</a:t>
            </a:r>
            <a:endParaRPr lang="en-GB" sz="1200" dirty="0">
              <a:solidFill>
                <a:schemeClr val="bg1">
                  <a:lumMod val="75000"/>
                </a:schemeClr>
              </a:solidFill>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3806424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02AC601-66F1-427D-9F45-6DD57BA02435}"/>
              </a:ext>
            </a:extLst>
          </p:cNvPr>
          <p:cNvSpPr txBox="1"/>
          <p:nvPr/>
        </p:nvSpPr>
        <p:spPr>
          <a:xfrm>
            <a:off x="2499954" y="765661"/>
            <a:ext cx="5822428" cy="738664"/>
          </a:xfrm>
          <a:prstGeom prst="rect">
            <a:avLst/>
          </a:prstGeom>
          <a:noFill/>
        </p:spPr>
        <p:txBody>
          <a:bodyPr wrap="none" rtlCol="0">
            <a:spAutoFit/>
          </a:bodyPr>
          <a:lstStyle/>
          <a:p>
            <a:r>
              <a:rPr lang="en-GB" sz="4200" dirty="0">
                <a:solidFill>
                  <a:srgbClr val="D5511A"/>
                </a:solidFill>
                <a:latin typeface="Bebas Neue Bold" panose="020B0606020202050201" pitchFamily="34" charset="0"/>
              </a:rPr>
              <a:t>RESOURCES THAT SUPPORT OUR PIE</a:t>
            </a:r>
          </a:p>
        </p:txBody>
      </p:sp>
      <p:cxnSp>
        <p:nvCxnSpPr>
          <p:cNvPr id="3" name="Straight Connector 2">
            <a:extLst>
              <a:ext uri="{FF2B5EF4-FFF2-40B4-BE49-F238E27FC236}">
                <a16:creationId xmlns:a16="http://schemas.microsoft.com/office/drawing/2014/main" id="{68CDE3F8-589A-4B22-94B0-FE44BA929EDE}"/>
              </a:ext>
            </a:extLst>
          </p:cNvPr>
          <p:cNvCxnSpPr/>
          <p:nvPr/>
        </p:nvCxnSpPr>
        <p:spPr>
          <a:xfrm>
            <a:off x="2493938" y="729067"/>
            <a:ext cx="7931425" cy="0"/>
          </a:xfrm>
          <a:prstGeom prst="line">
            <a:avLst/>
          </a:prstGeom>
          <a:ln w="28575">
            <a:solidFill>
              <a:srgbClr val="F69F19"/>
            </a:solidFill>
          </a:ln>
        </p:spPr>
        <p:style>
          <a:lnRef idx="1">
            <a:schemeClr val="accent4"/>
          </a:lnRef>
          <a:fillRef idx="0">
            <a:schemeClr val="accent4"/>
          </a:fillRef>
          <a:effectRef idx="0">
            <a:schemeClr val="accent4"/>
          </a:effectRef>
          <a:fontRef idx="minor">
            <a:schemeClr val="tx1"/>
          </a:fontRef>
        </p:style>
      </p:cxnSp>
      <p:sp>
        <p:nvSpPr>
          <p:cNvPr id="4" name="TextBox 3">
            <a:extLst>
              <a:ext uri="{FF2B5EF4-FFF2-40B4-BE49-F238E27FC236}">
                <a16:creationId xmlns:a16="http://schemas.microsoft.com/office/drawing/2014/main" id="{2C122F07-3F6A-45F8-8663-248029BFC601}"/>
              </a:ext>
            </a:extLst>
          </p:cNvPr>
          <p:cNvSpPr txBox="1"/>
          <p:nvPr/>
        </p:nvSpPr>
        <p:spPr>
          <a:xfrm>
            <a:off x="2502567" y="1997845"/>
            <a:ext cx="5757112" cy="3570208"/>
          </a:xfrm>
          <a:prstGeom prst="rect">
            <a:avLst/>
          </a:prstGeom>
          <a:noFill/>
        </p:spPr>
        <p:txBody>
          <a:bodyPr wrap="square" rtlCol="0">
            <a:spAutoFit/>
          </a:bodyPr>
          <a:lstStyle/>
          <a:p>
            <a:pPr>
              <a:spcAft>
                <a:spcPts val="1200"/>
              </a:spcAft>
            </a:pPr>
            <a:r>
              <a:rPr lang="en-GB" dirty="0">
                <a:solidFill>
                  <a:srgbClr val="7D7875"/>
                </a:solidFill>
                <a:latin typeface="Arial" panose="020B0604020202020204" pitchFamily="34" charset="0"/>
                <a:cs typeface="Arial" panose="020B0604020202020204" pitchFamily="34" charset="0"/>
              </a:rPr>
              <a:t>This identifies 3 broad groupings of people; our Senior Leadership Team, our wider colleagues and the external support we needed to enable us to develop, implement and stay on our learning and development journey with PIE</a:t>
            </a:r>
          </a:p>
          <a:p>
            <a:pPr>
              <a:spcAft>
                <a:spcPts val="1200"/>
              </a:spcAft>
            </a:pPr>
            <a:r>
              <a:rPr lang="en-GB" dirty="0">
                <a:solidFill>
                  <a:srgbClr val="7D7875"/>
                </a:solidFill>
                <a:latin typeface="Arial" panose="020B0604020202020204" pitchFamily="34" charset="0"/>
                <a:cs typeface="Arial" panose="020B0604020202020204" pitchFamily="34" charset="0"/>
              </a:rPr>
              <a:t>This will vary for different organisations, and, if we had sat down at the beginning, I’m not sure we would have been able to articulate this is what it would look like (Hindsight is a great thing!). However this reflects our learning – we didn’t always anticipate what was needed but this also enabled us to flex and evolve to meet challenges and changing circumstances</a:t>
            </a:r>
          </a:p>
        </p:txBody>
      </p:sp>
    </p:spTree>
    <p:extLst>
      <p:ext uri="{BB962C8B-B14F-4D97-AF65-F5344CB8AC3E}">
        <p14:creationId xmlns:p14="http://schemas.microsoft.com/office/powerpoint/2010/main" val="13455553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02AC601-66F1-427D-9F45-6DD57BA02435}"/>
              </a:ext>
            </a:extLst>
          </p:cNvPr>
          <p:cNvSpPr txBox="1"/>
          <p:nvPr/>
        </p:nvSpPr>
        <p:spPr>
          <a:xfrm>
            <a:off x="2499954" y="765661"/>
            <a:ext cx="5822428" cy="738664"/>
          </a:xfrm>
          <a:prstGeom prst="rect">
            <a:avLst/>
          </a:prstGeom>
          <a:noFill/>
        </p:spPr>
        <p:txBody>
          <a:bodyPr wrap="none" rtlCol="0">
            <a:spAutoFit/>
          </a:bodyPr>
          <a:lstStyle/>
          <a:p>
            <a:r>
              <a:rPr lang="en-GB" sz="4200" dirty="0">
                <a:solidFill>
                  <a:srgbClr val="D5511A"/>
                </a:solidFill>
                <a:latin typeface="Bebas Neue Bold" panose="020B0606020202050201" pitchFamily="34" charset="0"/>
              </a:rPr>
              <a:t>RESOURCES THAT SUPPORT OUR PIE</a:t>
            </a:r>
          </a:p>
        </p:txBody>
      </p:sp>
      <p:cxnSp>
        <p:nvCxnSpPr>
          <p:cNvPr id="3" name="Straight Connector 2">
            <a:extLst>
              <a:ext uri="{FF2B5EF4-FFF2-40B4-BE49-F238E27FC236}">
                <a16:creationId xmlns:a16="http://schemas.microsoft.com/office/drawing/2014/main" id="{68CDE3F8-589A-4B22-94B0-FE44BA929EDE}"/>
              </a:ext>
            </a:extLst>
          </p:cNvPr>
          <p:cNvCxnSpPr/>
          <p:nvPr/>
        </p:nvCxnSpPr>
        <p:spPr>
          <a:xfrm>
            <a:off x="2493938" y="729067"/>
            <a:ext cx="7931425" cy="0"/>
          </a:xfrm>
          <a:prstGeom prst="line">
            <a:avLst/>
          </a:prstGeom>
          <a:ln w="28575">
            <a:solidFill>
              <a:srgbClr val="F69F19"/>
            </a:solidFill>
          </a:ln>
        </p:spPr>
        <p:style>
          <a:lnRef idx="1">
            <a:schemeClr val="accent4"/>
          </a:lnRef>
          <a:fillRef idx="0">
            <a:schemeClr val="accent4"/>
          </a:fillRef>
          <a:effectRef idx="0">
            <a:schemeClr val="accent4"/>
          </a:effectRef>
          <a:fontRef idx="minor">
            <a:schemeClr val="tx1"/>
          </a:fontRef>
        </p:style>
      </p:cxnSp>
      <p:sp>
        <p:nvSpPr>
          <p:cNvPr id="4" name="TextBox 3">
            <a:extLst>
              <a:ext uri="{FF2B5EF4-FFF2-40B4-BE49-F238E27FC236}">
                <a16:creationId xmlns:a16="http://schemas.microsoft.com/office/drawing/2014/main" id="{2C122F07-3F6A-45F8-8663-248029BFC601}"/>
              </a:ext>
            </a:extLst>
          </p:cNvPr>
          <p:cNvSpPr txBox="1"/>
          <p:nvPr/>
        </p:nvSpPr>
        <p:spPr>
          <a:xfrm>
            <a:off x="2502567" y="1997845"/>
            <a:ext cx="5757112" cy="2646878"/>
          </a:xfrm>
          <a:prstGeom prst="rect">
            <a:avLst/>
          </a:prstGeom>
          <a:noFill/>
        </p:spPr>
        <p:txBody>
          <a:bodyPr wrap="square" rtlCol="0">
            <a:spAutoFit/>
          </a:bodyPr>
          <a:lstStyle/>
          <a:p>
            <a:pPr>
              <a:spcAft>
                <a:spcPts val="1200"/>
              </a:spcAft>
            </a:pPr>
            <a:r>
              <a:rPr lang="en-GB" dirty="0">
                <a:solidFill>
                  <a:srgbClr val="7D7875"/>
                </a:solidFill>
                <a:latin typeface="Arial" panose="020B0604020202020204" pitchFamily="34" charset="0"/>
                <a:cs typeface="Arial" panose="020B0604020202020204" pitchFamily="34" charset="0"/>
              </a:rPr>
              <a:t>Things to think about:</a:t>
            </a:r>
          </a:p>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The development work will take additional capacity, what structures will support learning along the way?</a:t>
            </a:r>
          </a:p>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Who is best placed to do this?</a:t>
            </a:r>
          </a:p>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What additional resources can you bring in?</a:t>
            </a:r>
          </a:p>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What development opportunities does this give colleagues in your organisation?</a:t>
            </a:r>
          </a:p>
        </p:txBody>
      </p:sp>
    </p:spTree>
    <p:extLst>
      <p:ext uri="{BB962C8B-B14F-4D97-AF65-F5344CB8AC3E}">
        <p14:creationId xmlns:p14="http://schemas.microsoft.com/office/powerpoint/2010/main" val="25741925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02AC601-66F1-427D-9F45-6DD57BA02435}"/>
              </a:ext>
            </a:extLst>
          </p:cNvPr>
          <p:cNvSpPr txBox="1"/>
          <p:nvPr/>
        </p:nvSpPr>
        <p:spPr>
          <a:xfrm>
            <a:off x="2499954" y="765661"/>
            <a:ext cx="5530681" cy="738664"/>
          </a:xfrm>
          <a:prstGeom prst="rect">
            <a:avLst/>
          </a:prstGeom>
          <a:noFill/>
        </p:spPr>
        <p:txBody>
          <a:bodyPr wrap="none" rtlCol="0">
            <a:spAutoFit/>
          </a:bodyPr>
          <a:lstStyle/>
          <a:p>
            <a:r>
              <a:rPr lang="en-GB" sz="4200" dirty="0">
                <a:solidFill>
                  <a:srgbClr val="D5511A"/>
                </a:solidFill>
                <a:latin typeface="Bebas Neue Bold" panose="020B0606020202050201" pitchFamily="34" charset="0"/>
              </a:rPr>
              <a:t>Reflective Practice A Journey</a:t>
            </a:r>
          </a:p>
        </p:txBody>
      </p:sp>
      <p:cxnSp>
        <p:nvCxnSpPr>
          <p:cNvPr id="3" name="Straight Connector 2">
            <a:extLst>
              <a:ext uri="{FF2B5EF4-FFF2-40B4-BE49-F238E27FC236}">
                <a16:creationId xmlns:a16="http://schemas.microsoft.com/office/drawing/2014/main" id="{68CDE3F8-589A-4B22-94B0-FE44BA929EDE}"/>
              </a:ext>
            </a:extLst>
          </p:cNvPr>
          <p:cNvCxnSpPr/>
          <p:nvPr/>
        </p:nvCxnSpPr>
        <p:spPr>
          <a:xfrm>
            <a:off x="2493938" y="729067"/>
            <a:ext cx="7931425" cy="0"/>
          </a:xfrm>
          <a:prstGeom prst="line">
            <a:avLst/>
          </a:prstGeom>
          <a:ln w="28575">
            <a:solidFill>
              <a:srgbClr val="F69F19"/>
            </a:solidFill>
          </a:ln>
        </p:spPr>
        <p:style>
          <a:lnRef idx="1">
            <a:schemeClr val="accent4"/>
          </a:lnRef>
          <a:fillRef idx="0">
            <a:schemeClr val="accent4"/>
          </a:fillRef>
          <a:effectRef idx="0">
            <a:schemeClr val="accent4"/>
          </a:effectRef>
          <a:fontRef idx="minor">
            <a:schemeClr val="tx1"/>
          </a:fontRef>
        </p:style>
      </p:cxnSp>
      <p:pic>
        <p:nvPicPr>
          <p:cNvPr id="5" name="Picture 4">
            <a:extLst>
              <a:ext uri="{FF2B5EF4-FFF2-40B4-BE49-F238E27FC236}">
                <a16:creationId xmlns:a16="http://schemas.microsoft.com/office/drawing/2014/main" id="{0D05B1A1-13F1-4F7C-92B4-7BCE3DA6431F}"/>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2377298" y="2048223"/>
            <a:ext cx="9082007" cy="3485180"/>
          </a:xfrm>
          <a:prstGeom prst="rect">
            <a:avLst/>
          </a:prstGeom>
        </p:spPr>
      </p:pic>
    </p:spTree>
    <p:extLst>
      <p:ext uri="{BB962C8B-B14F-4D97-AF65-F5344CB8AC3E}">
        <p14:creationId xmlns:p14="http://schemas.microsoft.com/office/powerpoint/2010/main" val="35173762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02AC601-66F1-427D-9F45-6DD57BA02435}"/>
              </a:ext>
            </a:extLst>
          </p:cNvPr>
          <p:cNvSpPr txBox="1"/>
          <p:nvPr/>
        </p:nvSpPr>
        <p:spPr>
          <a:xfrm>
            <a:off x="2499954" y="765661"/>
            <a:ext cx="7654660" cy="738664"/>
          </a:xfrm>
          <a:prstGeom prst="rect">
            <a:avLst/>
          </a:prstGeom>
          <a:noFill/>
        </p:spPr>
        <p:txBody>
          <a:bodyPr wrap="none" rtlCol="0">
            <a:spAutoFit/>
          </a:bodyPr>
          <a:lstStyle/>
          <a:p>
            <a:r>
              <a:rPr lang="en-GB" sz="4200" dirty="0">
                <a:solidFill>
                  <a:srgbClr val="D5511A"/>
                </a:solidFill>
                <a:latin typeface="Bebas Neue Bold" panose="020B0606020202050201" pitchFamily="34" charset="0"/>
              </a:rPr>
              <a:t>Reflective Practice A Journey - Narrative</a:t>
            </a:r>
          </a:p>
        </p:txBody>
      </p:sp>
      <p:cxnSp>
        <p:nvCxnSpPr>
          <p:cNvPr id="3" name="Straight Connector 2">
            <a:extLst>
              <a:ext uri="{FF2B5EF4-FFF2-40B4-BE49-F238E27FC236}">
                <a16:creationId xmlns:a16="http://schemas.microsoft.com/office/drawing/2014/main" id="{68CDE3F8-589A-4B22-94B0-FE44BA929EDE}"/>
              </a:ext>
            </a:extLst>
          </p:cNvPr>
          <p:cNvCxnSpPr/>
          <p:nvPr/>
        </p:nvCxnSpPr>
        <p:spPr>
          <a:xfrm>
            <a:off x="2493938" y="729067"/>
            <a:ext cx="7931425" cy="0"/>
          </a:xfrm>
          <a:prstGeom prst="line">
            <a:avLst/>
          </a:prstGeom>
          <a:ln w="28575">
            <a:solidFill>
              <a:srgbClr val="F69F19"/>
            </a:solidFill>
          </a:ln>
        </p:spPr>
        <p:style>
          <a:lnRef idx="1">
            <a:schemeClr val="accent4"/>
          </a:lnRef>
          <a:fillRef idx="0">
            <a:schemeClr val="accent4"/>
          </a:fillRef>
          <a:effectRef idx="0">
            <a:schemeClr val="accent4"/>
          </a:effectRef>
          <a:fontRef idx="minor">
            <a:schemeClr val="tx1"/>
          </a:fontRef>
        </p:style>
      </p:cxnSp>
      <p:sp>
        <p:nvSpPr>
          <p:cNvPr id="4" name="TextBox 3">
            <a:extLst>
              <a:ext uri="{FF2B5EF4-FFF2-40B4-BE49-F238E27FC236}">
                <a16:creationId xmlns:a16="http://schemas.microsoft.com/office/drawing/2014/main" id="{2C122F07-3F6A-45F8-8663-248029BFC601}"/>
              </a:ext>
            </a:extLst>
          </p:cNvPr>
          <p:cNvSpPr txBox="1"/>
          <p:nvPr/>
        </p:nvSpPr>
        <p:spPr>
          <a:xfrm>
            <a:off x="2502567" y="1997839"/>
            <a:ext cx="5390149" cy="2800767"/>
          </a:xfrm>
          <a:prstGeom prst="rect">
            <a:avLst/>
          </a:prstGeom>
          <a:noFill/>
        </p:spPr>
        <p:txBody>
          <a:bodyPr wrap="square" rtlCol="0">
            <a:spAutoFit/>
          </a:bodyPr>
          <a:lstStyle/>
          <a:p>
            <a:pPr>
              <a:spcAft>
                <a:spcPts val="1200"/>
              </a:spcAft>
            </a:pPr>
            <a:r>
              <a:rPr lang="en-GB" dirty="0">
                <a:solidFill>
                  <a:srgbClr val="7D7875"/>
                </a:solidFill>
                <a:latin typeface="Arial" panose="020B0604020202020204" pitchFamily="34" charset="0"/>
                <a:cs typeface="Arial" panose="020B0604020202020204" pitchFamily="34" charset="0"/>
              </a:rPr>
              <a:t>Our principles:</a:t>
            </a:r>
          </a:p>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Based on Gibbs model</a:t>
            </a:r>
          </a:p>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Peer facilitated (co-facilitated)</a:t>
            </a:r>
          </a:p>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Ensuring valuable learning is captured from groups</a:t>
            </a:r>
          </a:p>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External clinical supervisions for facilitators</a:t>
            </a:r>
          </a:p>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Internal logistical support for facilitators</a:t>
            </a:r>
          </a:p>
        </p:txBody>
      </p:sp>
    </p:spTree>
    <p:extLst>
      <p:ext uri="{BB962C8B-B14F-4D97-AF65-F5344CB8AC3E}">
        <p14:creationId xmlns:p14="http://schemas.microsoft.com/office/powerpoint/2010/main" val="4847355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02AC601-66F1-427D-9F45-6DD57BA02435}"/>
              </a:ext>
            </a:extLst>
          </p:cNvPr>
          <p:cNvSpPr txBox="1"/>
          <p:nvPr/>
        </p:nvSpPr>
        <p:spPr>
          <a:xfrm>
            <a:off x="2499954" y="765661"/>
            <a:ext cx="7654660" cy="738664"/>
          </a:xfrm>
          <a:prstGeom prst="rect">
            <a:avLst/>
          </a:prstGeom>
          <a:noFill/>
        </p:spPr>
        <p:txBody>
          <a:bodyPr wrap="none" rtlCol="0">
            <a:spAutoFit/>
          </a:bodyPr>
          <a:lstStyle/>
          <a:p>
            <a:r>
              <a:rPr lang="en-GB" sz="4200" dirty="0">
                <a:solidFill>
                  <a:srgbClr val="D5511A"/>
                </a:solidFill>
                <a:latin typeface="Bebas Neue Bold" panose="020B0606020202050201" pitchFamily="34" charset="0"/>
              </a:rPr>
              <a:t>Reflective Practice A Journey - Narrative</a:t>
            </a:r>
          </a:p>
        </p:txBody>
      </p:sp>
      <p:cxnSp>
        <p:nvCxnSpPr>
          <p:cNvPr id="3" name="Straight Connector 2">
            <a:extLst>
              <a:ext uri="{FF2B5EF4-FFF2-40B4-BE49-F238E27FC236}">
                <a16:creationId xmlns:a16="http://schemas.microsoft.com/office/drawing/2014/main" id="{68CDE3F8-589A-4B22-94B0-FE44BA929EDE}"/>
              </a:ext>
            </a:extLst>
          </p:cNvPr>
          <p:cNvCxnSpPr/>
          <p:nvPr/>
        </p:nvCxnSpPr>
        <p:spPr>
          <a:xfrm>
            <a:off x="2493938" y="729067"/>
            <a:ext cx="7931425" cy="0"/>
          </a:xfrm>
          <a:prstGeom prst="line">
            <a:avLst/>
          </a:prstGeom>
          <a:ln w="28575">
            <a:solidFill>
              <a:srgbClr val="F69F19"/>
            </a:solidFill>
          </a:ln>
        </p:spPr>
        <p:style>
          <a:lnRef idx="1">
            <a:schemeClr val="accent4"/>
          </a:lnRef>
          <a:fillRef idx="0">
            <a:schemeClr val="accent4"/>
          </a:fillRef>
          <a:effectRef idx="0">
            <a:schemeClr val="accent4"/>
          </a:effectRef>
          <a:fontRef idx="minor">
            <a:schemeClr val="tx1"/>
          </a:fontRef>
        </p:style>
      </p:cxnSp>
      <p:sp>
        <p:nvSpPr>
          <p:cNvPr id="4" name="TextBox 3">
            <a:extLst>
              <a:ext uri="{FF2B5EF4-FFF2-40B4-BE49-F238E27FC236}">
                <a16:creationId xmlns:a16="http://schemas.microsoft.com/office/drawing/2014/main" id="{2C122F07-3F6A-45F8-8663-248029BFC601}"/>
              </a:ext>
            </a:extLst>
          </p:cNvPr>
          <p:cNvSpPr txBox="1"/>
          <p:nvPr/>
        </p:nvSpPr>
        <p:spPr>
          <a:xfrm>
            <a:off x="2502567" y="1997839"/>
            <a:ext cx="7224965" cy="3908762"/>
          </a:xfrm>
          <a:prstGeom prst="rect">
            <a:avLst/>
          </a:prstGeom>
          <a:noFill/>
        </p:spPr>
        <p:txBody>
          <a:bodyPr wrap="square" rtlCol="0">
            <a:spAutoFit/>
          </a:bodyPr>
          <a:lstStyle/>
          <a:p>
            <a:pPr>
              <a:spcAft>
                <a:spcPts val="1200"/>
              </a:spcAft>
            </a:pPr>
            <a:r>
              <a:rPr lang="en-GB" dirty="0">
                <a:solidFill>
                  <a:srgbClr val="7D7875"/>
                </a:solidFill>
                <a:latin typeface="Arial" panose="020B0604020202020204" pitchFamily="34" charset="0"/>
                <a:cs typeface="Arial" panose="020B0604020202020204" pitchFamily="34" charset="0"/>
              </a:rPr>
              <a:t>Resources:</a:t>
            </a:r>
          </a:p>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We needed to find model that would enable facilitators to be drawn from within teams as not sustainable to rely on external facilitation</a:t>
            </a:r>
          </a:p>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This takes time and several iterations and the process is NOT linear!</a:t>
            </a:r>
          </a:p>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This has also taken and remains a commitment to a significant investment of colleagues time to support groups and facilitators</a:t>
            </a:r>
          </a:p>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External consultants support has been key</a:t>
            </a:r>
          </a:p>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It has been crucial to have senior leadership and management commitment to support time and resources commitment needed and to enable colleagues to prioritise RP groups</a:t>
            </a:r>
          </a:p>
        </p:txBody>
      </p:sp>
    </p:spTree>
    <p:extLst>
      <p:ext uri="{BB962C8B-B14F-4D97-AF65-F5344CB8AC3E}">
        <p14:creationId xmlns:p14="http://schemas.microsoft.com/office/powerpoint/2010/main" val="4889329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02AC601-66F1-427D-9F45-6DD57BA02435}"/>
              </a:ext>
            </a:extLst>
          </p:cNvPr>
          <p:cNvSpPr txBox="1"/>
          <p:nvPr/>
        </p:nvSpPr>
        <p:spPr>
          <a:xfrm>
            <a:off x="2499954" y="765661"/>
            <a:ext cx="7654660" cy="738664"/>
          </a:xfrm>
          <a:prstGeom prst="rect">
            <a:avLst/>
          </a:prstGeom>
          <a:noFill/>
        </p:spPr>
        <p:txBody>
          <a:bodyPr wrap="none" rtlCol="0">
            <a:spAutoFit/>
          </a:bodyPr>
          <a:lstStyle/>
          <a:p>
            <a:r>
              <a:rPr lang="en-GB" sz="4200" dirty="0">
                <a:solidFill>
                  <a:srgbClr val="D5511A"/>
                </a:solidFill>
                <a:latin typeface="Bebas Neue Bold" panose="020B0606020202050201" pitchFamily="34" charset="0"/>
              </a:rPr>
              <a:t>Reflective Practice A Journey - Narrative</a:t>
            </a:r>
          </a:p>
        </p:txBody>
      </p:sp>
      <p:cxnSp>
        <p:nvCxnSpPr>
          <p:cNvPr id="3" name="Straight Connector 2">
            <a:extLst>
              <a:ext uri="{FF2B5EF4-FFF2-40B4-BE49-F238E27FC236}">
                <a16:creationId xmlns:a16="http://schemas.microsoft.com/office/drawing/2014/main" id="{68CDE3F8-589A-4B22-94B0-FE44BA929EDE}"/>
              </a:ext>
            </a:extLst>
          </p:cNvPr>
          <p:cNvCxnSpPr/>
          <p:nvPr/>
        </p:nvCxnSpPr>
        <p:spPr>
          <a:xfrm>
            <a:off x="2493938" y="729067"/>
            <a:ext cx="7931425" cy="0"/>
          </a:xfrm>
          <a:prstGeom prst="line">
            <a:avLst/>
          </a:prstGeom>
          <a:ln w="28575">
            <a:solidFill>
              <a:srgbClr val="F69F19"/>
            </a:solidFill>
          </a:ln>
        </p:spPr>
        <p:style>
          <a:lnRef idx="1">
            <a:schemeClr val="accent4"/>
          </a:lnRef>
          <a:fillRef idx="0">
            <a:schemeClr val="accent4"/>
          </a:fillRef>
          <a:effectRef idx="0">
            <a:schemeClr val="accent4"/>
          </a:effectRef>
          <a:fontRef idx="minor">
            <a:schemeClr val="tx1"/>
          </a:fontRef>
        </p:style>
      </p:cxnSp>
      <p:sp>
        <p:nvSpPr>
          <p:cNvPr id="4" name="TextBox 3">
            <a:extLst>
              <a:ext uri="{FF2B5EF4-FFF2-40B4-BE49-F238E27FC236}">
                <a16:creationId xmlns:a16="http://schemas.microsoft.com/office/drawing/2014/main" id="{2C122F07-3F6A-45F8-8663-248029BFC601}"/>
              </a:ext>
            </a:extLst>
          </p:cNvPr>
          <p:cNvSpPr txBox="1"/>
          <p:nvPr/>
        </p:nvSpPr>
        <p:spPr>
          <a:xfrm>
            <a:off x="2502567" y="1997839"/>
            <a:ext cx="7224965" cy="4001095"/>
          </a:xfrm>
          <a:prstGeom prst="rect">
            <a:avLst/>
          </a:prstGeom>
          <a:noFill/>
        </p:spPr>
        <p:txBody>
          <a:bodyPr wrap="square" rtlCol="0">
            <a:spAutoFit/>
          </a:bodyPr>
          <a:lstStyle/>
          <a:p>
            <a:pPr>
              <a:spcAft>
                <a:spcPts val="1200"/>
              </a:spcAft>
            </a:pPr>
            <a:r>
              <a:rPr lang="en-GB" dirty="0">
                <a:solidFill>
                  <a:srgbClr val="7D7875"/>
                </a:solidFill>
                <a:latin typeface="Arial" panose="020B0604020202020204" pitchFamily="34" charset="0"/>
                <a:cs typeface="Arial" panose="020B0604020202020204" pitchFamily="34" charset="0"/>
              </a:rPr>
              <a:t>Reflection:</a:t>
            </a:r>
          </a:p>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We mention above that to get to our current RP model has taken time and several iterations. We also see this  as an ongoing journey that will continue to, at times, zig zag and revert to includes aspects previously paused, as well as include new developments.</a:t>
            </a:r>
          </a:p>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We also recognise that each iteration will have important gains and some compromises e.g. moving from team based groups to mixed team groups, meant colleagues were generally more comfortable in groups and there were significant benefits for cross-team learning, however there was some compromise for team learning and development (so a later iterations adjusted for this again!)</a:t>
            </a:r>
          </a:p>
        </p:txBody>
      </p:sp>
    </p:spTree>
    <p:extLst>
      <p:ext uri="{BB962C8B-B14F-4D97-AF65-F5344CB8AC3E}">
        <p14:creationId xmlns:p14="http://schemas.microsoft.com/office/powerpoint/2010/main" val="16623683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02AC601-66F1-427D-9F45-6DD57BA02435}"/>
              </a:ext>
            </a:extLst>
          </p:cNvPr>
          <p:cNvSpPr txBox="1"/>
          <p:nvPr/>
        </p:nvSpPr>
        <p:spPr>
          <a:xfrm>
            <a:off x="2499954" y="765661"/>
            <a:ext cx="5884944" cy="738664"/>
          </a:xfrm>
          <a:prstGeom prst="rect">
            <a:avLst/>
          </a:prstGeom>
          <a:noFill/>
        </p:spPr>
        <p:txBody>
          <a:bodyPr wrap="none" rtlCol="0">
            <a:spAutoFit/>
          </a:bodyPr>
          <a:lstStyle/>
          <a:p>
            <a:r>
              <a:rPr lang="en-GB" sz="4200" dirty="0">
                <a:solidFill>
                  <a:srgbClr val="D5511A"/>
                </a:solidFill>
                <a:latin typeface="Bebas Neue Bold" panose="020B0606020202050201" pitchFamily="34" charset="0"/>
              </a:rPr>
              <a:t>RP – Challenges and Solutions?</a:t>
            </a:r>
          </a:p>
        </p:txBody>
      </p:sp>
      <p:cxnSp>
        <p:nvCxnSpPr>
          <p:cNvPr id="3" name="Straight Connector 2">
            <a:extLst>
              <a:ext uri="{FF2B5EF4-FFF2-40B4-BE49-F238E27FC236}">
                <a16:creationId xmlns:a16="http://schemas.microsoft.com/office/drawing/2014/main" id="{68CDE3F8-589A-4B22-94B0-FE44BA929EDE}"/>
              </a:ext>
            </a:extLst>
          </p:cNvPr>
          <p:cNvCxnSpPr/>
          <p:nvPr/>
        </p:nvCxnSpPr>
        <p:spPr>
          <a:xfrm>
            <a:off x="2493938" y="729067"/>
            <a:ext cx="7931425" cy="0"/>
          </a:xfrm>
          <a:prstGeom prst="line">
            <a:avLst/>
          </a:prstGeom>
          <a:ln w="28575">
            <a:solidFill>
              <a:srgbClr val="F69F19"/>
            </a:solidFill>
          </a:ln>
        </p:spPr>
        <p:style>
          <a:lnRef idx="1">
            <a:schemeClr val="accent4"/>
          </a:lnRef>
          <a:fillRef idx="0">
            <a:schemeClr val="accent4"/>
          </a:fillRef>
          <a:effectRef idx="0">
            <a:schemeClr val="accent4"/>
          </a:effectRef>
          <a:fontRef idx="minor">
            <a:schemeClr val="tx1"/>
          </a:fontRef>
        </p:style>
      </p:cxnSp>
      <p:sp>
        <p:nvSpPr>
          <p:cNvPr id="4" name="TextBox 3">
            <a:extLst>
              <a:ext uri="{FF2B5EF4-FFF2-40B4-BE49-F238E27FC236}">
                <a16:creationId xmlns:a16="http://schemas.microsoft.com/office/drawing/2014/main" id="{2C122F07-3F6A-45F8-8663-248029BFC601}"/>
              </a:ext>
            </a:extLst>
          </p:cNvPr>
          <p:cNvSpPr txBox="1"/>
          <p:nvPr/>
        </p:nvSpPr>
        <p:spPr>
          <a:xfrm>
            <a:off x="2502567" y="1997839"/>
            <a:ext cx="7224965" cy="2800767"/>
          </a:xfrm>
          <a:prstGeom prst="rect">
            <a:avLst/>
          </a:prstGeom>
          <a:noFill/>
        </p:spPr>
        <p:txBody>
          <a:bodyPr wrap="square" rtlCol="0">
            <a:spAutoFit/>
          </a:bodyPr>
          <a:lstStyle/>
          <a:p>
            <a:pPr>
              <a:spcAft>
                <a:spcPts val="1200"/>
              </a:spcAft>
            </a:pPr>
            <a:r>
              <a:rPr lang="en-GB" dirty="0">
                <a:solidFill>
                  <a:srgbClr val="7D7875"/>
                </a:solidFill>
                <a:latin typeface="Arial" panose="020B0604020202020204" pitchFamily="34" charset="0"/>
                <a:cs typeface="Arial" panose="020B0604020202020204" pitchFamily="34" charset="0"/>
              </a:rPr>
              <a:t>Challenges:</a:t>
            </a:r>
          </a:p>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Not always about solutions to start with</a:t>
            </a:r>
          </a:p>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How to get learning and solutions embedded</a:t>
            </a:r>
          </a:p>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Some  colleagues not seeing the overall benefits of managers being in general groups with direct workers</a:t>
            </a:r>
          </a:p>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Facilitator turnover</a:t>
            </a:r>
          </a:p>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Logistics management</a:t>
            </a:r>
          </a:p>
        </p:txBody>
      </p:sp>
    </p:spTree>
    <p:extLst>
      <p:ext uri="{BB962C8B-B14F-4D97-AF65-F5344CB8AC3E}">
        <p14:creationId xmlns:p14="http://schemas.microsoft.com/office/powerpoint/2010/main" val="30574637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02AC601-66F1-427D-9F45-6DD57BA02435}"/>
              </a:ext>
            </a:extLst>
          </p:cNvPr>
          <p:cNvSpPr txBox="1"/>
          <p:nvPr/>
        </p:nvSpPr>
        <p:spPr>
          <a:xfrm>
            <a:off x="2499954" y="765661"/>
            <a:ext cx="5884944" cy="738664"/>
          </a:xfrm>
          <a:prstGeom prst="rect">
            <a:avLst/>
          </a:prstGeom>
          <a:noFill/>
        </p:spPr>
        <p:txBody>
          <a:bodyPr wrap="none" rtlCol="0">
            <a:spAutoFit/>
          </a:bodyPr>
          <a:lstStyle/>
          <a:p>
            <a:r>
              <a:rPr lang="en-GB" sz="4200" dirty="0">
                <a:solidFill>
                  <a:srgbClr val="D5511A"/>
                </a:solidFill>
                <a:latin typeface="Bebas Neue Bold" panose="020B0606020202050201" pitchFamily="34" charset="0"/>
              </a:rPr>
              <a:t>RP – Challenges and Solutions?</a:t>
            </a:r>
          </a:p>
        </p:txBody>
      </p:sp>
      <p:cxnSp>
        <p:nvCxnSpPr>
          <p:cNvPr id="3" name="Straight Connector 2">
            <a:extLst>
              <a:ext uri="{FF2B5EF4-FFF2-40B4-BE49-F238E27FC236}">
                <a16:creationId xmlns:a16="http://schemas.microsoft.com/office/drawing/2014/main" id="{68CDE3F8-589A-4B22-94B0-FE44BA929EDE}"/>
              </a:ext>
            </a:extLst>
          </p:cNvPr>
          <p:cNvCxnSpPr/>
          <p:nvPr/>
        </p:nvCxnSpPr>
        <p:spPr>
          <a:xfrm>
            <a:off x="2493938" y="729067"/>
            <a:ext cx="7931425" cy="0"/>
          </a:xfrm>
          <a:prstGeom prst="line">
            <a:avLst/>
          </a:prstGeom>
          <a:ln w="28575">
            <a:solidFill>
              <a:srgbClr val="F69F19"/>
            </a:solidFill>
          </a:ln>
        </p:spPr>
        <p:style>
          <a:lnRef idx="1">
            <a:schemeClr val="accent4"/>
          </a:lnRef>
          <a:fillRef idx="0">
            <a:schemeClr val="accent4"/>
          </a:fillRef>
          <a:effectRef idx="0">
            <a:schemeClr val="accent4"/>
          </a:effectRef>
          <a:fontRef idx="minor">
            <a:schemeClr val="tx1"/>
          </a:fontRef>
        </p:style>
      </p:cxnSp>
      <p:sp>
        <p:nvSpPr>
          <p:cNvPr id="4" name="TextBox 3">
            <a:extLst>
              <a:ext uri="{FF2B5EF4-FFF2-40B4-BE49-F238E27FC236}">
                <a16:creationId xmlns:a16="http://schemas.microsoft.com/office/drawing/2014/main" id="{2C122F07-3F6A-45F8-8663-248029BFC601}"/>
              </a:ext>
            </a:extLst>
          </p:cNvPr>
          <p:cNvSpPr txBox="1"/>
          <p:nvPr/>
        </p:nvSpPr>
        <p:spPr>
          <a:xfrm>
            <a:off x="2502567" y="1997839"/>
            <a:ext cx="7224965" cy="2092881"/>
          </a:xfrm>
          <a:prstGeom prst="rect">
            <a:avLst/>
          </a:prstGeom>
          <a:noFill/>
        </p:spPr>
        <p:txBody>
          <a:bodyPr wrap="square" rtlCol="0">
            <a:spAutoFit/>
          </a:bodyPr>
          <a:lstStyle/>
          <a:p>
            <a:pPr>
              <a:spcAft>
                <a:spcPts val="1200"/>
              </a:spcAft>
            </a:pPr>
            <a:r>
              <a:rPr lang="en-GB" dirty="0">
                <a:solidFill>
                  <a:srgbClr val="7D7875"/>
                </a:solidFill>
                <a:latin typeface="Arial" panose="020B0604020202020204" pitchFamily="34" charset="0"/>
                <a:cs typeface="Arial" panose="020B0604020202020204" pitchFamily="34" charset="0"/>
              </a:rPr>
              <a:t>Solutions - Resources:</a:t>
            </a:r>
          </a:p>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Increased frequency of training programme</a:t>
            </a:r>
          </a:p>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Logistics support, allocated part of project support role</a:t>
            </a:r>
          </a:p>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Investment in meeting rooms</a:t>
            </a:r>
          </a:p>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Remain open to reviewing group structure</a:t>
            </a:r>
          </a:p>
        </p:txBody>
      </p:sp>
    </p:spTree>
    <p:extLst>
      <p:ext uri="{BB962C8B-B14F-4D97-AF65-F5344CB8AC3E}">
        <p14:creationId xmlns:p14="http://schemas.microsoft.com/office/powerpoint/2010/main" val="4941039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02AC601-66F1-427D-9F45-6DD57BA02435}"/>
              </a:ext>
            </a:extLst>
          </p:cNvPr>
          <p:cNvSpPr txBox="1"/>
          <p:nvPr/>
        </p:nvSpPr>
        <p:spPr>
          <a:xfrm>
            <a:off x="2499954" y="765661"/>
            <a:ext cx="5884944" cy="738664"/>
          </a:xfrm>
          <a:prstGeom prst="rect">
            <a:avLst/>
          </a:prstGeom>
          <a:noFill/>
        </p:spPr>
        <p:txBody>
          <a:bodyPr wrap="none" rtlCol="0">
            <a:spAutoFit/>
          </a:bodyPr>
          <a:lstStyle/>
          <a:p>
            <a:r>
              <a:rPr lang="en-GB" sz="4200" dirty="0">
                <a:solidFill>
                  <a:srgbClr val="D5511A"/>
                </a:solidFill>
                <a:latin typeface="Bebas Neue Bold" panose="020B0606020202050201" pitchFamily="34" charset="0"/>
              </a:rPr>
              <a:t>RP – Challenges and Solutions?</a:t>
            </a:r>
          </a:p>
        </p:txBody>
      </p:sp>
      <p:cxnSp>
        <p:nvCxnSpPr>
          <p:cNvPr id="3" name="Straight Connector 2">
            <a:extLst>
              <a:ext uri="{FF2B5EF4-FFF2-40B4-BE49-F238E27FC236}">
                <a16:creationId xmlns:a16="http://schemas.microsoft.com/office/drawing/2014/main" id="{68CDE3F8-589A-4B22-94B0-FE44BA929EDE}"/>
              </a:ext>
            </a:extLst>
          </p:cNvPr>
          <p:cNvCxnSpPr/>
          <p:nvPr/>
        </p:nvCxnSpPr>
        <p:spPr>
          <a:xfrm>
            <a:off x="2493938" y="729067"/>
            <a:ext cx="7931425" cy="0"/>
          </a:xfrm>
          <a:prstGeom prst="line">
            <a:avLst/>
          </a:prstGeom>
          <a:ln w="28575">
            <a:solidFill>
              <a:srgbClr val="F69F19"/>
            </a:solidFill>
          </a:ln>
        </p:spPr>
        <p:style>
          <a:lnRef idx="1">
            <a:schemeClr val="accent4"/>
          </a:lnRef>
          <a:fillRef idx="0">
            <a:schemeClr val="accent4"/>
          </a:fillRef>
          <a:effectRef idx="0">
            <a:schemeClr val="accent4"/>
          </a:effectRef>
          <a:fontRef idx="minor">
            <a:schemeClr val="tx1"/>
          </a:fontRef>
        </p:style>
      </p:cxnSp>
      <p:sp>
        <p:nvSpPr>
          <p:cNvPr id="4" name="TextBox 3">
            <a:extLst>
              <a:ext uri="{FF2B5EF4-FFF2-40B4-BE49-F238E27FC236}">
                <a16:creationId xmlns:a16="http://schemas.microsoft.com/office/drawing/2014/main" id="{2C122F07-3F6A-45F8-8663-248029BFC601}"/>
              </a:ext>
            </a:extLst>
          </p:cNvPr>
          <p:cNvSpPr txBox="1"/>
          <p:nvPr/>
        </p:nvSpPr>
        <p:spPr>
          <a:xfrm>
            <a:off x="2502567" y="1997839"/>
            <a:ext cx="8873291" cy="4493538"/>
          </a:xfrm>
          <a:prstGeom prst="rect">
            <a:avLst/>
          </a:prstGeom>
          <a:noFill/>
        </p:spPr>
        <p:txBody>
          <a:bodyPr wrap="square" rtlCol="0">
            <a:spAutoFit/>
          </a:bodyPr>
          <a:lstStyle/>
          <a:p>
            <a:pPr>
              <a:spcAft>
                <a:spcPts val="1200"/>
              </a:spcAft>
            </a:pPr>
            <a:r>
              <a:rPr lang="en-GB" dirty="0">
                <a:solidFill>
                  <a:srgbClr val="7D7875"/>
                </a:solidFill>
                <a:latin typeface="Arial" panose="020B0604020202020204" pitchFamily="34" charset="0"/>
                <a:cs typeface="Arial" panose="020B0604020202020204" pitchFamily="34" charset="0"/>
              </a:rPr>
              <a:t>Solutions - Culture shift :</a:t>
            </a:r>
          </a:p>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Initially RP was met both enthusiasm and reluctance. </a:t>
            </a:r>
          </a:p>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Leadership &amp; management support is crucial.</a:t>
            </a:r>
          </a:p>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Robust structures in place enables cultures to shift. </a:t>
            </a:r>
          </a:p>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Need to build critical mass of people in support of RP to enable the more cautious time to adapt.</a:t>
            </a:r>
          </a:p>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See RP as a skill that can be learned &amp; acknowledge it doesn’t always come naturally Through peer - facilitation, created champions and ambassadors, embedded in teams &amp; provided real development opportunity for colleagues</a:t>
            </a:r>
          </a:p>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RP has become a core part of everyone’s role not an added extra – supported by seniors leaders &amp; managers </a:t>
            </a:r>
          </a:p>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Culture shift in relation to prioritising RP over ‘urgent work’ that comes up</a:t>
            </a:r>
          </a:p>
        </p:txBody>
      </p:sp>
    </p:spTree>
    <p:extLst>
      <p:ext uri="{BB962C8B-B14F-4D97-AF65-F5344CB8AC3E}">
        <p14:creationId xmlns:p14="http://schemas.microsoft.com/office/powerpoint/2010/main" val="39926857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02AC601-66F1-427D-9F45-6DD57BA02435}"/>
              </a:ext>
            </a:extLst>
          </p:cNvPr>
          <p:cNvSpPr txBox="1"/>
          <p:nvPr/>
        </p:nvSpPr>
        <p:spPr>
          <a:xfrm>
            <a:off x="2499954" y="765661"/>
            <a:ext cx="6219972" cy="738664"/>
          </a:xfrm>
          <a:prstGeom prst="rect">
            <a:avLst/>
          </a:prstGeom>
          <a:noFill/>
        </p:spPr>
        <p:txBody>
          <a:bodyPr wrap="none" rtlCol="0">
            <a:spAutoFit/>
          </a:bodyPr>
          <a:lstStyle/>
          <a:p>
            <a:r>
              <a:rPr lang="en-GB" sz="4200" dirty="0">
                <a:solidFill>
                  <a:srgbClr val="D5511A"/>
                </a:solidFill>
                <a:latin typeface="Bebas Neue Bold" panose="020B0606020202050201" pitchFamily="34" charset="0"/>
              </a:rPr>
              <a:t>PIE Training Programme Over Time</a:t>
            </a:r>
          </a:p>
        </p:txBody>
      </p:sp>
      <p:cxnSp>
        <p:nvCxnSpPr>
          <p:cNvPr id="3" name="Straight Connector 2">
            <a:extLst>
              <a:ext uri="{FF2B5EF4-FFF2-40B4-BE49-F238E27FC236}">
                <a16:creationId xmlns:a16="http://schemas.microsoft.com/office/drawing/2014/main" id="{68CDE3F8-589A-4B22-94B0-FE44BA929EDE}"/>
              </a:ext>
            </a:extLst>
          </p:cNvPr>
          <p:cNvCxnSpPr/>
          <p:nvPr/>
        </p:nvCxnSpPr>
        <p:spPr>
          <a:xfrm>
            <a:off x="2493938" y="729067"/>
            <a:ext cx="7931425" cy="0"/>
          </a:xfrm>
          <a:prstGeom prst="line">
            <a:avLst/>
          </a:prstGeom>
          <a:ln w="28575">
            <a:solidFill>
              <a:srgbClr val="F69F19"/>
            </a:solidFill>
          </a:ln>
        </p:spPr>
        <p:style>
          <a:lnRef idx="1">
            <a:schemeClr val="accent4"/>
          </a:lnRef>
          <a:fillRef idx="0">
            <a:schemeClr val="accent4"/>
          </a:fillRef>
          <a:effectRef idx="0">
            <a:schemeClr val="accent4"/>
          </a:effectRef>
          <a:fontRef idx="minor">
            <a:schemeClr val="tx1"/>
          </a:fontRef>
        </p:style>
      </p:cxnSp>
      <p:pic>
        <p:nvPicPr>
          <p:cNvPr id="5" name="Picture 4">
            <a:extLst>
              <a:ext uri="{FF2B5EF4-FFF2-40B4-BE49-F238E27FC236}">
                <a16:creationId xmlns:a16="http://schemas.microsoft.com/office/drawing/2014/main" id="{E6A0E5DD-F7CE-4BAB-80D4-2F42072983DA}"/>
              </a:ext>
            </a:extLst>
          </p:cNvPr>
          <p:cNvPicPr>
            <a:picLocks noChangeAspect="1"/>
          </p:cNvPicPr>
          <p:nvPr/>
        </p:nvPicPr>
        <p:blipFill>
          <a:blip r:embed="rId2"/>
          <a:stretch>
            <a:fillRect/>
          </a:stretch>
        </p:blipFill>
        <p:spPr>
          <a:xfrm>
            <a:off x="2303597" y="1826318"/>
            <a:ext cx="9360976" cy="4060556"/>
          </a:xfrm>
          <a:prstGeom prst="rect">
            <a:avLst/>
          </a:prstGeom>
        </p:spPr>
      </p:pic>
    </p:spTree>
    <p:extLst>
      <p:ext uri="{BB962C8B-B14F-4D97-AF65-F5344CB8AC3E}">
        <p14:creationId xmlns:p14="http://schemas.microsoft.com/office/powerpoint/2010/main" val="25780442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02AC601-66F1-427D-9F45-6DD57BA02435}"/>
              </a:ext>
            </a:extLst>
          </p:cNvPr>
          <p:cNvSpPr txBox="1"/>
          <p:nvPr/>
        </p:nvSpPr>
        <p:spPr>
          <a:xfrm>
            <a:off x="2499954" y="765661"/>
            <a:ext cx="5663730" cy="738664"/>
          </a:xfrm>
          <a:prstGeom prst="rect">
            <a:avLst/>
          </a:prstGeom>
          <a:noFill/>
        </p:spPr>
        <p:txBody>
          <a:bodyPr wrap="none" rtlCol="0">
            <a:spAutoFit/>
          </a:bodyPr>
          <a:lstStyle/>
          <a:p>
            <a:r>
              <a:rPr lang="en-GB" sz="4200" dirty="0">
                <a:solidFill>
                  <a:srgbClr val="D5511A"/>
                </a:solidFill>
                <a:latin typeface="Bebas Neue Bold" panose="020B0606020202050201" pitchFamily="34" charset="0"/>
              </a:rPr>
              <a:t>IMPLEMENTING A PIE FRAMEWORK</a:t>
            </a:r>
          </a:p>
        </p:txBody>
      </p:sp>
      <p:cxnSp>
        <p:nvCxnSpPr>
          <p:cNvPr id="3" name="Straight Connector 2">
            <a:extLst>
              <a:ext uri="{FF2B5EF4-FFF2-40B4-BE49-F238E27FC236}">
                <a16:creationId xmlns:a16="http://schemas.microsoft.com/office/drawing/2014/main" id="{68CDE3F8-589A-4B22-94B0-FE44BA929EDE}"/>
              </a:ext>
            </a:extLst>
          </p:cNvPr>
          <p:cNvCxnSpPr/>
          <p:nvPr/>
        </p:nvCxnSpPr>
        <p:spPr>
          <a:xfrm>
            <a:off x="2493938" y="729067"/>
            <a:ext cx="7931425" cy="0"/>
          </a:xfrm>
          <a:prstGeom prst="line">
            <a:avLst/>
          </a:prstGeom>
          <a:ln w="28575">
            <a:solidFill>
              <a:srgbClr val="F69F19"/>
            </a:solidFill>
          </a:ln>
        </p:spPr>
        <p:style>
          <a:lnRef idx="1">
            <a:schemeClr val="accent4"/>
          </a:lnRef>
          <a:fillRef idx="0">
            <a:schemeClr val="accent4"/>
          </a:fillRef>
          <a:effectRef idx="0">
            <a:schemeClr val="accent4"/>
          </a:effectRef>
          <a:fontRef idx="minor">
            <a:schemeClr val="tx1"/>
          </a:fontRef>
        </p:style>
      </p:cxnSp>
      <p:sp>
        <p:nvSpPr>
          <p:cNvPr id="5" name="TextBox 4">
            <a:extLst>
              <a:ext uri="{FF2B5EF4-FFF2-40B4-BE49-F238E27FC236}">
                <a16:creationId xmlns:a16="http://schemas.microsoft.com/office/drawing/2014/main" id="{3B78E831-FA78-4806-B384-0CA65A26EF9D}"/>
              </a:ext>
            </a:extLst>
          </p:cNvPr>
          <p:cNvSpPr txBox="1"/>
          <p:nvPr/>
        </p:nvSpPr>
        <p:spPr>
          <a:xfrm>
            <a:off x="2502567" y="2953051"/>
            <a:ext cx="7603959" cy="2893100"/>
          </a:xfrm>
          <a:prstGeom prst="rect">
            <a:avLst/>
          </a:prstGeom>
          <a:noFill/>
        </p:spPr>
        <p:txBody>
          <a:bodyPr wrap="square" rtlCol="0">
            <a:spAutoFit/>
          </a:bodyPr>
          <a:lstStyle/>
          <a:p>
            <a:pPr>
              <a:spcAft>
                <a:spcPts val="1200"/>
              </a:spcAft>
            </a:pPr>
            <a:r>
              <a:rPr lang="en-GB" dirty="0">
                <a:solidFill>
                  <a:srgbClr val="7D7875"/>
                </a:solidFill>
                <a:latin typeface="Arial" panose="020B0604020202020204" pitchFamily="34" charset="0"/>
                <a:cs typeface="Arial" panose="020B0604020202020204" pitchFamily="34" charset="0"/>
              </a:rPr>
              <a:t>For the purposes of this guide we have chosen 2010 which reflects the planning stage for Future 4 Me, the point at which we decided to write our ‘PIE’ down and the beginnings of where it became a ‘conscious’ framework for us as a charity.</a:t>
            </a:r>
          </a:p>
          <a:p>
            <a:pPr>
              <a:spcAft>
                <a:spcPts val="1200"/>
              </a:spcAft>
            </a:pPr>
            <a:r>
              <a:rPr lang="en-GB" dirty="0">
                <a:solidFill>
                  <a:srgbClr val="7D7875"/>
                </a:solidFill>
                <a:latin typeface="Arial" panose="020B0604020202020204" pitchFamily="34" charset="0"/>
                <a:cs typeface="Arial" panose="020B0604020202020204" pitchFamily="34" charset="0"/>
              </a:rPr>
              <a:t>In thinking about a ‘starting point’, it’s important to acknowledge that this was not something miraculous that suddenly appeared in the charity, but brought together what we already knew and had as good practice with emerging thinking and good practice in this area.</a:t>
            </a:r>
          </a:p>
          <a:p>
            <a:pPr>
              <a:spcAft>
                <a:spcPts val="1200"/>
              </a:spcAft>
            </a:pPr>
            <a:r>
              <a:rPr lang="en-GB" dirty="0">
                <a:solidFill>
                  <a:srgbClr val="7D7875"/>
                </a:solidFill>
                <a:latin typeface="Arial" panose="020B0604020202020204" pitchFamily="34" charset="0"/>
                <a:cs typeface="Arial" panose="020B0604020202020204" pitchFamily="34" charset="0"/>
              </a:rPr>
              <a:t>We expect this will be true for you as well</a:t>
            </a:r>
          </a:p>
        </p:txBody>
      </p:sp>
      <p:sp>
        <p:nvSpPr>
          <p:cNvPr id="9" name="TextBox 8">
            <a:extLst>
              <a:ext uri="{FF2B5EF4-FFF2-40B4-BE49-F238E27FC236}">
                <a16:creationId xmlns:a16="http://schemas.microsoft.com/office/drawing/2014/main" id="{A6341931-C9B4-40BA-9478-FD2CEF9A7EFA}"/>
              </a:ext>
            </a:extLst>
          </p:cNvPr>
          <p:cNvSpPr txBox="1"/>
          <p:nvPr/>
        </p:nvSpPr>
        <p:spPr>
          <a:xfrm>
            <a:off x="2499954" y="1869796"/>
            <a:ext cx="5795820" cy="769441"/>
          </a:xfrm>
          <a:prstGeom prst="rect">
            <a:avLst/>
          </a:prstGeom>
          <a:noFill/>
        </p:spPr>
        <p:txBody>
          <a:bodyPr wrap="square" rtlCol="0">
            <a:spAutoFit/>
          </a:bodyPr>
          <a:lstStyle/>
          <a:p>
            <a:r>
              <a:rPr lang="en-GB" sz="2200" dirty="0">
                <a:solidFill>
                  <a:srgbClr val="F69F19"/>
                </a:solidFill>
                <a:latin typeface="Arial" panose="020B0604020202020204" pitchFamily="34" charset="0"/>
                <a:cs typeface="Arial" panose="020B0604020202020204" pitchFamily="34" charset="0"/>
              </a:rPr>
              <a:t>The starting point for 1625ip’s journey could be located at numerous different points…</a:t>
            </a:r>
          </a:p>
        </p:txBody>
      </p:sp>
    </p:spTree>
    <p:extLst>
      <p:ext uri="{BB962C8B-B14F-4D97-AF65-F5344CB8AC3E}">
        <p14:creationId xmlns:p14="http://schemas.microsoft.com/office/powerpoint/2010/main" val="39833713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02AC601-66F1-427D-9F45-6DD57BA02435}"/>
              </a:ext>
            </a:extLst>
          </p:cNvPr>
          <p:cNvSpPr txBox="1"/>
          <p:nvPr/>
        </p:nvSpPr>
        <p:spPr>
          <a:xfrm>
            <a:off x="2499954" y="765661"/>
            <a:ext cx="6043642" cy="738664"/>
          </a:xfrm>
          <a:prstGeom prst="rect">
            <a:avLst/>
          </a:prstGeom>
          <a:noFill/>
        </p:spPr>
        <p:txBody>
          <a:bodyPr wrap="none" rtlCol="0">
            <a:spAutoFit/>
          </a:bodyPr>
          <a:lstStyle/>
          <a:p>
            <a:r>
              <a:rPr lang="en-GB" sz="4200" dirty="0">
                <a:solidFill>
                  <a:srgbClr val="D5511A"/>
                </a:solidFill>
                <a:latin typeface="Bebas Neue Bold" panose="020B0606020202050201" pitchFamily="34" charset="0"/>
              </a:rPr>
              <a:t>Training – Learning and Changes</a:t>
            </a:r>
          </a:p>
        </p:txBody>
      </p:sp>
      <p:cxnSp>
        <p:nvCxnSpPr>
          <p:cNvPr id="3" name="Straight Connector 2">
            <a:extLst>
              <a:ext uri="{FF2B5EF4-FFF2-40B4-BE49-F238E27FC236}">
                <a16:creationId xmlns:a16="http://schemas.microsoft.com/office/drawing/2014/main" id="{68CDE3F8-589A-4B22-94B0-FE44BA929EDE}"/>
              </a:ext>
            </a:extLst>
          </p:cNvPr>
          <p:cNvCxnSpPr/>
          <p:nvPr/>
        </p:nvCxnSpPr>
        <p:spPr>
          <a:xfrm>
            <a:off x="2493938" y="729067"/>
            <a:ext cx="7931425" cy="0"/>
          </a:xfrm>
          <a:prstGeom prst="line">
            <a:avLst/>
          </a:prstGeom>
          <a:ln w="28575">
            <a:solidFill>
              <a:srgbClr val="F69F19"/>
            </a:solidFill>
          </a:ln>
        </p:spPr>
        <p:style>
          <a:lnRef idx="1">
            <a:schemeClr val="accent4"/>
          </a:lnRef>
          <a:fillRef idx="0">
            <a:schemeClr val="accent4"/>
          </a:fillRef>
          <a:effectRef idx="0">
            <a:schemeClr val="accent4"/>
          </a:effectRef>
          <a:fontRef idx="minor">
            <a:schemeClr val="tx1"/>
          </a:fontRef>
        </p:style>
      </p:cxnSp>
      <p:sp>
        <p:nvSpPr>
          <p:cNvPr id="4" name="TextBox 3">
            <a:extLst>
              <a:ext uri="{FF2B5EF4-FFF2-40B4-BE49-F238E27FC236}">
                <a16:creationId xmlns:a16="http://schemas.microsoft.com/office/drawing/2014/main" id="{2C122F07-3F6A-45F8-8663-248029BFC601}"/>
              </a:ext>
            </a:extLst>
          </p:cNvPr>
          <p:cNvSpPr txBox="1"/>
          <p:nvPr/>
        </p:nvSpPr>
        <p:spPr>
          <a:xfrm>
            <a:off x="2502568" y="1997839"/>
            <a:ext cx="7176838" cy="2769989"/>
          </a:xfrm>
          <a:prstGeom prst="rect">
            <a:avLst/>
          </a:prstGeom>
          <a:noFill/>
        </p:spPr>
        <p:txBody>
          <a:bodyPr wrap="square" rtlCol="0">
            <a:spAutoFit/>
          </a:bodyPr>
          <a:lstStyle/>
          <a:p>
            <a:pPr>
              <a:spcAft>
                <a:spcPts val="1200"/>
              </a:spcAft>
            </a:pPr>
            <a:r>
              <a:rPr lang="en-GB" dirty="0">
                <a:solidFill>
                  <a:srgbClr val="7D7875"/>
                </a:solidFill>
                <a:latin typeface="Arial" panose="020B0604020202020204" pitchFamily="34" charset="0"/>
                <a:cs typeface="Arial" panose="020B0604020202020204" pitchFamily="34" charset="0"/>
              </a:rPr>
              <a:t>Content and context:</a:t>
            </a:r>
          </a:p>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External supervision and internal operational support</a:t>
            </a:r>
          </a:p>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External to internal delivery where possible; enables development opportunities for colleagues; means trainers have organisational context and better placed to show applications. </a:t>
            </a:r>
          </a:p>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Design of content has become more practical, with relevant theoretical input that is useful for colleagues in their day to day practice  - enabling application of theory into practice.</a:t>
            </a:r>
          </a:p>
        </p:txBody>
      </p:sp>
    </p:spTree>
    <p:extLst>
      <p:ext uri="{BB962C8B-B14F-4D97-AF65-F5344CB8AC3E}">
        <p14:creationId xmlns:p14="http://schemas.microsoft.com/office/powerpoint/2010/main" val="19358040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02AC601-66F1-427D-9F45-6DD57BA02435}"/>
              </a:ext>
            </a:extLst>
          </p:cNvPr>
          <p:cNvSpPr txBox="1"/>
          <p:nvPr/>
        </p:nvSpPr>
        <p:spPr>
          <a:xfrm>
            <a:off x="2499954" y="765661"/>
            <a:ext cx="6043642" cy="738664"/>
          </a:xfrm>
          <a:prstGeom prst="rect">
            <a:avLst/>
          </a:prstGeom>
          <a:noFill/>
        </p:spPr>
        <p:txBody>
          <a:bodyPr wrap="none" rtlCol="0">
            <a:spAutoFit/>
          </a:bodyPr>
          <a:lstStyle/>
          <a:p>
            <a:r>
              <a:rPr lang="en-GB" sz="4200" dirty="0">
                <a:solidFill>
                  <a:srgbClr val="D5511A"/>
                </a:solidFill>
                <a:latin typeface="Bebas Neue Bold" panose="020B0606020202050201" pitchFamily="34" charset="0"/>
              </a:rPr>
              <a:t>Training – Learning and Changes</a:t>
            </a:r>
          </a:p>
        </p:txBody>
      </p:sp>
      <p:cxnSp>
        <p:nvCxnSpPr>
          <p:cNvPr id="3" name="Straight Connector 2">
            <a:extLst>
              <a:ext uri="{FF2B5EF4-FFF2-40B4-BE49-F238E27FC236}">
                <a16:creationId xmlns:a16="http://schemas.microsoft.com/office/drawing/2014/main" id="{68CDE3F8-589A-4B22-94B0-FE44BA929EDE}"/>
              </a:ext>
            </a:extLst>
          </p:cNvPr>
          <p:cNvCxnSpPr/>
          <p:nvPr/>
        </p:nvCxnSpPr>
        <p:spPr>
          <a:xfrm>
            <a:off x="2493938" y="729067"/>
            <a:ext cx="7931425" cy="0"/>
          </a:xfrm>
          <a:prstGeom prst="line">
            <a:avLst/>
          </a:prstGeom>
          <a:ln w="28575">
            <a:solidFill>
              <a:srgbClr val="F69F19"/>
            </a:solidFill>
          </a:ln>
        </p:spPr>
        <p:style>
          <a:lnRef idx="1">
            <a:schemeClr val="accent4"/>
          </a:lnRef>
          <a:fillRef idx="0">
            <a:schemeClr val="accent4"/>
          </a:fillRef>
          <a:effectRef idx="0">
            <a:schemeClr val="accent4"/>
          </a:effectRef>
          <a:fontRef idx="minor">
            <a:schemeClr val="tx1"/>
          </a:fontRef>
        </p:style>
      </p:cxnSp>
      <p:sp>
        <p:nvSpPr>
          <p:cNvPr id="4" name="TextBox 3">
            <a:extLst>
              <a:ext uri="{FF2B5EF4-FFF2-40B4-BE49-F238E27FC236}">
                <a16:creationId xmlns:a16="http://schemas.microsoft.com/office/drawing/2014/main" id="{2C122F07-3F6A-45F8-8663-248029BFC601}"/>
              </a:ext>
            </a:extLst>
          </p:cNvPr>
          <p:cNvSpPr txBox="1"/>
          <p:nvPr/>
        </p:nvSpPr>
        <p:spPr>
          <a:xfrm>
            <a:off x="2502568" y="1997839"/>
            <a:ext cx="7176838" cy="3447098"/>
          </a:xfrm>
          <a:prstGeom prst="rect">
            <a:avLst/>
          </a:prstGeom>
          <a:noFill/>
        </p:spPr>
        <p:txBody>
          <a:bodyPr wrap="square" rtlCol="0">
            <a:spAutoFit/>
          </a:bodyPr>
          <a:lstStyle/>
          <a:p>
            <a:pPr>
              <a:spcAft>
                <a:spcPts val="1200"/>
              </a:spcAft>
            </a:pPr>
            <a:r>
              <a:rPr lang="en-GB" dirty="0">
                <a:solidFill>
                  <a:srgbClr val="7D7875"/>
                </a:solidFill>
                <a:latin typeface="Arial" panose="020B0604020202020204" pitchFamily="34" charset="0"/>
                <a:cs typeface="Arial" panose="020B0604020202020204" pitchFamily="34" charset="0"/>
              </a:rPr>
              <a:t>Training design over time has evolved to address:</a:t>
            </a:r>
          </a:p>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Tension between psychological needs and service/contract pressures. e.g. length of stay pressures; Doing the best we can, Knowing the flexibility of contract pressures can help, Acknowledging the tensions can be helpful &amp; drawing out how this looks in practice.</a:t>
            </a:r>
          </a:p>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Variety of roles within the organisation and managing the different levels of comfort and knowledge in room.  Embracing the challenge to make the training relevant and engaging for all colleagues. e.g. finance colleagues learning about attachment and trauma. </a:t>
            </a:r>
          </a:p>
        </p:txBody>
      </p:sp>
    </p:spTree>
    <p:extLst>
      <p:ext uri="{BB962C8B-B14F-4D97-AF65-F5344CB8AC3E}">
        <p14:creationId xmlns:p14="http://schemas.microsoft.com/office/powerpoint/2010/main" val="32818437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02AC601-66F1-427D-9F45-6DD57BA02435}"/>
              </a:ext>
            </a:extLst>
          </p:cNvPr>
          <p:cNvSpPr txBox="1"/>
          <p:nvPr/>
        </p:nvSpPr>
        <p:spPr>
          <a:xfrm>
            <a:off x="2499954" y="765661"/>
            <a:ext cx="6043642" cy="738664"/>
          </a:xfrm>
          <a:prstGeom prst="rect">
            <a:avLst/>
          </a:prstGeom>
          <a:noFill/>
        </p:spPr>
        <p:txBody>
          <a:bodyPr wrap="none" rtlCol="0">
            <a:spAutoFit/>
          </a:bodyPr>
          <a:lstStyle/>
          <a:p>
            <a:r>
              <a:rPr lang="en-GB" sz="4200" dirty="0">
                <a:solidFill>
                  <a:srgbClr val="D5511A"/>
                </a:solidFill>
                <a:latin typeface="Bebas Neue Bold" panose="020B0606020202050201" pitchFamily="34" charset="0"/>
              </a:rPr>
              <a:t>Training – Learning and Changes</a:t>
            </a:r>
          </a:p>
        </p:txBody>
      </p:sp>
      <p:cxnSp>
        <p:nvCxnSpPr>
          <p:cNvPr id="3" name="Straight Connector 2">
            <a:extLst>
              <a:ext uri="{FF2B5EF4-FFF2-40B4-BE49-F238E27FC236}">
                <a16:creationId xmlns:a16="http://schemas.microsoft.com/office/drawing/2014/main" id="{68CDE3F8-589A-4B22-94B0-FE44BA929EDE}"/>
              </a:ext>
            </a:extLst>
          </p:cNvPr>
          <p:cNvCxnSpPr/>
          <p:nvPr/>
        </p:nvCxnSpPr>
        <p:spPr>
          <a:xfrm>
            <a:off x="2493938" y="729067"/>
            <a:ext cx="7931425" cy="0"/>
          </a:xfrm>
          <a:prstGeom prst="line">
            <a:avLst/>
          </a:prstGeom>
          <a:ln w="28575">
            <a:solidFill>
              <a:srgbClr val="F69F19"/>
            </a:solidFill>
          </a:ln>
        </p:spPr>
        <p:style>
          <a:lnRef idx="1">
            <a:schemeClr val="accent4"/>
          </a:lnRef>
          <a:fillRef idx="0">
            <a:schemeClr val="accent4"/>
          </a:fillRef>
          <a:effectRef idx="0">
            <a:schemeClr val="accent4"/>
          </a:effectRef>
          <a:fontRef idx="minor">
            <a:schemeClr val="tx1"/>
          </a:fontRef>
        </p:style>
      </p:cxnSp>
      <p:sp>
        <p:nvSpPr>
          <p:cNvPr id="4" name="TextBox 3">
            <a:extLst>
              <a:ext uri="{FF2B5EF4-FFF2-40B4-BE49-F238E27FC236}">
                <a16:creationId xmlns:a16="http://schemas.microsoft.com/office/drawing/2014/main" id="{2C122F07-3F6A-45F8-8663-248029BFC601}"/>
              </a:ext>
            </a:extLst>
          </p:cNvPr>
          <p:cNvSpPr txBox="1"/>
          <p:nvPr/>
        </p:nvSpPr>
        <p:spPr>
          <a:xfrm>
            <a:off x="2502568" y="1997839"/>
            <a:ext cx="7176838" cy="3477875"/>
          </a:xfrm>
          <a:prstGeom prst="rect">
            <a:avLst/>
          </a:prstGeom>
          <a:noFill/>
        </p:spPr>
        <p:txBody>
          <a:bodyPr wrap="square" rtlCol="0">
            <a:spAutoFit/>
          </a:bodyPr>
          <a:lstStyle/>
          <a:p>
            <a:pPr>
              <a:spcAft>
                <a:spcPts val="1200"/>
              </a:spcAft>
            </a:pPr>
            <a:r>
              <a:rPr lang="en-GB" dirty="0">
                <a:solidFill>
                  <a:srgbClr val="7D7875"/>
                </a:solidFill>
                <a:latin typeface="Arial" panose="020B0604020202020204" pitchFamily="34" charset="0"/>
                <a:cs typeface="Arial" panose="020B0604020202020204" pitchFamily="34" charset="0"/>
              </a:rPr>
              <a:t>Resources: </a:t>
            </a:r>
          </a:p>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Huge resource commitment to train whole organisation initially and then ensure structure in place for ongoing training</a:t>
            </a:r>
          </a:p>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Initial bespoke funding drawn in to support implementation, now built into all services  funding</a:t>
            </a:r>
          </a:p>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Creative in training development e.g. PIE Refresher used a vehicle that already existed and staff were able to determine training agenda </a:t>
            </a:r>
          </a:p>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Have adapted length and frequency of PIE trainings to reflect organisational need</a:t>
            </a:r>
          </a:p>
        </p:txBody>
      </p:sp>
    </p:spTree>
    <p:extLst>
      <p:ext uri="{BB962C8B-B14F-4D97-AF65-F5344CB8AC3E}">
        <p14:creationId xmlns:p14="http://schemas.microsoft.com/office/powerpoint/2010/main" val="32433869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02AC601-66F1-427D-9F45-6DD57BA02435}"/>
              </a:ext>
            </a:extLst>
          </p:cNvPr>
          <p:cNvSpPr txBox="1"/>
          <p:nvPr/>
        </p:nvSpPr>
        <p:spPr>
          <a:xfrm>
            <a:off x="2499954" y="765661"/>
            <a:ext cx="6043642" cy="738664"/>
          </a:xfrm>
          <a:prstGeom prst="rect">
            <a:avLst/>
          </a:prstGeom>
          <a:noFill/>
        </p:spPr>
        <p:txBody>
          <a:bodyPr wrap="none" rtlCol="0">
            <a:spAutoFit/>
          </a:bodyPr>
          <a:lstStyle/>
          <a:p>
            <a:r>
              <a:rPr lang="en-GB" sz="4200" dirty="0">
                <a:solidFill>
                  <a:srgbClr val="D5511A"/>
                </a:solidFill>
                <a:latin typeface="Bebas Neue Bold" panose="020B0606020202050201" pitchFamily="34" charset="0"/>
              </a:rPr>
              <a:t>Training – Learning and Changes</a:t>
            </a:r>
          </a:p>
        </p:txBody>
      </p:sp>
      <p:cxnSp>
        <p:nvCxnSpPr>
          <p:cNvPr id="3" name="Straight Connector 2">
            <a:extLst>
              <a:ext uri="{FF2B5EF4-FFF2-40B4-BE49-F238E27FC236}">
                <a16:creationId xmlns:a16="http://schemas.microsoft.com/office/drawing/2014/main" id="{68CDE3F8-589A-4B22-94B0-FE44BA929EDE}"/>
              </a:ext>
            </a:extLst>
          </p:cNvPr>
          <p:cNvCxnSpPr/>
          <p:nvPr/>
        </p:nvCxnSpPr>
        <p:spPr>
          <a:xfrm>
            <a:off x="2493938" y="729067"/>
            <a:ext cx="7931425" cy="0"/>
          </a:xfrm>
          <a:prstGeom prst="line">
            <a:avLst/>
          </a:prstGeom>
          <a:ln w="28575">
            <a:solidFill>
              <a:srgbClr val="F69F19"/>
            </a:solidFill>
          </a:ln>
        </p:spPr>
        <p:style>
          <a:lnRef idx="1">
            <a:schemeClr val="accent4"/>
          </a:lnRef>
          <a:fillRef idx="0">
            <a:schemeClr val="accent4"/>
          </a:fillRef>
          <a:effectRef idx="0">
            <a:schemeClr val="accent4"/>
          </a:effectRef>
          <a:fontRef idx="minor">
            <a:schemeClr val="tx1"/>
          </a:fontRef>
        </p:style>
      </p:cxnSp>
      <p:sp>
        <p:nvSpPr>
          <p:cNvPr id="4" name="TextBox 3">
            <a:extLst>
              <a:ext uri="{FF2B5EF4-FFF2-40B4-BE49-F238E27FC236}">
                <a16:creationId xmlns:a16="http://schemas.microsoft.com/office/drawing/2014/main" id="{2C122F07-3F6A-45F8-8663-248029BFC601}"/>
              </a:ext>
            </a:extLst>
          </p:cNvPr>
          <p:cNvSpPr txBox="1"/>
          <p:nvPr/>
        </p:nvSpPr>
        <p:spPr>
          <a:xfrm>
            <a:off x="2502568" y="1997839"/>
            <a:ext cx="7176838" cy="4247317"/>
          </a:xfrm>
          <a:prstGeom prst="rect">
            <a:avLst/>
          </a:prstGeom>
          <a:noFill/>
        </p:spPr>
        <p:txBody>
          <a:bodyPr wrap="square" rtlCol="0">
            <a:spAutoFit/>
          </a:bodyPr>
          <a:lstStyle/>
          <a:p>
            <a:pPr>
              <a:spcAft>
                <a:spcPts val="1200"/>
              </a:spcAft>
            </a:pPr>
            <a:r>
              <a:rPr lang="en-GB" dirty="0">
                <a:solidFill>
                  <a:srgbClr val="7D7875"/>
                </a:solidFill>
                <a:latin typeface="Arial" panose="020B0604020202020204" pitchFamily="34" charset="0"/>
                <a:cs typeface="Arial" panose="020B0604020202020204" pitchFamily="34" charset="0"/>
              </a:rPr>
              <a:t>Examples of PIE 2 training:</a:t>
            </a:r>
          </a:p>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Solution Focused Approaches</a:t>
            </a:r>
          </a:p>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Motivational Interviewing</a:t>
            </a:r>
          </a:p>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Challenging Behaviour </a:t>
            </a:r>
          </a:p>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Personality Disorders </a:t>
            </a:r>
          </a:p>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Working with Psychosis</a:t>
            </a:r>
          </a:p>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PIE and Environment</a:t>
            </a:r>
          </a:p>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Introduction to Complex Trauma</a:t>
            </a:r>
          </a:p>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Restorative Approaches</a:t>
            </a:r>
          </a:p>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Acceptance and Commitment Therapy</a:t>
            </a:r>
          </a:p>
        </p:txBody>
      </p:sp>
    </p:spTree>
    <p:extLst>
      <p:ext uri="{BB962C8B-B14F-4D97-AF65-F5344CB8AC3E}">
        <p14:creationId xmlns:p14="http://schemas.microsoft.com/office/powerpoint/2010/main" val="516656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02AC601-66F1-427D-9F45-6DD57BA02435}"/>
              </a:ext>
            </a:extLst>
          </p:cNvPr>
          <p:cNvSpPr txBox="1"/>
          <p:nvPr/>
        </p:nvSpPr>
        <p:spPr>
          <a:xfrm>
            <a:off x="2499954" y="765661"/>
            <a:ext cx="7656263" cy="738664"/>
          </a:xfrm>
          <a:prstGeom prst="rect">
            <a:avLst/>
          </a:prstGeom>
          <a:noFill/>
        </p:spPr>
        <p:txBody>
          <a:bodyPr wrap="none" rtlCol="0">
            <a:spAutoFit/>
          </a:bodyPr>
          <a:lstStyle/>
          <a:p>
            <a:r>
              <a:rPr lang="en-GB" sz="4200" dirty="0">
                <a:solidFill>
                  <a:srgbClr val="D5511A"/>
                </a:solidFill>
                <a:latin typeface="Bebas Neue Bold" panose="020B0606020202050201" pitchFamily="34" charset="0"/>
              </a:rPr>
              <a:t>Some Things We Are Currently Developing</a:t>
            </a:r>
          </a:p>
        </p:txBody>
      </p:sp>
      <p:cxnSp>
        <p:nvCxnSpPr>
          <p:cNvPr id="3" name="Straight Connector 2">
            <a:extLst>
              <a:ext uri="{FF2B5EF4-FFF2-40B4-BE49-F238E27FC236}">
                <a16:creationId xmlns:a16="http://schemas.microsoft.com/office/drawing/2014/main" id="{68CDE3F8-589A-4B22-94B0-FE44BA929EDE}"/>
              </a:ext>
            </a:extLst>
          </p:cNvPr>
          <p:cNvCxnSpPr/>
          <p:nvPr/>
        </p:nvCxnSpPr>
        <p:spPr>
          <a:xfrm>
            <a:off x="2493938" y="729067"/>
            <a:ext cx="7931425" cy="0"/>
          </a:xfrm>
          <a:prstGeom prst="line">
            <a:avLst/>
          </a:prstGeom>
          <a:ln w="28575">
            <a:solidFill>
              <a:srgbClr val="F69F19"/>
            </a:solidFill>
          </a:ln>
        </p:spPr>
        <p:style>
          <a:lnRef idx="1">
            <a:schemeClr val="accent4"/>
          </a:lnRef>
          <a:fillRef idx="0">
            <a:schemeClr val="accent4"/>
          </a:fillRef>
          <a:effectRef idx="0">
            <a:schemeClr val="accent4"/>
          </a:effectRef>
          <a:fontRef idx="minor">
            <a:schemeClr val="tx1"/>
          </a:fontRef>
        </p:style>
      </p:cxnSp>
      <p:sp>
        <p:nvSpPr>
          <p:cNvPr id="4" name="TextBox 3">
            <a:extLst>
              <a:ext uri="{FF2B5EF4-FFF2-40B4-BE49-F238E27FC236}">
                <a16:creationId xmlns:a16="http://schemas.microsoft.com/office/drawing/2014/main" id="{2C122F07-3F6A-45F8-8663-248029BFC601}"/>
              </a:ext>
            </a:extLst>
          </p:cNvPr>
          <p:cNvSpPr txBox="1"/>
          <p:nvPr/>
        </p:nvSpPr>
        <p:spPr>
          <a:xfrm>
            <a:off x="2502568" y="1997839"/>
            <a:ext cx="7176838" cy="3077766"/>
          </a:xfrm>
          <a:prstGeom prst="rect">
            <a:avLst/>
          </a:prstGeom>
          <a:noFill/>
        </p:spPr>
        <p:txBody>
          <a:bodyPr wrap="square" rtlCol="0">
            <a:spAutoFit/>
          </a:bodyPr>
          <a:lstStyle/>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Individual services piloting specific psychological approaches</a:t>
            </a:r>
          </a:p>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Update of RP framework (focus on how we learn from RP and how this informs development &amp; how we support and develop facilitators and delivery)</a:t>
            </a:r>
          </a:p>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Extending work with partners to support joint development of RP</a:t>
            </a:r>
          </a:p>
          <a:p>
            <a:pPr marL="285750" indent="-285750">
              <a:spcAft>
                <a:spcPts val="1200"/>
              </a:spcAft>
              <a:buFont typeface="Arial" panose="020B0604020202020204" pitchFamily="34" charset="0"/>
              <a:buChar char="•"/>
            </a:pPr>
            <a:endParaRPr lang="en-GB" dirty="0">
              <a:solidFill>
                <a:srgbClr val="7D7875"/>
              </a:solidFill>
              <a:latin typeface="Arial" panose="020B0604020202020204" pitchFamily="34" charset="0"/>
              <a:cs typeface="Arial" panose="020B0604020202020204" pitchFamily="34" charset="0"/>
            </a:endParaRPr>
          </a:p>
          <a:p>
            <a:pPr>
              <a:spcAft>
                <a:spcPts val="1200"/>
              </a:spcAft>
            </a:pPr>
            <a:r>
              <a:rPr lang="en-GB" dirty="0">
                <a:solidFill>
                  <a:srgbClr val="7D7875"/>
                </a:solidFill>
                <a:latin typeface="Arial" panose="020B0604020202020204" pitchFamily="34" charset="0"/>
                <a:cs typeface="Arial" panose="020B0604020202020204" pitchFamily="34" charset="0"/>
              </a:rPr>
              <a:t>Essentially, this is a journey that we will continue…</a:t>
            </a:r>
          </a:p>
          <a:p>
            <a:pPr marL="285750" indent="-285750">
              <a:spcAft>
                <a:spcPts val="1200"/>
              </a:spcAft>
              <a:buFont typeface="Arial" panose="020B0604020202020204" pitchFamily="34" charset="0"/>
              <a:buChar char="•"/>
            </a:pPr>
            <a:endParaRPr lang="en-GB" dirty="0">
              <a:solidFill>
                <a:srgbClr val="7D7875"/>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047626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02AC601-66F1-427D-9F45-6DD57BA02435}"/>
              </a:ext>
            </a:extLst>
          </p:cNvPr>
          <p:cNvSpPr txBox="1"/>
          <p:nvPr/>
        </p:nvSpPr>
        <p:spPr>
          <a:xfrm>
            <a:off x="2499954" y="765661"/>
            <a:ext cx="1834156" cy="738664"/>
          </a:xfrm>
          <a:prstGeom prst="rect">
            <a:avLst/>
          </a:prstGeom>
          <a:noFill/>
        </p:spPr>
        <p:txBody>
          <a:bodyPr wrap="none" rtlCol="0">
            <a:spAutoFit/>
          </a:bodyPr>
          <a:lstStyle/>
          <a:p>
            <a:r>
              <a:rPr lang="en-GB" sz="4200" dirty="0">
                <a:solidFill>
                  <a:srgbClr val="D5511A"/>
                </a:solidFill>
                <a:latin typeface="Bebas Neue Bold" panose="020B0606020202050201" pitchFamily="34" charset="0"/>
              </a:rPr>
              <a:t>Summary</a:t>
            </a:r>
          </a:p>
        </p:txBody>
      </p:sp>
      <p:cxnSp>
        <p:nvCxnSpPr>
          <p:cNvPr id="3" name="Straight Connector 2">
            <a:extLst>
              <a:ext uri="{FF2B5EF4-FFF2-40B4-BE49-F238E27FC236}">
                <a16:creationId xmlns:a16="http://schemas.microsoft.com/office/drawing/2014/main" id="{68CDE3F8-589A-4B22-94B0-FE44BA929EDE}"/>
              </a:ext>
            </a:extLst>
          </p:cNvPr>
          <p:cNvCxnSpPr/>
          <p:nvPr/>
        </p:nvCxnSpPr>
        <p:spPr>
          <a:xfrm>
            <a:off x="2493938" y="729067"/>
            <a:ext cx="7931425" cy="0"/>
          </a:xfrm>
          <a:prstGeom prst="line">
            <a:avLst/>
          </a:prstGeom>
          <a:ln w="28575">
            <a:solidFill>
              <a:srgbClr val="F69F19"/>
            </a:solidFill>
          </a:ln>
        </p:spPr>
        <p:style>
          <a:lnRef idx="1">
            <a:schemeClr val="accent4"/>
          </a:lnRef>
          <a:fillRef idx="0">
            <a:schemeClr val="accent4"/>
          </a:fillRef>
          <a:effectRef idx="0">
            <a:schemeClr val="accent4"/>
          </a:effectRef>
          <a:fontRef idx="minor">
            <a:schemeClr val="tx1"/>
          </a:fontRef>
        </p:style>
      </p:cxnSp>
      <p:pic>
        <p:nvPicPr>
          <p:cNvPr id="5" name="Picture 4">
            <a:extLst>
              <a:ext uri="{FF2B5EF4-FFF2-40B4-BE49-F238E27FC236}">
                <a16:creationId xmlns:a16="http://schemas.microsoft.com/office/drawing/2014/main" id="{54060A38-F588-4B44-A06A-F51A5885D484}"/>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2412952" y="1848268"/>
            <a:ext cx="7087445" cy="4068305"/>
          </a:xfrm>
          <a:prstGeom prst="rect">
            <a:avLst/>
          </a:prstGeom>
        </p:spPr>
      </p:pic>
    </p:spTree>
    <p:extLst>
      <p:ext uri="{BB962C8B-B14F-4D97-AF65-F5344CB8AC3E}">
        <p14:creationId xmlns:p14="http://schemas.microsoft.com/office/powerpoint/2010/main" val="2544304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group of people in a dark room&#10;&#10;Description automatically generated">
            <a:extLst>
              <a:ext uri="{FF2B5EF4-FFF2-40B4-BE49-F238E27FC236}">
                <a16:creationId xmlns:a16="http://schemas.microsoft.com/office/drawing/2014/main" id="{BD318693-6CB1-4FD6-848E-11E1BA86F99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9" name="TextBox 8">
            <a:extLst>
              <a:ext uri="{FF2B5EF4-FFF2-40B4-BE49-F238E27FC236}">
                <a16:creationId xmlns:a16="http://schemas.microsoft.com/office/drawing/2014/main" id="{A542E565-4B2E-4280-8B47-D9A137AF40DB}"/>
              </a:ext>
            </a:extLst>
          </p:cNvPr>
          <p:cNvSpPr txBox="1"/>
          <p:nvPr/>
        </p:nvSpPr>
        <p:spPr>
          <a:xfrm>
            <a:off x="2499954" y="1749200"/>
            <a:ext cx="3345468" cy="861774"/>
          </a:xfrm>
          <a:prstGeom prst="rect">
            <a:avLst/>
          </a:prstGeom>
          <a:noFill/>
        </p:spPr>
        <p:txBody>
          <a:bodyPr wrap="none" rtlCol="0">
            <a:spAutoFit/>
          </a:bodyPr>
          <a:lstStyle/>
          <a:p>
            <a:r>
              <a:rPr lang="en-GB" sz="5000" dirty="0">
                <a:solidFill>
                  <a:srgbClr val="D5511A"/>
                </a:solidFill>
                <a:latin typeface="Franklin Gothic Demi Cond" panose="020B0706030402020204" pitchFamily="34" charset="0"/>
              </a:rPr>
              <a:t>QUESTIONS?</a:t>
            </a:r>
          </a:p>
        </p:txBody>
      </p:sp>
      <p:cxnSp>
        <p:nvCxnSpPr>
          <p:cNvPr id="13" name="Straight Connector 12">
            <a:extLst>
              <a:ext uri="{FF2B5EF4-FFF2-40B4-BE49-F238E27FC236}">
                <a16:creationId xmlns:a16="http://schemas.microsoft.com/office/drawing/2014/main" id="{CD661F04-6F8E-4757-923D-E90C8CDE76E1}"/>
              </a:ext>
            </a:extLst>
          </p:cNvPr>
          <p:cNvCxnSpPr/>
          <p:nvPr/>
        </p:nvCxnSpPr>
        <p:spPr>
          <a:xfrm>
            <a:off x="2493938" y="1712606"/>
            <a:ext cx="7931425" cy="0"/>
          </a:xfrm>
          <a:prstGeom prst="line">
            <a:avLst/>
          </a:prstGeom>
          <a:ln w="28575">
            <a:solidFill>
              <a:srgbClr val="F69F19"/>
            </a:solidFill>
          </a:ln>
        </p:spPr>
        <p:style>
          <a:lnRef idx="1">
            <a:schemeClr val="accent4"/>
          </a:lnRef>
          <a:fillRef idx="0">
            <a:schemeClr val="accent4"/>
          </a:fillRef>
          <a:effectRef idx="0">
            <a:schemeClr val="accent4"/>
          </a:effectRef>
          <a:fontRef idx="minor">
            <a:schemeClr val="tx1"/>
          </a:fontRef>
        </p:style>
      </p:cxnSp>
      <p:sp>
        <p:nvSpPr>
          <p:cNvPr id="14" name="TextBox 13">
            <a:extLst>
              <a:ext uri="{FF2B5EF4-FFF2-40B4-BE49-F238E27FC236}">
                <a16:creationId xmlns:a16="http://schemas.microsoft.com/office/drawing/2014/main" id="{3FE25FE1-4545-49AF-94FA-827A95F965ED}"/>
              </a:ext>
            </a:extLst>
          </p:cNvPr>
          <p:cNvSpPr txBox="1"/>
          <p:nvPr/>
        </p:nvSpPr>
        <p:spPr>
          <a:xfrm>
            <a:off x="2502567" y="2939274"/>
            <a:ext cx="2634054" cy="430887"/>
          </a:xfrm>
          <a:prstGeom prst="rect">
            <a:avLst/>
          </a:prstGeom>
          <a:noFill/>
        </p:spPr>
        <p:txBody>
          <a:bodyPr wrap="none" rtlCol="0">
            <a:spAutoFit/>
          </a:bodyPr>
          <a:lstStyle/>
          <a:p>
            <a:r>
              <a:rPr lang="en-GB" sz="2200" dirty="0">
                <a:solidFill>
                  <a:srgbClr val="F69F19"/>
                </a:solidFill>
                <a:latin typeface="Arial" panose="020B0604020202020204" pitchFamily="34" charset="0"/>
                <a:cs typeface="Arial" panose="020B0604020202020204" pitchFamily="34" charset="0"/>
              </a:rPr>
              <a:t>Thanks for listening</a:t>
            </a:r>
          </a:p>
        </p:txBody>
      </p:sp>
      <p:sp>
        <p:nvSpPr>
          <p:cNvPr id="2" name="TextBox 1">
            <a:extLst>
              <a:ext uri="{FF2B5EF4-FFF2-40B4-BE49-F238E27FC236}">
                <a16:creationId xmlns:a16="http://schemas.microsoft.com/office/drawing/2014/main" id="{8374583C-284A-41D0-A355-20961CB94BCA}"/>
              </a:ext>
            </a:extLst>
          </p:cNvPr>
          <p:cNvSpPr txBox="1"/>
          <p:nvPr/>
        </p:nvSpPr>
        <p:spPr>
          <a:xfrm>
            <a:off x="735869" y="5145394"/>
            <a:ext cx="10986220" cy="1200329"/>
          </a:xfrm>
          <a:prstGeom prst="rect">
            <a:avLst/>
          </a:prstGeom>
          <a:noFill/>
        </p:spPr>
        <p:txBody>
          <a:bodyPr wrap="square">
            <a:spAutoFit/>
          </a:bodyPr>
          <a:lstStyle/>
          <a:p>
            <a:r>
              <a:rPr lang="en-GB" sz="1200" b="0" dirty="0">
                <a:solidFill>
                  <a:schemeClr val="bg1">
                    <a:lumMod val="75000"/>
                  </a:schemeClr>
                </a:solidFill>
                <a:effectLst/>
                <a:latin typeface="Calibri" panose="020F0502020204030204" pitchFamily="34" charset="0"/>
                <a:ea typeface="Calibri" panose="020F0502020204030204" pitchFamily="34" charset="0"/>
              </a:rPr>
              <a:t>Copyright© 2020. Informing Futures is a 1625 Independent People project. 1625 Independent People is a charity and a registered society (Co-operative and Community Benefit Societies Act 2014, reg: 23964R exempt from registration with the Charity Commission). Registered office: Kingsley Hall, 59 Old Market Street, Bristol, BS2 0ER.</a:t>
            </a:r>
          </a:p>
          <a:p>
            <a:pPr algn="r"/>
            <a:endParaRPr lang="en-GB" sz="1200" b="0" dirty="0">
              <a:solidFill>
                <a:schemeClr val="bg1">
                  <a:lumMod val="75000"/>
                </a:schemeClr>
              </a:solidFill>
              <a:effectLst/>
              <a:latin typeface="Calibri" panose="020F0502020204030204" pitchFamily="34" charset="0"/>
              <a:ea typeface="Calibri" panose="020F0502020204030204" pitchFamily="34" charset="0"/>
            </a:endParaRPr>
          </a:p>
          <a:p>
            <a:r>
              <a:rPr lang="en-GB" sz="1200" b="0" dirty="0">
                <a:solidFill>
                  <a:schemeClr val="bg1">
                    <a:lumMod val="75000"/>
                  </a:schemeClr>
                </a:solidFill>
                <a:effectLst/>
                <a:latin typeface="Calibri" panose="020F0502020204030204" pitchFamily="34" charset="0"/>
                <a:ea typeface="Calibri" panose="020F0502020204030204" pitchFamily="34" charset="0"/>
              </a:rPr>
              <a:t>This resource was funded by The National Lottery Community Fund and is offered free for information, educational and professional development purposes • You may not sell this work, nor may it be used as supporting content for any commercial product or service • All copies of this work must clearly display the original copyright notice and Informing Futures website address • Any on-line reproduction must also provide a link to the Informing Futures website.</a:t>
            </a:r>
          </a:p>
        </p:txBody>
      </p:sp>
      <p:pic>
        <p:nvPicPr>
          <p:cNvPr id="3" name="Picture 2">
            <a:extLst>
              <a:ext uri="{FF2B5EF4-FFF2-40B4-BE49-F238E27FC236}">
                <a16:creationId xmlns:a16="http://schemas.microsoft.com/office/drawing/2014/main" id="{119F1B5D-E070-44E6-8CAE-2DF310807D57}"/>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735869" y="819565"/>
            <a:ext cx="987424" cy="2003565"/>
          </a:xfrm>
          <a:prstGeom prst="rect">
            <a:avLst/>
          </a:prstGeom>
        </p:spPr>
      </p:pic>
    </p:spTree>
    <p:extLst>
      <p:ext uri="{BB962C8B-B14F-4D97-AF65-F5344CB8AC3E}">
        <p14:creationId xmlns:p14="http://schemas.microsoft.com/office/powerpoint/2010/main" val="7249182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FE6C324F-B00D-416F-9A58-492315D4EC7E}"/>
              </a:ext>
            </a:extLst>
          </p:cNvPr>
          <p:cNvPicPr>
            <a:picLocks noChangeAspect="1"/>
          </p:cNvPicPr>
          <p:nvPr/>
        </p:nvPicPr>
        <p:blipFill>
          <a:blip r:embed="rId2"/>
          <a:stretch>
            <a:fillRect/>
          </a:stretch>
        </p:blipFill>
        <p:spPr>
          <a:xfrm>
            <a:off x="2541668" y="1643184"/>
            <a:ext cx="7206915" cy="4690565"/>
          </a:xfrm>
          <a:prstGeom prst="rect">
            <a:avLst/>
          </a:prstGeom>
        </p:spPr>
      </p:pic>
      <p:sp>
        <p:nvSpPr>
          <p:cNvPr id="5" name="Rectangle 4">
            <a:extLst>
              <a:ext uri="{FF2B5EF4-FFF2-40B4-BE49-F238E27FC236}">
                <a16:creationId xmlns:a16="http://schemas.microsoft.com/office/drawing/2014/main" id="{CFB2D610-CBEC-4069-8342-5FE3B64174B4}"/>
              </a:ext>
            </a:extLst>
          </p:cNvPr>
          <p:cNvSpPr/>
          <p:nvPr/>
        </p:nvSpPr>
        <p:spPr>
          <a:xfrm>
            <a:off x="3302668" y="2364205"/>
            <a:ext cx="5684921" cy="3248527"/>
          </a:xfrm>
          <a:prstGeom prst="rect">
            <a:avLst/>
          </a:prstGeom>
          <a:solidFill>
            <a:srgbClr val="49444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360000" tIns="288000" rIns="360000" rtlCol="0" anchor="t" anchorCtr="0"/>
          <a:lstStyle/>
          <a:p>
            <a:r>
              <a:rPr lang="en-GB" sz="2800" b="1" dirty="0">
                <a:latin typeface="Arial" panose="020B0604020202020204" pitchFamily="34" charset="0"/>
                <a:cs typeface="Arial" panose="020B0604020202020204" pitchFamily="34" charset="0"/>
              </a:rPr>
              <a:t>2012</a:t>
            </a:r>
          </a:p>
          <a:p>
            <a:pPr algn="l"/>
            <a:endParaRPr lang="en-GB" sz="1800" b="0" i="0" u="none" strike="noStrike" baseline="0" dirty="0">
              <a:solidFill>
                <a:srgbClr val="000000"/>
              </a:solidFill>
              <a:latin typeface="Arial" panose="020B0604020202020204" pitchFamily="34" charset="0"/>
              <a:cs typeface="Arial" panose="020B0604020202020204" pitchFamily="34" charset="0"/>
            </a:endParaRPr>
          </a:p>
          <a:p>
            <a:r>
              <a:rPr lang="en-GB" sz="1800" b="0" i="0" u="none" strike="noStrike" baseline="0" dirty="0">
                <a:solidFill>
                  <a:srgbClr val="FFFFFF"/>
                </a:solidFill>
                <a:latin typeface="Arial" panose="020B0604020202020204" pitchFamily="34" charset="0"/>
                <a:cs typeface="Arial" panose="020B0604020202020204" pitchFamily="34" charset="0"/>
              </a:rPr>
              <a:t>PIE framework draft, Future 4 Me starts, Reflective Practice Pilot, PIE induction training</a:t>
            </a:r>
          </a:p>
          <a:p>
            <a:endParaRPr lang="en-GB" dirty="0">
              <a:solidFill>
                <a:srgbClr val="FFFFFF"/>
              </a:solidFill>
              <a:latin typeface="Arial" panose="020B0604020202020204" pitchFamily="34" charset="0"/>
              <a:cs typeface="Arial" panose="020B0604020202020204" pitchFamily="34" charset="0"/>
            </a:endParaRPr>
          </a:p>
          <a:p>
            <a:r>
              <a:rPr lang="en-GB" sz="1800" b="0" i="0" u="none" strike="noStrike" baseline="0" dirty="0">
                <a:solidFill>
                  <a:srgbClr val="FFFFFF"/>
                </a:solidFill>
                <a:latin typeface="Arial" panose="020B0604020202020204" pitchFamily="34" charset="0"/>
                <a:cs typeface="Arial" panose="020B0604020202020204" pitchFamily="34" charset="0"/>
              </a:rPr>
              <a:t>This is induction training for all colleagues that provides a guide to 1625ip’s PIE framework and how this can be applied in our work </a:t>
            </a:r>
            <a:endParaRPr lang="en-GB" dirty="0">
              <a:latin typeface="Arial" panose="020B0604020202020204" pitchFamily="34" charset="0"/>
              <a:cs typeface="Arial" panose="020B0604020202020204" pitchFamily="34" charset="0"/>
            </a:endParaRPr>
          </a:p>
        </p:txBody>
      </p:sp>
      <p:sp>
        <p:nvSpPr>
          <p:cNvPr id="9" name="Rectangle 8">
            <a:extLst>
              <a:ext uri="{FF2B5EF4-FFF2-40B4-BE49-F238E27FC236}">
                <a16:creationId xmlns:a16="http://schemas.microsoft.com/office/drawing/2014/main" id="{FEE1F2B7-A243-49C0-8871-42CF224058F6}"/>
              </a:ext>
            </a:extLst>
          </p:cNvPr>
          <p:cNvSpPr/>
          <p:nvPr/>
        </p:nvSpPr>
        <p:spPr>
          <a:xfrm>
            <a:off x="3302667" y="2364204"/>
            <a:ext cx="5684921" cy="3248527"/>
          </a:xfrm>
          <a:prstGeom prst="rect">
            <a:avLst/>
          </a:prstGeom>
          <a:solidFill>
            <a:srgbClr val="00688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360000" tIns="288000" rIns="360000" rtlCol="0" anchor="t" anchorCtr="0"/>
          <a:lstStyle/>
          <a:p>
            <a:r>
              <a:rPr lang="en-GB" sz="2800" b="1" dirty="0">
                <a:latin typeface="Arial" panose="020B0604020202020204" pitchFamily="34" charset="0"/>
                <a:cs typeface="Arial" panose="020B0604020202020204" pitchFamily="34" charset="0"/>
              </a:rPr>
              <a:t>2015</a:t>
            </a:r>
          </a:p>
          <a:p>
            <a:pPr algn="l"/>
            <a:endParaRPr lang="en-GB" sz="1800" b="0" i="0" u="none" strike="noStrike" baseline="0" dirty="0">
              <a:solidFill>
                <a:srgbClr val="000000"/>
              </a:solidFill>
              <a:latin typeface="Arial" panose="020B0604020202020204" pitchFamily="34" charset="0"/>
              <a:cs typeface="Arial" panose="020B0604020202020204" pitchFamily="34" charset="0"/>
            </a:endParaRPr>
          </a:p>
          <a:p>
            <a:r>
              <a:rPr lang="en-GB" sz="1800" b="0" i="0" u="none" strike="noStrike" baseline="0" dirty="0">
                <a:solidFill>
                  <a:srgbClr val="FFFFFF"/>
                </a:solidFill>
                <a:latin typeface="Arial" panose="020B0604020202020204" pitchFamily="34" charset="0"/>
                <a:cs typeface="Arial" panose="020B0604020202020204" pitchFamily="34" charset="0"/>
              </a:rPr>
              <a:t>PIE refresher training, Psychologically informed property reviews introduced</a:t>
            </a:r>
          </a:p>
          <a:p>
            <a:endParaRPr lang="en-GB" dirty="0">
              <a:solidFill>
                <a:srgbClr val="FFFFFF"/>
              </a:solidFill>
              <a:latin typeface="Arial" panose="020B0604020202020204" pitchFamily="34" charset="0"/>
              <a:cs typeface="Arial" panose="020B0604020202020204" pitchFamily="34" charset="0"/>
            </a:endParaRPr>
          </a:p>
          <a:p>
            <a:r>
              <a:rPr lang="en-GB" sz="1800" b="0" i="0" u="none" strike="noStrike" baseline="0" dirty="0">
                <a:solidFill>
                  <a:srgbClr val="FFFFFF"/>
                </a:solidFill>
                <a:latin typeface="Arial" panose="020B0604020202020204" pitchFamily="34" charset="0"/>
                <a:cs typeface="Arial" panose="020B0604020202020204" pitchFamily="34" charset="0"/>
              </a:rPr>
              <a:t>Training provided to teams offering a ‘refresh’ on specific aspects of 1625ip’s PIE framework</a:t>
            </a:r>
          </a:p>
          <a:p>
            <a:endParaRPr lang="en-GB" dirty="0">
              <a:solidFill>
                <a:srgbClr val="FFFFFF"/>
              </a:solidFill>
              <a:latin typeface="Arial" panose="020B0604020202020204" pitchFamily="34" charset="0"/>
              <a:cs typeface="Arial" panose="020B0604020202020204" pitchFamily="34" charset="0"/>
            </a:endParaRPr>
          </a:p>
          <a:p>
            <a:endParaRPr lang="en-GB" dirty="0">
              <a:solidFill>
                <a:srgbClr val="FFFFFF"/>
              </a:solidFill>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p:txBody>
      </p:sp>
      <p:sp>
        <p:nvSpPr>
          <p:cNvPr id="13" name="Rectangle 12">
            <a:extLst>
              <a:ext uri="{FF2B5EF4-FFF2-40B4-BE49-F238E27FC236}">
                <a16:creationId xmlns:a16="http://schemas.microsoft.com/office/drawing/2014/main" id="{6279B6A6-0370-4A86-A1E3-2C96DFC30049}"/>
              </a:ext>
            </a:extLst>
          </p:cNvPr>
          <p:cNvSpPr/>
          <p:nvPr/>
        </p:nvSpPr>
        <p:spPr>
          <a:xfrm>
            <a:off x="3302666" y="2364204"/>
            <a:ext cx="5684921" cy="3248527"/>
          </a:xfrm>
          <a:prstGeom prst="rect">
            <a:avLst/>
          </a:prstGeom>
          <a:solidFill>
            <a:srgbClr val="7D787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360000" tIns="288000" rIns="360000" rtlCol="0" anchor="t" anchorCtr="0"/>
          <a:lstStyle/>
          <a:p>
            <a:r>
              <a:rPr lang="en-GB" sz="2800" b="1" dirty="0">
                <a:latin typeface="Arial" panose="020B0604020202020204" pitchFamily="34" charset="0"/>
                <a:cs typeface="Arial" panose="020B0604020202020204" pitchFamily="34" charset="0"/>
              </a:rPr>
              <a:t>2019</a:t>
            </a:r>
          </a:p>
          <a:p>
            <a:pPr algn="l"/>
            <a:endParaRPr lang="en-GB" sz="1800" b="0" i="0" u="none" strike="noStrike" baseline="0" dirty="0">
              <a:solidFill>
                <a:srgbClr val="000000"/>
              </a:solidFill>
              <a:latin typeface="Arial" panose="020B0604020202020204" pitchFamily="34" charset="0"/>
              <a:cs typeface="Arial" panose="020B0604020202020204" pitchFamily="34" charset="0"/>
            </a:endParaRPr>
          </a:p>
          <a:p>
            <a:r>
              <a:rPr lang="en-GB" sz="1800" b="0" i="0" u="none" strike="noStrike" baseline="0" dirty="0">
                <a:solidFill>
                  <a:srgbClr val="FFFFFF"/>
                </a:solidFill>
                <a:latin typeface="Arial" panose="020B0604020202020204" pitchFamily="34" charset="0"/>
                <a:cs typeface="Arial" panose="020B0604020202020204" pitchFamily="34" charset="0"/>
              </a:rPr>
              <a:t>Learning &amp; Development Coordinator appointed,</a:t>
            </a:r>
          </a:p>
          <a:p>
            <a:r>
              <a:rPr lang="en-GB" sz="1800" b="0" i="0" u="none" strike="noStrike" baseline="0" dirty="0">
                <a:solidFill>
                  <a:srgbClr val="FFFFFF"/>
                </a:solidFill>
                <a:latin typeface="Arial" panose="020B0604020202020204" pitchFamily="34" charset="0"/>
                <a:cs typeface="Arial" panose="020B0604020202020204" pitchFamily="34" charset="0"/>
              </a:rPr>
              <a:t>Pilot of ACT*****, PIE Framework Review</a:t>
            </a:r>
          </a:p>
          <a:p>
            <a:endParaRPr lang="en-GB" dirty="0">
              <a:solidFill>
                <a:srgbClr val="FFFFFF"/>
              </a:solidFill>
              <a:latin typeface="Arial" panose="020B0604020202020204" pitchFamily="34" charset="0"/>
              <a:cs typeface="Arial" panose="020B0604020202020204" pitchFamily="34" charset="0"/>
            </a:endParaRPr>
          </a:p>
          <a:p>
            <a:r>
              <a:rPr lang="en-GB" sz="1800" b="0" i="0" u="none" strike="noStrike" baseline="0" dirty="0">
                <a:solidFill>
                  <a:srgbClr val="FFFFFF"/>
                </a:solidFill>
                <a:latin typeface="Arial" panose="020B0604020202020204" pitchFamily="34" charset="0"/>
                <a:cs typeface="Arial" panose="020B0604020202020204" pitchFamily="34" charset="0"/>
              </a:rPr>
              <a:t>Piloting of Acceptance and Commitment Therapy as the underpinning approach in our Reboot West programme</a:t>
            </a:r>
          </a:p>
          <a:p>
            <a:endParaRPr lang="en-GB" dirty="0">
              <a:solidFill>
                <a:srgbClr val="FFFFFF"/>
              </a:solidFill>
              <a:latin typeface="Arial" panose="020B0604020202020204" pitchFamily="34" charset="0"/>
              <a:cs typeface="Arial" panose="020B0604020202020204" pitchFamily="34" charset="0"/>
            </a:endParaRPr>
          </a:p>
          <a:p>
            <a:endParaRPr lang="en-GB" dirty="0">
              <a:solidFill>
                <a:srgbClr val="FFFFFF"/>
              </a:solidFill>
              <a:latin typeface="Arial" panose="020B0604020202020204" pitchFamily="34" charset="0"/>
              <a:cs typeface="Arial" panose="020B0604020202020204" pitchFamily="34" charset="0"/>
            </a:endParaRPr>
          </a:p>
          <a:p>
            <a:endParaRPr lang="en-GB" dirty="0">
              <a:solidFill>
                <a:srgbClr val="FFFFFF"/>
              </a:solidFill>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p:txBody>
      </p:sp>
      <p:sp>
        <p:nvSpPr>
          <p:cNvPr id="11" name="Rectangle 10">
            <a:extLst>
              <a:ext uri="{FF2B5EF4-FFF2-40B4-BE49-F238E27FC236}">
                <a16:creationId xmlns:a16="http://schemas.microsoft.com/office/drawing/2014/main" id="{5E1B2EBE-47C1-49F3-B30F-BD788E88DFA9}"/>
              </a:ext>
            </a:extLst>
          </p:cNvPr>
          <p:cNvSpPr/>
          <p:nvPr/>
        </p:nvSpPr>
        <p:spPr>
          <a:xfrm>
            <a:off x="3302667" y="2364204"/>
            <a:ext cx="5684921" cy="3248527"/>
          </a:xfrm>
          <a:prstGeom prst="rect">
            <a:avLst/>
          </a:prstGeom>
          <a:solidFill>
            <a:srgbClr val="4D84C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360000" tIns="288000" rIns="360000" rtlCol="0" anchor="t" anchorCtr="0"/>
          <a:lstStyle/>
          <a:p>
            <a:r>
              <a:rPr lang="en-GB" sz="2800" b="1" dirty="0">
                <a:latin typeface="Arial" panose="020B0604020202020204" pitchFamily="34" charset="0"/>
                <a:cs typeface="Arial" panose="020B0604020202020204" pitchFamily="34" charset="0"/>
              </a:rPr>
              <a:t>2016</a:t>
            </a:r>
          </a:p>
          <a:p>
            <a:pPr algn="l"/>
            <a:endParaRPr lang="en-GB" sz="1800" b="0" i="0" u="none" strike="noStrike" baseline="0" dirty="0">
              <a:solidFill>
                <a:srgbClr val="000000"/>
              </a:solidFill>
              <a:latin typeface="Arial" panose="020B0604020202020204" pitchFamily="34" charset="0"/>
              <a:cs typeface="Arial" panose="020B0604020202020204" pitchFamily="34" charset="0"/>
            </a:endParaRPr>
          </a:p>
          <a:p>
            <a:r>
              <a:rPr lang="en-GB" sz="1800" b="0" i="0" u="none" strike="noStrike" baseline="0" dirty="0">
                <a:solidFill>
                  <a:srgbClr val="FFFFFF"/>
                </a:solidFill>
                <a:latin typeface="Arial" panose="020B0604020202020204" pitchFamily="34" charset="0"/>
                <a:cs typeface="Arial" panose="020B0604020202020204" pitchFamily="34" charset="0"/>
              </a:rPr>
              <a:t>PIE </a:t>
            </a:r>
            <a:r>
              <a:rPr lang="en-GB" dirty="0">
                <a:solidFill>
                  <a:srgbClr val="FFFFFF"/>
                </a:solidFill>
                <a:latin typeface="Arial" panose="020B0604020202020204" pitchFamily="34" charset="0"/>
                <a:cs typeface="Arial" panose="020B0604020202020204" pitchFamily="34" charset="0"/>
              </a:rPr>
              <a:t>2 training</a:t>
            </a:r>
          </a:p>
          <a:p>
            <a:endParaRPr lang="en-GB" dirty="0">
              <a:solidFill>
                <a:srgbClr val="FFFFFF"/>
              </a:solidFill>
              <a:latin typeface="Arial" panose="020B0604020202020204" pitchFamily="34" charset="0"/>
              <a:cs typeface="Arial" panose="020B0604020202020204" pitchFamily="34" charset="0"/>
            </a:endParaRPr>
          </a:p>
          <a:p>
            <a:r>
              <a:rPr lang="en-GB" dirty="0">
                <a:solidFill>
                  <a:srgbClr val="FFFFFF"/>
                </a:solidFill>
                <a:latin typeface="Arial" panose="020B0604020202020204" pitchFamily="34" charset="0"/>
                <a:cs typeface="Arial" panose="020B0604020202020204" pitchFamily="34" charset="0"/>
              </a:rPr>
              <a:t>Ongoing programme of training throughout the year offering a deeper dive into specific aspects of 1625ip’s PIE framework</a:t>
            </a:r>
          </a:p>
          <a:p>
            <a:endParaRPr lang="en-GB" dirty="0">
              <a:latin typeface="Arial" panose="020B0604020202020204" pitchFamily="34" charset="0"/>
              <a:cs typeface="Arial" panose="020B0604020202020204" pitchFamily="34" charset="0"/>
            </a:endParaRPr>
          </a:p>
        </p:txBody>
      </p:sp>
      <p:sp>
        <p:nvSpPr>
          <p:cNvPr id="7" name="Rectangle 6">
            <a:extLst>
              <a:ext uri="{FF2B5EF4-FFF2-40B4-BE49-F238E27FC236}">
                <a16:creationId xmlns:a16="http://schemas.microsoft.com/office/drawing/2014/main" id="{00AFB830-F963-45AE-A866-AEB857A815F7}"/>
              </a:ext>
            </a:extLst>
          </p:cNvPr>
          <p:cNvSpPr/>
          <p:nvPr/>
        </p:nvSpPr>
        <p:spPr>
          <a:xfrm>
            <a:off x="3302668" y="2014331"/>
            <a:ext cx="5684921" cy="3598402"/>
          </a:xfrm>
          <a:prstGeom prst="rect">
            <a:avLst/>
          </a:prstGeom>
          <a:solidFill>
            <a:srgbClr val="D5511A"/>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360000" tIns="288000" rIns="360000" rtlCol="0" anchor="t" anchorCtr="0"/>
          <a:lstStyle/>
          <a:p>
            <a:r>
              <a:rPr lang="en-GB" sz="2800" b="1" dirty="0">
                <a:latin typeface="Arial" panose="020B0604020202020204" pitchFamily="34" charset="0"/>
                <a:cs typeface="Arial" panose="020B0604020202020204" pitchFamily="34" charset="0"/>
              </a:rPr>
              <a:t>2014</a:t>
            </a:r>
          </a:p>
          <a:p>
            <a:pPr algn="l"/>
            <a:endParaRPr lang="en-GB" sz="1800" b="0" i="0" u="none" strike="noStrike" baseline="0" dirty="0">
              <a:solidFill>
                <a:srgbClr val="000000"/>
              </a:solidFill>
              <a:latin typeface="Arial" panose="020B0604020202020204" pitchFamily="34" charset="0"/>
              <a:cs typeface="Arial" panose="020B0604020202020204" pitchFamily="34" charset="0"/>
            </a:endParaRPr>
          </a:p>
          <a:p>
            <a:r>
              <a:rPr lang="en-GB" sz="1800" b="0" i="0" u="none" strike="noStrike" baseline="0" dirty="0">
                <a:solidFill>
                  <a:srgbClr val="FFFFFF"/>
                </a:solidFill>
                <a:latin typeface="Arial" panose="020B0604020202020204" pitchFamily="34" charset="0"/>
              </a:rPr>
              <a:t>Reflective Practice rolled out, PIE Induction training, PIE Framework published, Managers Reflective Practice training.</a:t>
            </a:r>
          </a:p>
          <a:p>
            <a:endParaRPr lang="en-GB" dirty="0">
              <a:solidFill>
                <a:srgbClr val="FFFFFF"/>
              </a:solidFill>
              <a:latin typeface="Arial" panose="020B0604020202020204" pitchFamily="34" charset="0"/>
              <a:cs typeface="Arial" panose="020B0604020202020204" pitchFamily="34" charset="0"/>
            </a:endParaRPr>
          </a:p>
          <a:p>
            <a:r>
              <a:rPr lang="en-GB" sz="1800" b="0" i="0" u="none" strike="noStrike" baseline="0" dirty="0">
                <a:solidFill>
                  <a:schemeClr val="bg1"/>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Housing Care and Support Journal </a:t>
            </a:r>
            <a:r>
              <a:rPr lang="en-GB" sz="1800" b="0" i="0" u="none" strike="noStrike" baseline="0" dirty="0">
                <a:solidFill>
                  <a:srgbClr val="FFFFFF"/>
                </a:solidFill>
                <a:latin typeface="Arial" panose="020B0604020202020204" pitchFamily="34" charset="0"/>
                <a:cs typeface="Arial" panose="020B0604020202020204" pitchFamily="34" charset="0"/>
              </a:rPr>
              <a:t>- Implementing a psychologically informed environment in a service for homeless young people.</a:t>
            </a:r>
            <a:endParaRPr lang="en-GB" dirty="0">
              <a:latin typeface="Arial" panose="020B0604020202020204" pitchFamily="34" charset="0"/>
              <a:cs typeface="Arial" panose="020B0604020202020204" pitchFamily="34" charset="0"/>
            </a:endParaRPr>
          </a:p>
        </p:txBody>
      </p:sp>
      <p:sp>
        <p:nvSpPr>
          <p:cNvPr id="2" name="TextBox 1">
            <a:extLst>
              <a:ext uri="{FF2B5EF4-FFF2-40B4-BE49-F238E27FC236}">
                <a16:creationId xmlns:a16="http://schemas.microsoft.com/office/drawing/2014/main" id="{D02AC601-66F1-427D-9F45-6DD57BA02435}"/>
              </a:ext>
            </a:extLst>
          </p:cNvPr>
          <p:cNvSpPr txBox="1"/>
          <p:nvPr/>
        </p:nvSpPr>
        <p:spPr>
          <a:xfrm>
            <a:off x="2499954" y="765661"/>
            <a:ext cx="3432350" cy="738664"/>
          </a:xfrm>
          <a:prstGeom prst="rect">
            <a:avLst/>
          </a:prstGeom>
          <a:noFill/>
        </p:spPr>
        <p:txBody>
          <a:bodyPr wrap="none" rtlCol="0">
            <a:spAutoFit/>
          </a:bodyPr>
          <a:lstStyle/>
          <a:p>
            <a:r>
              <a:rPr lang="en-GB" sz="4200" dirty="0">
                <a:solidFill>
                  <a:srgbClr val="D5511A"/>
                </a:solidFill>
                <a:latin typeface="Bebas Neue Bold" panose="020B0606020202050201" pitchFamily="34" charset="0"/>
              </a:rPr>
              <a:t>TIMELINE OVERVIEW</a:t>
            </a:r>
          </a:p>
        </p:txBody>
      </p:sp>
      <p:cxnSp>
        <p:nvCxnSpPr>
          <p:cNvPr id="3" name="Straight Connector 2">
            <a:extLst>
              <a:ext uri="{FF2B5EF4-FFF2-40B4-BE49-F238E27FC236}">
                <a16:creationId xmlns:a16="http://schemas.microsoft.com/office/drawing/2014/main" id="{68CDE3F8-589A-4B22-94B0-FE44BA929EDE}"/>
              </a:ext>
            </a:extLst>
          </p:cNvPr>
          <p:cNvCxnSpPr/>
          <p:nvPr/>
        </p:nvCxnSpPr>
        <p:spPr>
          <a:xfrm>
            <a:off x="2493938" y="729067"/>
            <a:ext cx="7931425" cy="0"/>
          </a:xfrm>
          <a:prstGeom prst="line">
            <a:avLst/>
          </a:prstGeom>
          <a:ln w="28575">
            <a:solidFill>
              <a:srgbClr val="F69F19"/>
            </a:solidFill>
          </a:ln>
        </p:spPr>
        <p:style>
          <a:lnRef idx="1">
            <a:schemeClr val="accent4"/>
          </a:lnRef>
          <a:fillRef idx="0">
            <a:schemeClr val="accent4"/>
          </a:fillRef>
          <a:effectRef idx="0">
            <a:schemeClr val="accent4"/>
          </a:effectRef>
          <a:fontRef idx="minor">
            <a:schemeClr val="tx1"/>
          </a:fontRef>
        </p:style>
      </p:cxnSp>
    </p:spTree>
    <p:extLst>
      <p:ext uri="{BB962C8B-B14F-4D97-AF65-F5344CB8AC3E}">
        <p14:creationId xmlns:p14="http://schemas.microsoft.com/office/powerpoint/2010/main" val="432048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xit" presetSubtype="32" fill="hold" grpId="1" nodeType="clickEffect">
                                  <p:stCondLst>
                                    <p:cond delay="0"/>
                                  </p:stCondLst>
                                  <p:childTnLst>
                                    <p:anim calcmode="lin" valueType="num">
                                      <p:cBhvr>
                                        <p:cTn id="13" dur="500"/>
                                        <p:tgtEl>
                                          <p:spTgt spid="5"/>
                                        </p:tgtEl>
                                        <p:attrNameLst>
                                          <p:attrName>ppt_w</p:attrName>
                                        </p:attrNameLst>
                                      </p:cBhvr>
                                      <p:tavLst>
                                        <p:tav tm="0">
                                          <p:val>
                                            <p:strVal val="ppt_w"/>
                                          </p:val>
                                        </p:tav>
                                        <p:tav tm="100000">
                                          <p:val>
                                            <p:fltVal val="0"/>
                                          </p:val>
                                        </p:tav>
                                      </p:tavLst>
                                    </p:anim>
                                    <p:anim calcmode="lin" valueType="num">
                                      <p:cBhvr>
                                        <p:cTn id="14" dur="500"/>
                                        <p:tgtEl>
                                          <p:spTgt spid="5"/>
                                        </p:tgtEl>
                                        <p:attrNameLst>
                                          <p:attrName>ppt_h</p:attrName>
                                        </p:attrNameLst>
                                      </p:cBhvr>
                                      <p:tavLst>
                                        <p:tav tm="0">
                                          <p:val>
                                            <p:strVal val="ppt_h"/>
                                          </p:val>
                                        </p:tav>
                                        <p:tav tm="100000">
                                          <p:val>
                                            <p:fltVal val="0"/>
                                          </p:val>
                                        </p:tav>
                                      </p:tavLst>
                                    </p:anim>
                                    <p:animEffect transition="out" filter="fade">
                                      <p:cBhvr>
                                        <p:cTn id="15" dur="500"/>
                                        <p:tgtEl>
                                          <p:spTgt spid="5"/>
                                        </p:tgtEl>
                                      </p:cBhvr>
                                    </p:animEffect>
                                    <p:set>
                                      <p:cBhvr>
                                        <p:cTn id="16" dur="1" fill="hold">
                                          <p:stCondLst>
                                            <p:cond delay="499"/>
                                          </p:stCondLst>
                                        </p:cTn>
                                        <p:tgtEl>
                                          <p:spTgt spid="5"/>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p:cTn id="21" dur="500" fill="hold"/>
                                        <p:tgtEl>
                                          <p:spTgt spid="7"/>
                                        </p:tgtEl>
                                        <p:attrNameLst>
                                          <p:attrName>ppt_w</p:attrName>
                                        </p:attrNameLst>
                                      </p:cBhvr>
                                      <p:tavLst>
                                        <p:tav tm="0">
                                          <p:val>
                                            <p:fltVal val="0"/>
                                          </p:val>
                                        </p:tav>
                                        <p:tav tm="100000">
                                          <p:val>
                                            <p:strVal val="#ppt_w"/>
                                          </p:val>
                                        </p:tav>
                                      </p:tavLst>
                                    </p:anim>
                                    <p:anim calcmode="lin" valueType="num">
                                      <p:cBhvr>
                                        <p:cTn id="22" dur="500" fill="hold"/>
                                        <p:tgtEl>
                                          <p:spTgt spid="7"/>
                                        </p:tgtEl>
                                        <p:attrNameLst>
                                          <p:attrName>ppt_h</p:attrName>
                                        </p:attrNameLst>
                                      </p:cBhvr>
                                      <p:tavLst>
                                        <p:tav tm="0">
                                          <p:val>
                                            <p:fltVal val="0"/>
                                          </p:val>
                                        </p:tav>
                                        <p:tav tm="100000">
                                          <p:val>
                                            <p:strVal val="#ppt_h"/>
                                          </p:val>
                                        </p:tav>
                                      </p:tavLst>
                                    </p:anim>
                                    <p:animEffect transition="in" filter="fade">
                                      <p:cBhvr>
                                        <p:cTn id="23" dur="500"/>
                                        <p:tgtEl>
                                          <p:spTgt spid="7"/>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xit" presetSubtype="32" fill="hold" grpId="1" nodeType="clickEffect">
                                  <p:stCondLst>
                                    <p:cond delay="0"/>
                                  </p:stCondLst>
                                  <p:childTnLst>
                                    <p:anim calcmode="lin" valueType="num">
                                      <p:cBhvr>
                                        <p:cTn id="27" dur="500"/>
                                        <p:tgtEl>
                                          <p:spTgt spid="7"/>
                                        </p:tgtEl>
                                        <p:attrNameLst>
                                          <p:attrName>ppt_w</p:attrName>
                                        </p:attrNameLst>
                                      </p:cBhvr>
                                      <p:tavLst>
                                        <p:tav tm="0">
                                          <p:val>
                                            <p:strVal val="ppt_w"/>
                                          </p:val>
                                        </p:tav>
                                        <p:tav tm="100000">
                                          <p:val>
                                            <p:fltVal val="0"/>
                                          </p:val>
                                        </p:tav>
                                      </p:tavLst>
                                    </p:anim>
                                    <p:anim calcmode="lin" valueType="num">
                                      <p:cBhvr>
                                        <p:cTn id="28" dur="500"/>
                                        <p:tgtEl>
                                          <p:spTgt spid="7"/>
                                        </p:tgtEl>
                                        <p:attrNameLst>
                                          <p:attrName>ppt_h</p:attrName>
                                        </p:attrNameLst>
                                      </p:cBhvr>
                                      <p:tavLst>
                                        <p:tav tm="0">
                                          <p:val>
                                            <p:strVal val="ppt_h"/>
                                          </p:val>
                                        </p:tav>
                                        <p:tav tm="100000">
                                          <p:val>
                                            <p:fltVal val="0"/>
                                          </p:val>
                                        </p:tav>
                                      </p:tavLst>
                                    </p:anim>
                                    <p:animEffect transition="out" filter="fade">
                                      <p:cBhvr>
                                        <p:cTn id="29" dur="500"/>
                                        <p:tgtEl>
                                          <p:spTgt spid="7"/>
                                        </p:tgtEl>
                                      </p:cBhvr>
                                    </p:animEffect>
                                    <p:set>
                                      <p:cBhvr>
                                        <p:cTn id="30" dur="1" fill="hold">
                                          <p:stCondLst>
                                            <p:cond delay="499"/>
                                          </p:stCondLst>
                                        </p:cTn>
                                        <p:tgtEl>
                                          <p:spTgt spid="7"/>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9"/>
                                        </p:tgtEl>
                                        <p:attrNameLst>
                                          <p:attrName>style.visibility</p:attrName>
                                        </p:attrNameLst>
                                      </p:cBhvr>
                                      <p:to>
                                        <p:strVal val="visible"/>
                                      </p:to>
                                    </p:set>
                                    <p:anim calcmode="lin" valueType="num">
                                      <p:cBhvr>
                                        <p:cTn id="35" dur="500" fill="hold"/>
                                        <p:tgtEl>
                                          <p:spTgt spid="9"/>
                                        </p:tgtEl>
                                        <p:attrNameLst>
                                          <p:attrName>ppt_w</p:attrName>
                                        </p:attrNameLst>
                                      </p:cBhvr>
                                      <p:tavLst>
                                        <p:tav tm="0">
                                          <p:val>
                                            <p:fltVal val="0"/>
                                          </p:val>
                                        </p:tav>
                                        <p:tav tm="100000">
                                          <p:val>
                                            <p:strVal val="#ppt_w"/>
                                          </p:val>
                                        </p:tav>
                                      </p:tavLst>
                                    </p:anim>
                                    <p:anim calcmode="lin" valueType="num">
                                      <p:cBhvr>
                                        <p:cTn id="36" dur="500" fill="hold"/>
                                        <p:tgtEl>
                                          <p:spTgt spid="9"/>
                                        </p:tgtEl>
                                        <p:attrNameLst>
                                          <p:attrName>ppt_h</p:attrName>
                                        </p:attrNameLst>
                                      </p:cBhvr>
                                      <p:tavLst>
                                        <p:tav tm="0">
                                          <p:val>
                                            <p:fltVal val="0"/>
                                          </p:val>
                                        </p:tav>
                                        <p:tav tm="100000">
                                          <p:val>
                                            <p:strVal val="#ppt_h"/>
                                          </p:val>
                                        </p:tav>
                                      </p:tavLst>
                                    </p:anim>
                                    <p:animEffect transition="in" filter="fade">
                                      <p:cBhvr>
                                        <p:cTn id="37" dur="500"/>
                                        <p:tgtEl>
                                          <p:spTgt spid="9"/>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xit" presetSubtype="32" fill="hold" grpId="1" nodeType="clickEffect">
                                  <p:stCondLst>
                                    <p:cond delay="0"/>
                                  </p:stCondLst>
                                  <p:childTnLst>
                                    <p:anim calcmode="lin" valueType="num">
                                      <p:cBhvr>
                                        <p:cTn id="41" dur="500"/>
                                        <p:tgtEl>
                                          <p:spTgt spid="9"/>
                                        </p:tgtEl>
                                        <p:attrNameLst>
                                          <p:attrName>ppt_w</p:attrName>
                                        </p:attrNameLst>
                                      </p:cBhvr>
                                      <p:tavLst>
                                        <p:tav tm="0">
                                          <p:val>
                                            <p:strVal val="ppt_w"/>
                                          </p:val>
                                        </p:tav>
                                        <p:tav tm="100000">
                                          <p:val>
                                            <p:fltVal val="0"/>
                                          </p:val>
                                        </p:tav>
                                      </p:tavLst>
                                    </p:anim>
                                    <p:anim calcmode="lin" valueType="num">
                                      <p:cBhvr>
                                        <p:cTn id="42" dur="500"/>
                                        <p:tgtEl>
                                          <p:spTgt spid="9"/>
                                        </p:tgtEl>
                                        <p:attrNameLst>
                                          <p:attrName>ppt_h</p:attrName>
                                        </p:attrNameLst>
                                      </p:cBhvr>
                                      <p:tavLst>
                                        <p:tav tm="0">
                                          <p:val>
                                            <p:strVal val="ppt_h"/>
                                          </p:val>
                                        </p:tav>
                                        <p:tav tm="100000">
                                          <p:val>
                                            <p:fltVal val="0"/>
                                          </p:val>
                                        </p:tav>
                                      </p:tavLst>
                                    </p:anim>
                                    <p:animEffect transition="out" filter="fade">
                                      <p:cBhvr>
                                        <p:cTn id="43" dur="500"/>
                                        <p:tgtEl>
                                          <p:spTgt spid="9"/>
                                        </p:tgtEl>
                                      </p:cBhvr>
                                    </p:animEffect>
                                    <p:set>
                                      <p:cBhvr>
                                        <p:cTn id="44" dur="1" fill="hold">
                                          <p:stCondLst>
                                            <p:cond delay="499"/>
                                          </p:stCondLst>
                                        </p:cTn>
                                        <p:tgtEl>
                                          <p:spTgt spid="9"/>
                                        </p:tgtEl>
                                        <p:attrNameLst>
                                          <p:attrName>style.visibility</p:attrName>
                                        </p:attrNameLst>
                                      </p:cBhvr>
                                      <p:to>
                                        <p:strVal val="hidden"/>
                                      </p:to>
                                    </p:se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11"/>
                                        </p:tgtEl>
                                        <p:attrNameLst>
                                          <p:attrName>style.visibility</p:attrName>
                                        </p:attrNameLst>
                                      </p:cBhvr>
                                      <p:to>
                                        <p:strVal val="visible"/>
                                      </p:to>
                                    </p:set>
                                    <p:anim calcmode="lin" valueType="num">
                                      <p:cBhvr>
                                        <p:cTn id="49" dur="500" fill="hold"/>
                                        <p:tgtEl>
                                          <p:spTgt spid="11"/>
                                        </p:tgtEl>
                                        <p:attrNameLst>
                                          <p:attrName>ppt_w</p:attrName>
                                        </p:attrNameLst>
                                      </p:cBhvr>
                                      <p:tavLst>
                                        <p:tav tm="0">
                                          <p:val>
                                            <p:fltVal val="0"/>
                                          </p:val>
                                        </p:tav>
                                        <p:tav tm="100000">
                                          <p:val>
                                            <p:strVal val="#ppt_w"/>
                                          </p:val>
                                        </p:tav>
                                      </p:tavLst>
                                    </p:anim>
                                    <p:anim calcmode="lin" valueType="num">
                                      <p:cBhvr>
                                        <p:cTn id="50" dur="500" fill="hold"/>
                                        <p:tgtEl>
                                          <p:spTgt spid="11"/>
                                        </p:tgtEl>
                                        <p:attrNameLst>
                                          <p:attrName>ppt_h</p:attrName>
                                        </p:attrNameLst>
                                      </p:cBhvr>
                                      <p:tavLst>
                                        <p:tav tm="0">
                                          <p:val>
                                            <p:fltVal val="0"/>
                                          </p:val>
                                        </p:tav>
                                        <p:tav tm="100000">
                                          <p:val>
                                            <p:strVal val="#ppt_h"/>
                                          </p:val>
                                        </p:tav>
                                      </p:tavLst>
                                    </p:anim>
                                    <p:animEffect transition="in" filter="fade">
                                      <p:cBhvr>
                                        <p:cTn id="51" dur="500"/>
                                        <p:tgtEl>
                                          <p:spTgt spid="11"/>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xit" presetSubtype="32" fill="hold" grpId="1" nodeType="clickEffect">
                                  <p:stCondLst>
                                    <p:cond delay="0"/>
                                  </p:stCondLst>
                                  <p:childTnLst>
                                    <p:anim calcmode="lin" valueType="num">
                                      <p:cBhvr>
                                        <p:cTn id="55" dur="500"/>
                                        <p:tgtEl>
                                          <p:spTgt spid="11"/>
                                        </p:tgtEl>
                                        <p:attrNameLst>
                                          <p:attrName>ppt_w</p:attrName>
                                        </p:attrNameLst>
                                      </p:cBhvr>
                                      <p:tavLst>
                                        <p:tav tm="0">
                                          <p:val>
                                            <p:strVal val="ppt_w"/>
                                          </p:val>
                                        </p:tav>
                                        <p:tav tm="100000">
                                          <p:val>
                                            <p:fltVal val="0"/>
                                          </p:val>
                                        </p:tav>
                                      </p:tavLst>
                                    </p:anim>
                                    <p:anim calcmode="lin" valueType="num">
                                      <p:cBhvr>
                                        <p:cTn id="56" dur="500"/>
                                        <p:tgtEl>
                                          <p:spTgt spid="11"/>
                                        </p:tgtEl>
                                        <p:attrNameLst>
                                          <p:attrName>ppt_h</p:attrName>
                                        </p:attrNameLst>
                                      </p:cBhvr>
                                      <p:tavLst>
                                        <p:tav tm="0">
                                          <p:val>
                                            <p:strVal val="ppt_h"/>
                                          </p:val>
                                        </p:tav>
                                        <p:tav tm="100000">
                                          <p:val>
                                            <p:fltVal val="0"/>
                                          </p:val>
                                        </p:tav>
                                      </p:tavLst>
                                    </p:anim>
                                    <p:animEffect transition="out" filter="fade">
                                      <p:cBhvr>
                                        <p:cTn id="57" dur="500"/>
                                        <p:tgtEl>
                                          <p:spTgt spid="11"/>
                                        </p:tgtEl>
                                      </p:cBhvr>
                                    </p:animEffect>
                                    <p:set>
                                      <p:cBhvr>
                                        <p:cTn id="58" dur="1" fill="hold">
                                          <p:stCondLst>
                                            <p:cond delay="499"/>
                                          </p:stCondLst>
                                        </p:cTn>
                                        <p:tgtEl>
                                          <p:spTgt spid="11"/>
                                        </p:tgtEl>
                                        <p:attrNameLst>
                                          <p:attrName>style.visibility</p:attrName>
                                        </p:attrNameLst>
                                      </p:cBhvr>
                                      <p:to>
                                        <p:strVal val="hidden"/>
                                      </p:to>
                                    </p:set>
                                  </p:childTnLst>
                                </p:cTn>
                              </p:par>
                            </p:childTnLst>
                          </p:cTn>
                        </p:par>
                      </p:childTnLst>
                    </p:cTn>
                  </p:par>
                  <p:par>
                    <p:cTn id="59" fill="hold">
                      <p:stCondLst>
                        <p:cond delay="indefinite"/>
                      </p:stCondLst>
                      <p:childTnLst>
                        <p:par>
                          <p:cTn id="60" fill="hold">
                            <p:stCondLst>
                              <p:cond delay="0"/>
                            </p:stCondLst>
                            <p:childTnLst>
                              <p:par>
                                <p:cTn id="61" presetID="53" presetClass="entr" presetSubtype="16" fill="hold" grpId="0" nodeType="clickEffect">
                                  <p:stCondLst>
                                    <p:cond delay="0"/>
                                  </p:stCondLst>
                                  <p:childTnLst>
                                    <p:set>
                                      <p:cBhvr>
                                        <p:cTn id="62" dur="1" fill="hold">
                                          <p:stCondLst>
                                            <p:cond delay="0"/>
                                          </p:stCondLst>
                                        </p:cTn>
                                        <p:tgtEl>
                                          <p:spTgt spid="13"/>
                                        </p:tgtEl>
                                        <p:attrNameLst>
                                          <p:attrName>style.visibility</p:attrName>
                                        </p:attrNameLst>
                                      </p:cBhvr>
                                      <p:to>
                                        <p:strVal val="visible"/>
                                      </p:to>
                                    </p:set>
                                    <p:anim calcmode="lin" valueType="num">
                                      <p:cBhvr>
                                        <p:cTn id="63" dur="500" fill="hold"/>
                                        <p:tgtEl>
                                          <p:spTgt spid="13"/>
                                        </p:tgtEl>
                                        <p:attrNameLst>
                                          <p:attrName>ppt_w</p:attrName>
                                        </p:attrNameLst>
                                      </p:cBhvr>
                                      <p:tavLst>
                                        <p:tav tm="0">
                                          <p:val>
                                            <p:fltVal val="0"/>
                                          </p:val>
                                        </p:tav>
                                        <p:tav tm="100000">
                                          <p:val>
                                            <p:strVal val="#ppt_w"/>
                                          </p:val>
                                        </p:tav>
                                      </p:tavLst>
                                    </p:anim>
                                    <p:anim calcmode="lin" valueType="num">
                                      <p:cBhvr>
                                        <p:cTn id="64" dur="500" fill="hold"/>
                                        <p:tgtEl>
                                          <p:spTgt spid="13"/>
                                        </p:tgtEl>
                                        <p:attrNameLst>
                                          <p:attrName>ppt_h</p:attrName>
                                        </p:attrNameLst>
                                      </p:cBhvr>
                                      <p:tavLst>
                                        <p:tav tm="0">
                                          <p:val>
                                            <p:fltVal val="0"/>
                                          </p:val>
                                        </p:tav>
                                        <p:tav tm="100000">
                                          <p:val>
                                            <p:strVal val="#ppt_h"/>
                                          </p:val>
                                        </p:tav>
                                      </p:tavLst>
                                    </p:anim>
                                    <p:animEffect transition="in" filter="fade">
                                      <p:cBhvr>
                                        <p:cTn id="65" dur="500"/>
                                        <p:tgtEl>
                                          <p:spTgt spid="13"/>
                                        </p:tgtEl>
                                      </p:cBhvr>
                                    </p:animEffect>
                                  </p:childTnLst>
                                </p:cTn>
                              </p:par>
                            </p:childTnLst>
                          </p:cTn>
                        </p:par>
                      </p:childTnLst>
                    </p:cTn>
                  </p:par>
                  <p:par>
                    <p:cTn id="66" fill="hold">
                      <p:stCondLst>
                        <p:cond delay="indefinite"/>
                      </p:stCondLst>
                      <p:childTnLst>
                        <p:par>
                          <p:cTn id="67" fill="hold">
                            <p:stCondLst>
                              <p:cond delay="0"/>
                            </p:stCondLst>
                            <p:childTnLst>
                              <p:par>
                                <p:cTn id="68" presetID="53" presetClass="exit" presetSubtype="32" fill="hold" grpId="1" nodeType="clickEffect">
                                  <p:stCondLst>
                                    <p:cond delay="0"/>
                                  </p:stCondLst>
                                  <p:childTnLst>
                                    <p:anim calcmode="lin" valueType="num">
                                      <p:cBhvr>
                                        <p:cTn id="69" dur="500"/>
                                        <p:tgtEl>
                                          <p:spTgt spid="13"/>
                                        </p:tgtEl>
                                        <p:attrNameLst>
                                          <p:attrName>ppt_w</p:attrName>
                                        </p:attrNameLst>
                                      </p:cBhvr>
                                      <p:tavLst>
                                        <p:tav tm="0">
                                          <p:val>
                                            <p:strVal val="ppt_w"/>
                                          </p:val>
                                        </p:tav>
                                        <p:tav tm="100000">
                                          <p:val>
                                            <p:fltVal val="0"/>
                                          </p:val>
                                        </p:tav>
                                      </p:tavLst>
                                    </p:anim>
                                    <p:anim calcmode="lin" valueType="num">
                                      <p:cBhvr>
                                        <p:cTn id="70" dur="500"/>
                                        <p:tgtEl>
                                          <p:spTgt spid="13"/>
                                        </p:tgtEl>
                                        <p:attrNameLst>
                                          <p:attrName>ppt_h</p:attrName>
                                        </p:attrNameLst>
                                      </p:cBhvr>
                                      <p:tavLst>
                                        <p:tav tm="0">
                                          <p:val>
                                            <p:strVal val="ppt_h"/>
                                          </p:val>
                                        </p:tav>
                                        <p:tav tm="100000">
                                          <p:val>
                                            <p:fltVal val="0"/>
                                          </p:val>
                                        </p:tav>
                                      </p:tavLst>
                                    </p:anim>
                                    <p:animEffect transition="out" filter="fade">
                                      <p:cBhvr>
                                        <p:cTn id="71" dur="500"/>
                                        <p:tgtEl>
                                          <p:spTgt spid="13"/>
                                        </p:tgtEl>
                                      </p:cBhvr>
                                    </p:animEffect>
                                    <p:set>
                                      <p:cBhvr>
                                        <p:cTn id="72" dur="1" fill="hold">
                                          <p:stCondLst>
                                            <p:cond delay="499"/>
                                          </p:stCondLst>
                                        </p:cTn>
                                        <p:tgtEl>
                                          <p:spTgt spid="1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P spid="9" grpId="0" animBg="1"/>
      <p:bldP spid="9" grpId="1" animBg="1"/>
      <p:bldP spid="13" grpId="0" animBg="1"/>
      <p:bldP spid="13" grpId="1" animBg="1"/>
      <p:bldP spid="11" grpId="0" animBg="1"/>
      <p:bldP spid="11" grpId="1" animBg="1"/>
      <p:bldP spid="7" grpId="0" animBg="1"/>
      <p:bldP spid="7" grpId="1"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02AC601-66F1-427D-9F45-6DD57BA02435}"/>
              </a:ext>
            </a:extLst>
          </p:cNvPr>
          <p:cNvSpPr txBox="1"/>
          <p:nvPr/>
        </p:nvSpPr>
        <p:spPr>
          <a:xfrm>
            <a:off x="2499954" y="765661"/>
            <a:ext cx="3578224" cy="738664"/>
          </a:xfrm>
          <a:prstGeom prst="rect">
            <a:avLst/>
          </a:prstGeom>
          <a:noFill/>
        </p:spPr>
        <p:txBody>
          <a:bodyPr wrap="none" rtlCol="0">
            <a:spAutoFit/>
          </a:bodyPr>
          <a:lstStyle/>
          <a:p>
            <a:r>
              <a:rPr lang="en-GB" sz="4200" dirty="0">
                <a:solidFill>
                  <a:srgbClr val="D5511A"/>
                </a:solidFill>
                <a:latin typeface="Bebas Neue Bold" panose="020B0606020202050201" pitchFamily="34" charset="0"/>
              </a:rPr>
              <a:t>TIMELINE NARRATIVE</a:t>
            </a:r>
          </a:p>
        </p:txBody>
      </p:sp>
      <p:cxnSp>
        <p:nvCxnSpPr>
          <p:cNvPr id="3" name="Straight Connector 2">
            <a:extLst>
              <a:ext uri="{FF2B5EF4-FFF2-40B4-BE49-F238E27FC236}">
                <a16:creationId xmlns:a16="http://schemas.microsoft.com/office/drawing/2014/main" id="{68CDE3F8-589A-4B22-94B0-FE44BA929EDE}"/>
              </a:ext>
            </a:extLst>
          </p:cNvPr>
          <p:cNvCxnSpPr/>
          <p:nvPr/>
        </p:nvCxnSpPr>
        <p:spPr>
          <a:xfrm>
            <a:off x="2493938" y="729067"/>
            <a:ext cx="7931425" cy="0"/>
          </a:xfrm>
          <a:prstGeom prst="line">
            <a:avLst/>
          </a:prstGeom>
          <a:ln w="28575">
            <a:solidFill>
              <a:srgbClr val="F69F19"/>
            </a:solidFill>
          </a:ln>
        </p:spPr>
        <p:style>
          <a:lnRef idx="1">
            <a:schemeClr val="accent4"/>
          </a:lnRef>
          <a:fillRef idx="0">
            <a:schemeClr val="accent4"/>
          </a:fillRef>
          <a:effectRef idx="0">
            <a:schemeClr val="accent4"/>
          </a:effectRef>
          <a:fontRef idx="minor">
            <a:schemeClr val="tx1"/>
          </a:fontRef>
        </p:style>
      </p:cxnSp>
      <p:sp>
        <p:nvSpPr>
          <p:cNvPr id="4" name="TextBox 3">
            <a:extLst>
              <a:ext uri="{FF2B5EF4-FFF2-40B4-BE49-F238E27FC236}">
                <a16:creationId xmlns:a16="http://schemas.microsoft.com/office/drawing/2014/main" id="{2C122F07-3F6A-45F8-8663-248029BFC601}"/>
              </a:ext>
            </a:extLst>
          </p:cNvPr>
          <p:cNvSpPr txBox="1"/>
          <p:nvPr/>
        </p:nvSpPr>
        <p:spPr>
          <a:xfrm>
            <a:off x="2502567" y="1996538"/>
            <a:ext cx="9077828" cy="4154984"/>
          </a:xfrm>
          <a:prstGeom prst="rect">
            <a:avLst/>
          </a:prstGeom>
          <a:noFill/>
        </p:spPr>
        <p:txBody>
          <a:bodyPr wrap="square" rtlCol="0">
            <a:spAutoFit/>
          </a:bodyPr>
          <a:lstStyle/>
          <a:p>
            <a:pPr>
              <a:spcAft>
                <a:spcPts val="1200"/>
              </a:spcAft>
            </a:pPr>
            <a:r>
              <a:rPr lang="en-GB" b="1" dirty="0">
                <a:solidFill>
                  <a:srgbClr val="7D7875"/>
                </a:solidFill>
                <a:latin typeface="Arial" panose="020B0604020202020204" pitchFamily="34" charset="0"/>
                <a:cs typeface="Arial" panose="020B0604020202020204" pitchFamily="34" charset="0"/>
              </a:rPr>
              <a:t>2010</a:t>
            </a:r>
            <a:r>
              <a:rPr lang="en-GB" dirty="0">
                <a:solidFill>
                  <a:srgbClr val="7D7875"/>
                </a:solidFill>
                <a:latin typeface="Arial" panose="020B0604020202020204" pitchFamily="34" charset="0"/>
                <a:cs typeface="Arial" panose="020B0604020202020204" pitchFamily="34" charset="0"/>
              </a:rPr>
              <a:t> - Beginnings of development – reflecting trend in wider homelessness services sector in becoming more’ psychologically informed’. Provided 1625ip with opportunity to ‘formulise’ framework of provision</a:t>
            </a:r>
          </a:p>
          <a:p>
            <a:pPr>
              <a:spcAft>
                <a:spcPts val="1200"/>
              </a:spcAft>
            </a:pPr>
            <a:r>
              <a:rPr lang="en-GB" b="1" dirty="0">
                <a:solidFill>
                  <a:srgbClr val="7D7875"/>
                </a:solidFill>
                <a:latin typeface="Arial" panose="020B0604020202020204" pitchFamily="34" charset="0"/>
                <a:cs typeface="Arial" panose="020B0604020202020204" pitchFamily="34" charset="0"/>
              </a:rPr>
              <a:t>2012</a:t>
            </a:r>
            <a:r>
              <a:rPr lang="en-GB" dirty="0">
                <a:solidFill>
                  <a:srgbClr val="7D7875"/>
                </a:solidFill>
                <a:latin typeface="Arial" panose="020B0604020202020204" pitchFamily="34" charset="0"/>
                <a:cs typeface="Arial" panose="020B0604020202020204" pitchFamily="34" charset="0"/>
              </a:rPr>
              <a:t> – 1st Draft of the first young people specific PIE framework looking specifically at Homeless YP, Future 4 Me starts, and linked to this our Reflective Practice Pilot (more about this later) and the introduction of  PIE induction training (external delivery initially)</a:t>
            </a:r>
          </a:p>
          <a:p>
            <a:pPr>
              <a:spcAft>
                <a:spcPts val="1200"/>
              </a:spcAft>
            </a:pPr>
            <a:r>
              <a:rPr lang="en-GB" b="1" dirty="0">
                <a:solidFill>
                  <a:srgbClr val="7D7875"/>
                </a:solidFill>
                <a:latin typeface="Arial" panose="020B0604020202020204" pitchFamily="34" charset="0"/>
                <a:cs typeface="Arial" panose="020B0604020202020204" pitchFamily="34" charset="0"/>
              </a:rPr>
              <a:t>2014</a:t>
            </a:r>
            <a:r>
              <a:rPr lang="en-GB" dirty="0">
                <a:solidFill>
                  <a:srgbClr val="7D7875"/>
                </a:solidFill>
                <a:latin typeface="Arial" panose="020B0604020202020204" pitchFamily="34" charset="0"/>
                <a:cs typeface="Arial" panose="020B0604020202020204" pitchFamily="34" charset="0"/>
              </a:rPr>
              <a:t> – Reflective Practice rolled out across approx. 100 staff (facilitators trained to use peer facilitated model), PIE Induction training becomes internally led reflecting learning and ‘growing maturity as a PIE organisation, PIE Framework published (peer review), all managers  trained as RP reflecting their role in RP groups &amp; as line managers</a:t>
            </a:r>
          </a:p>
          <a:p>
            <a:pPr>
              <a:spcAft>
                <a:spcPts val="1200"/>
              </a:spcAft>
            </a:pPr>
            <a:r>
              <a:rPr lang="en-GB" b="1" dirty="0">
                <a:solidFill>
                  <a:srgbClr val="7D7875"/>
                </a:solidFill>
                <a:latin typeface="Arial" panose="020B0604020202020204" pitchFamily="34" charset="0"/>
                <a:cs typeface="Arial" panose="020B0604020202020204" pitchFamily="34" charset="0"/>
              </a:rPr>
              <a:t>2015</a:t>
            </a:r>
            <a:r>
              <a:rPr lang="en-GB" dirty="0">
                <a:solidFill>
                  <a:srgbClr val="7D7875"/>
                </a:solidFill>
                <a:latin typeface="Arial" panose="020B0604020202020204" pitchFamily="34" charset="0"/>
                <a:cs typeface="Arial" panose="020B0604020202020204" pitchFamily="34" charset="0"/>
              </a:rPr>
              <a:t> – further embedding PIE and thinking about how we can keep it alive and relevant for staff, developed PIE refresher training, PIE property reviews introduced. Learning framework reviewed</a:t>
            </a:r>
          </a:p>
        </p:txBody>
      </p:sp>
    </p:spTree>
    <p:extLst>
      <p:ext uri="{BB962C8B-B14F-4D97-AF65-F5344CB8AC3E}">
        <p14:creationId xmlns:p14="http://schemas.microsoft.com/office/powerpoint/2010/main" val="18320311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02AC601-66F1-427D-9F45-6DD57BA02435}"/>
              </a:ext>
            </a:extLst>
          </p:cNvPr>
          <p:cNvSpPr txBox="1"/>
          <p:nvPr/>
        </p:nvSpPr>
        <p:spPr>
          <a:xfrm>
            <a:off x="2499954" y="765661"/>
            <a:ext cx="3578224" cy="738664"/>
          </a:xfrm>
          <a:prstGeom prst="rect">
            <a:avLst/>
          </a:prstGeom>
          <a:noFill/>
        </p:spPr>
        <p:txBody>
          <a:bodyPr wrap="none" rtlCol="0">
            <a:spAutoFit/>
          </a:bodyPr>
          <a:lstStyle/>
          <a:p>
            <a:r>
              <a:rPr lang="en-GB" sz="4200" dirty="0">
                <a:solidFill>
                  <a:srgbClr val="D5511A"/>
                </a:solidFill>
                <a:latin typeface="Bebas Neue Bold" panose="020B0606020202050201" pitchFamily="34" charset="0"/>
              </a:rPr>
              <a:t>TIMELINE NARRATIVE</a:t>
            </a:r>
          </a:p>
        </p:txBody>
      </p:sp>
      <p:cxnSp>
        <p:nvCxnSpPr>
          <p:cNvPr id="3" name="Straight Connector 2">
            <a:extLst>
              <a:ext uri="{FF2B5EF4-FFF2-40B4-BE49-F238E27FC236}">
                <a16:creationId xmlns:a16="http://schemas.microsoft.com/office/drawing/2014/main" id="{68CDE3F8-589A-4B22-94B0-FE44BA929EDE}"/>
              </a:ext>
            </a:extLst>
          </p:cNvPr>
          <p:cNvCxnSpPr/>
          <p:nvPr/>
        </p:nvCxnSpPr>
        <p:spPr>
          <a:xfrm>
            <a:off x="2493938" y="729067"/>
            <a:ext cx="7931425" cy="0"/>
          </a:xfrm>
          <a:prstGeom prst="line">
            <a:avLst/>
          </a:prstGeom>
          <a:ln w="28575">
            <a:solidFill>
              <a:srgbClr val="F69F19"/>
            </a:solidFill>
          </a:ln>
        </p:spPr>
        <p:style>
          <a:lnRef idx="1">
            <a:schemeClr val="accent4"/>
          </a:lnRef>
          <a:fillRef idx="0">
            <a:schemeClr val="accent4"/>
          </a:fillRef>
          <a:effectRef idx="0">
            <a:schemeClr val="accent4"/>
          </a:effectRef>
          <a:fontRef idx="minor">
            <a:schemeClr val="tx1"/>
          </a:fontRef>
        </p:style>
      </p:cxnSp>
      <p:sp>
        <p:nvSpPr>
          <p:cNvPr id="4" name="TextBox 3">
            <a:extLst>
              <a:ext uri="{FF2B5EF4-FFF2-40B4-BE49-F238E27FC236}">
                <a16:creationId xmlns:a16="http://schemas.microsoft.com/office/drawing/2014/main" id="{2C122F07-3F6A-45F8-8663-248029BFC601}"/>
              </a:ext>
            </a:extLst>
          </p:cNvPr>
          <p:cNvSpPr txBox="1"/>
          <p:nvPr/>
        </p:nvSpPr>
        <p:spPr>
          <a:xfrm>
            <a:off x="2502567" y="1996540"/>
            <a:ext cx="8644691" cy="4431983"/>
          </a:xfrm>
          <a:prstGeom prst="rect">
            <a:avLst/>
          </a:prstGeom>
          <a:noFill/>
        </p:spPr>
        <p:txBody>
          <a:bodyPr wrap="square" rtlCol="0">
            <a:spAutoFit/>
          </a:bodyPr>
          <a:lstStyle/>
          <a:p>
            <a:pPr>
              <a:spcAft>
                <a:spcPts val="1200"/>
              </a:spcAft>
            </a:pPr>
            <a:r>
              <a:rPr lang="en-GB" b="1" dirty="0">
                <a:solidFill>
                  <a:srgbClr val="7D7875"/>
                </a:solidFill>
                <a:latin typeface="Arial" panose="020B0604020202020204" pitchFamily="34" charset="0"/>
                <a:cs typeface="Arial" panose="020B0604020202020204" pitchFamily="34" charset="0"/>
              </a:rPr>
              <a:t>2016</a:t>
            </a:r>
            <a:r>
              <a:rPr lang="en-GB" dirty="0">
                <a:solidFill>
                  <a:srgbClr val="7D7875"/>
                </a:solidFill>
                <a:latin typeface="Arial" panose="020B0604020202020204" pitchFamily="34" charset="0"/>
                <a:cs typeface="Arial" panose="020B0604020202020204" pitchFamily="34" charset="0"/>
              </a:rPr>
              <a:t> - PIE 2 training – again thinking about how we can further embed and keep this alive, we set up PIE 2, an annual rolling programme of training covering different aspects of PIE in more detail. Examples include; INSERT</a:t>
            </a:r>
          </a:p>
          <a:p>
            <a:pPr>
              <a:spcAft>
                <a:spcPts val="1200"/>
              </a:spcAft>
            </a:pPr>
            <a:r>
              <a:rPr lang="en-GB" b="1" dirty="0">
                <a:solidFill>
                  <a:srgbClr val="7D7875"/>
                </a:solidFill>
                <a:latin typeface="Arial" panose="020B0604020202020204" pitchFamily="34" charset="0"/>
                <a:cs typeface="Arial" panose="020B0604020202020204" pitchFamily="34" charset="0"/>
              </a:rPr>
              <a:t>2017</a:t>
            </a:r>
            <a:r>
              <a:rPr lang="en-GB" dirty="0">
                <a:solidFill>
                  <a:srgbClr val="7D7875"/>
                </a:solidFill>
                <a:latin typeface="Arial" panose="020B0604020202020204" pitchFamily="34" charset="0"/>
                <a:cs typeface="Arial" panose="020B0604020202020204" pitchFamily="34" charset="0"/>
              </a:rPr>
              <a:t> - Development Reflective Practice groups, Future4Me 2 starts and the beginnings of the development of a National Toolkit for YP with experience of care and custody</a:t>
            </a:r>
          </a:p>
          <a:p>
            <a:pPr>
              <a:spcAft>
                <a:spcPts val="1200"/>
              </a:spcAft>
            </a:pPr>
            <a:r>
              <a:rPr lang="en-GB" b="1" dirty="0">
                <a:solidFill>
                  <a:srgbClr val="7D7875"/>
                </a:solidFill>
                <a:latin typeface="Arial" panose="020B0604020202020204" pitchFamily="34" charset="0"/>
                <a:cs typeface="Arial" panose="020B0604020202020204" pitchFamily="34" charset="0"/>
              </a:rPr>
              <a:t>2019</a:t>
            </a:r>
            <a:r>
              <a:rPr lang="en-GB" dirty="0">
                <a:solidFill>
                  <a:srgbClr val="7D7875"/>
                </a:solidFill>
                <a:latin typeface="Arial" panose="020B0604020202020204" pitchFamily="34" charset="0"/>
                <a:cs typeface="Arial" panose="020B0604020202020204" pitchFamily="34" charset="0"/>
              </a:rPr>
              <a:t> – Learning &amp; Development </a:t>
            </a:r>
            <a:r>
              <a:rPr lang="en-GB">
                <a:solidFill>
                  <a:srgbClr val="7D7875"/>
                </a:solidFill>
                <a:latin typeface="Arial" panose="020B0604020202020204" pitchFamily="34" charset="0"/>
                <a:cs typeface="Arial" panose="020B0604020202020204" pitchFamily="34" charset="0"/>
              </a:rPr>
              <a:t>Coordinator appointed, </a:t>
            </a:r>
            <a:r>
              <a:rPr lang="en-GB" dirty="0">
                <a:solidFill>
                  <a:srgbClr val="7D7875"/>
                </a:solidFill>
                <a:latin typeface="Arial" panose="020B0604020202020204" pitchFamily="34" charset="0"/>
                <a:cs typeface="Arial" panose="020B0604020202020204" pitchFamily="34" charset="0"/>
              </a:rPr>
              <a:t>Development RP groups, Pilot of Acceptance and Commitment Therapy as the psychological framework for Reboot West, a specialist EET service for Care Leavers, PIE Framework reviewed and updated</a:t>
            </a:r>
          </a:p>
          <a:p>
            <a:pPr>
              <a:spcAft>
                <a:spcPts val="1200"/>
              </a:spcAft>
            </a:pPr>
            <a:r>
              <a:rPr lang="en-GB" b="1" dirty="0">
                <a:solidFill>
                  <a:srgbClr val="7D7875"/>
                </a:solidFill>
                <a:latin typeface="Arial" panose="020B0604020202020204" pitchFamily="34" charset="0"/>
                <a:cs typeface="Arial" panose="020B0604020202020204" pitchFamily="34" charset="0"/>
              </a:rPr>
              <a:t>2020</a:t>
            </a:r>
            <a:r>
              <a:rPr lang="en-GB" dirty="0">
                <a:solidFill>
                  <a:srgbClr val="7D7875"/>
                </a:solidFill>
                <a:latin typeface="Arial" panose="020B0604020202020204" pitchFamily="34" charset="0"/>
                <a:cs typeface="Arial" panose="020B0604020202020204" pitchFamily="34" charset="0"/>
              </a:rPr>
              <a:t> – Future4Me National Toolkit (care and custody leavers) published, pilot service specific approaches, Development of a multi-agency project to support RP delivery. Learning framework review; RP facilitators Support and development framework updated</a:t>
            </a:r>
          </a:p>
        </p:txBody>
      </p:sp>
    </p:spTree>
    <p:extLst>
      <p:ext uri="{BB962C8B-B14F-4D97-AF65-F5344CB8AC3E}">
        <p14:creationId xmlns:p14="http://schemas.microsoft.com/office/powerpoint/2010/main" val="11445851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02AC601-66F1-427D-9F45-6DD57BA02435}"/>
              </a:ext>
            </a:extLst>
          </p:cNvPr>
          <p:cNvSpPr txBox="1"/>
          <p:nvPr/>
        </p:nvSpPr>
        <p:spPr>
          <a:xfrm>
            <a:off x="2499954" y="765661"/>
            <a:ext cx="3568606" cy="738664"/>
          </a:xfrm>
          <a:prstGeom prst="rect">
            <a:avLst/>
          </a:prstGeom>
          <a:noFill/>
        </p:spPr>
        <p:txBody>
          <a:bodyPr wrap="none" rtlCol="0">
            <a:spAutoFit/>
          </a:bodyPr>
          <a:lstStyle/>
          <a:p>
            <a:r>
              <a:rPr lang="en-GB" sz="4200" dirty="0">
                <a:solidFill>
                  <a:srgbClr val="D5511A"/>
                </a:solidFill>
                <a:latin typeface="Bebas Neue Bold" panose="020B0606020202050201" pitchFamily="34" charset="0"/>
              </a:rPr>
              <a:t>CENTRAL PRINCIPLES</a:t>
            </a:r>
          </a:p>
        </p:txBody>
      </p:sp>
      <p:cxnSp>
        <p:nvCxnSpPr>
          <p:cNvPr id="3" name="Straight Connector 2">
            <a:extLst>
              <a:ext uri="{FF2B5EF4-FFF2-40B4-BE49-F238E27FC236}">
                <a16:creationId xmlns:a16="http://schemas.microsoft.com/office/drawing/2014/main" id="{68CDE3F8-589A-4B22-94B0-FE44BA929EDE}"/>
              </a:ext>
            </a:extLst>
          </p:cNvPr>
          <p:cNvCxnSpPr/>
          <p:nvPr/>
        </p:nvCxnSpPr>
        <p:spPr>
          <a:xfrm>
            <a:off x="2493938" y="729067"/>
            <a:ext cx="7931425" cy="0"/>
          </a:xfrm>
          <a:prstGeom prst="line">
            <a:avLst/>
          </a:prstGeom>
          <a:ln w="28575">
            <a:solidFill>
              <a:srgbClr val="F69F19"/>
            </a:solidFill>
          </a:ln>
        </p:spPr>
        <p:style>
          <a:lnRef idx="1">
            <a:schemeClr val="accent4"/>
          </a:lnRef>
          <a:fillRef idx="0">
            <a:schemeClr val="accent4"/>
          </a:fillRef>
          <a:effectRef idx="0">
            <a:schemeClr val="accent4"/>
          </a:effectRef>
          <a:fontRef idx="minor">
            <a:schemeClr val="tx1"/>
          </a:fontRef>
        </p:style>
      </p:cxnSp>
      <p:pic>
        <p:nvPicPr>
          <p:cNvPr id="4" name="Picture 3">
            <a:extLst>
              <a:ext uri="{FF2B5EF4-FFF2-40B4-BE49-F238E27FC236}">
                <a16:creationId xmlns:a16="http://schemas.microsoft.com/office/drawing/2014/main" id="{F3BC7C2F-D1AB-4018-BCA4-A68B06D2E707}"/>
              </a:ext>
            </a:extLst>
          </p:cNvPr>
          <p:cNvPicPr>
            <a:picLocks noChangeAspect="1"/>
          </p:cNvPicPr>
          <p:nvPr/>
        </p:nvPicPr>
        <p:blipFill>
          <a:blip r:embed="rId2"/>
          <a:stretch>
            <a:fillRect/>
          </a:stretch>
        </p:blipFill>
        <p:spPr>
          <a:xfrm>
            <a:off x="2359292" y="1793902"/>
            <a:ext cx="8441492" cy="4226725"/>
          </a:xfrm>
          <a:prstGeom prst="rect">
            <a:avLst/>
          </a:prstGeom>
        </p:spPr>
      </p:pic>
    </p:spTree>
    <p:extLst>
      <p:ext uri="{BB962C8B-B14F-4D97-AF65-F5344CB8AC3E}">
        <p14:creationId xmlns:p14="http://schemas.microsoft.com/office/powerpoint/2010/main" val="13854027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02AC601-66F1-427D-9F45-6DD57BA02435}"/>
              </a:ext>
            </a:extLst>
          </p:cNvPr>
          <p:cNvSpPr txBox="1"/>
          <p:nvPr/>
        </p:nvSpPr>
        <p:spPr>
          <a:xfrm>
            <a:off x="2499954" y="765661"/>
            <a:ext cx="3568606" cy="738664"/>
          </a:xfrm>
          <a:prstGeom prst="rect">
            <a:avLst/>
          </a:prstGeom>
          <a:noFill/>
        </p:spPr>
        <p:txBody>
          <a:bodyPr wrap="none" rtlCol="0">
            <a:spAutoFit/>
          </a:bodyPr>
          <a:lstStyle/>
          <a:p>
            <a:r>
              <a:rPr lang="en-GB" sz="4200" dirty="0">
                <a:solidFill>
                  <a:srgbClr val="D5511A"/>
                </a:solidFill>
                <a:latin typeface="Bebas Neue Bold" panose="020B0606020202050201" pitchFamily="34" charset="0"/>
              </a:rPr>
              <a:t>CENTRAL PRINCIPLES</a:t>
            </a:r>
          </a:p>
        </p:txBody>
      </p:sp>
      <p:cxnSp>
        <p:nvCxnSpPr>
          <p:cNvPr id="3" name="Straight Connector 2">
            <a:extLst>
              <a:ext uri="{FF2B5EF4-FFF2-40B4-BE49-F238E27FC236}">
                <a16:creationId xmlns:a16="http://schemas.microsoft.com/office/drawing/2014/main" id="{68CDE3F8-589A-4B22-94B0-FE44BA929EDE}"/>
              </a:ext>
            </a:extLst>
          </p:cNvPr>
          <p:cNvCxnSpPr/>
          <p:nvPr/>
        </p:nvCxnSpPr>
        <p:spPr>
          <a:xfrm>
            <a:off x="2493938" y="729067"/>
            <a:ext cx="7931425" cy="0"/>
          </a:xfrm>
          <a:prstGeom prst="line">
            <a:avLst/>
          </a:prstGeom>
          <a:ln w="28575">
            <a:solidFill>
              <a:srgbClr val="F69F19"/>
            </a:solidFill>
          </a:ln>
        </p:spPr>
        <p:style>
          <a:lnRef idx="1">
            <a:schemeClr val="accent4"/>
          </a:lnRef>
          <a:fillRef idx="0">
            <a:schemeClr val="accent4"/>
          </a:fillRef>
          <a:effectRef idx="0">
            <a:schemeClr val="accent4"/>
          </a:effectRef>
          <a:fontRef idx="minor">
            <a:schemeClr val="tx1"/>
          </a:fontRef>
        </p:style>
      </p:cxnSp>
      <p:sp>
        <p:nvSpPr>
          <p:cNvPr id="4" name="TextBox 3">
            <a:extLst>
              <a:ext uri="{FF2B5EF4-FFF2-40B4-BE49-F238E27FC236}">
                <a16:creationId xmlns:a16="http://schemas.microsoft.com/office/drawing/2014/main" id="{2C122F07-3F6A-45F8-8663-248029BFC601}"/>
              </a:ext>
            </a:extLst>
          </p:cNvPr>
          <p:cNvSpPr txBox="1"/>
          <p:nvPr/>
        </p:nvSpPr>
        <p:spPr>
          <a:xfrm>
            <a:off x="2499954" y="1996537"/>
            <a:ext cx="7925409" cy="3570208"/>
          </a:xfrm>
          <a:prstGeom prst="rect">
            <a:avLst/>
          </a:prstGeom>
          <a:noFill/>
        </p:spPr>
        <p:txBody>
          <a:bodyPr wrap="square" rtlCol="0">
            <a:spAutoFit/>
          </a:bodyPr>
          <a:lstStyle/>
          <a:p>
            <a:pPr>
              <a:spcAft>
                <a:spcPts val="1200"/>
              </a:spcAft>
            </a:pPr>
            <a:r>
              <a:rPr lang="en-GB" dirty="0">
                <a:solidFill>
                  <a:srgbClr val="7D7875"/>
                </a:solidFill>
                <a:latin typeface="Arial" panose="020B0604020202020204" pitchFamily="34" charset="0"/>
                <a:cs typeface="Arial" panose="020B0604020202020204" pitchFamily="34" charset="0"/>
              </a:rPr>
              <a:t>A wide range of resources and guidance are available in relation to what a PIE framework might look like. Some organisations have based their work on other ‘generic’ frameworks and some have developed their own. We were keen to develop something that specifically reflected our work with Young People who are or are at risk of homelessness including care and custody leavers. </a:t>
            </a:r>
          </a:p>
          <a:p>
            <a:pPr>
              <a:spcAft>
                <a:spcPts val="1200"/>
              </a:spcAft>
            </a:pPr>
            <a:r>
              <a:rPr lang="en-GB" dirty="0">
                <a:solidFill>
                  <a:srgbClr val="7D7875"/>
                </a:solidFill>
                <a:latin typeface="Arial" panose="020B0604020202020204" pitchFamily="34" charset="0"/>
                <a:cs typeface="Arial" panose="020B0604020202020204" pitchFamily="34" charset="0"/>
              </a:rPr>
              <a:t>Our original framework had 9 central aspects, in our current review this has reduced to 7 reflecting our learning about how we work with these in practice and the links between different aspects (2 original principles that were integrated are; ‘Graded sanctions’ - this became part of ‘Ownership, participation and decision making’ and  ‘Psychological approaches’ and ‘Attachment trauma and trust’ were combined. </a:t>
            </a:r>
          </a:p>
        </p:txBody>
      </p:sp>
    </p:spTree>
    <p:extLst>
      <p:ext uri="{BB962C8B-B14F-4D97-AF65-F5344CB8AC3E}">
        <p14:creationId xmlns:p14="http://schemas.microsoft.com/office/powerpoint/2010/main" val="19369748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02AC601-66F1-427D-9F45-6DD57BA02435}"/>
              </a:ext>
            </a:extLst>
          </p:cNvPr>
          <p:cNvSpPr txBox="1"/>
          <p:nvPr/>
        </p:nvSpPr>
        <p:spPr>
          <a:xfrm>
            <a:off x="2499954" y="765661"/>
            <a:ext cx="3568606" cy="738664"/>
          </a:xfrm>
          <a:prstGeom prst="rect">
            <a:avLst/>
          </a:prstGeom>
          <a:noFill/>
        </p:spPr>
        <p:txBody>
          <a:bodyPr wrap="none" rtlCol="0">
            <a:spAutoFit/>
          </a:bodyPr>
          <a:lstStyle/>
          <a:p>
            <a:r>
              <a:rPr lang="en-GB" sz="4200" dirty="0">
                <a:solidFill>
                  <a:srgbClr val="D5511A"/>
                </a:solidFill>
                <a:latin typeface="Bebas Neue Bold" panose="020B0606020202050201" pitchFamily="34" charset="0"/>
              </a:rPr>
              <a:t>CENTRAL PRINCIPLES</a:t>
            </a:r>
          </a:p>
        </p:txBody>
      </p:sp>
      <p:cxnSp>
        <p:nvCxnSpPr>
          <p:cNvPr id="3" name="Straight Connector 2">
            <a:extLst>
              <a:ext uri="{FF2B5EF4-FFF2-40B4-BE49-F238E27FC236}">
                <a16:creationId xmlns:a16="http://schemas.microsoft.com/office/drawing/2014/main" id="{68CDE3F8-589A-4B22-94B0-FE44BA929EDE}"/>
              </a:ext>
            </a:extLst>
          </p:cNvPr>
          <p:cNvCxnSpPr/>
          <p:nvPr/>
        </p:nvCxnSpPr>
        <p:spPr>
          <a:xfrm>
            <a:off x="2493938" y="729067"/>
            <a:ext cx="7931425" cy="0"/>
          </a:xfrm>
          <a:prstGeom prst="line">
            <a:avLst/>
          </a:prstGeom>
          <a:ln w="28575">
            <a:solidFill>
              <a:srgbClr val="F69F19"/>
            </a:solidFill>
          </a:ln>
        </p:spPr>
        <p:style>
          <a:lnRef idx="1">
            <a:schemeClr val="accent4"/>
          </a:lnRef>
          <a:fillRef idx="0">
            <a:schemeClr val="accent4"/>
          </a:fillRef>
          <a:effectRef idx="0">
            <a:schemeClr val="accent4"/>
          </a:effectRef>
          <a:fontRef idx="minor">
            <a:schemeClr val="tx1"/>
          </a:fontRef>
        </p:style>
      </p:cxnSp>
      <p:sp>
        <p:nvSpPr>
          <p:cNvPr id="4" name="TextBox 3">
            <a:extLst>
              <a:ext uri="{FF2B5EF4-FFF2-40B4-BE49-F238E27FC236}">
                <a16:creationId xmlns:a16="http://schemas.microsoft.com/office/drawing/2014/main" id="{2C122F07-3F6A-45F8-8663-248029BFC601}"/>
              </a:ext>
            </a:extLst>
          </p:cNvPr>
          <p:cNvSpPr txBox="1"/>
          <p:nvPr/>
        </p:nvSpPr>
        <p:spPr>
          <a:xfrm>
            <a:off x="2499954" y="1996537"/>
            <a:ext cx="7925409" cy="3570208"/>
          </a:xfrm>
          <a:prstGeom prst="rect">
            <a:avLst/>
          </a:prstGeom>
          <a:noFill/>
        </p:spPr>
        <p:txBody>
          <a:bodyPr wrap="square" rtlCol="0">
            <a:spAutoFit/>
          </a:bodyPr>
          <a:lstStyle/>
          <a:p>
            <a:pPr>
              <a:spcAft>
                <a:spcPts val="1200"/>
              </a:spcAft>
            </a:pPr>
            <a:r>
              <a:rPr lang="en-GB" dirty="0">
                <a:solidFill>
                  <a:srgbClr val="7D7875"/>
                </a:solidFill>
                <a:latin typeface="Arial" panose="020B0604020202020204" pitchFamily="34" charset="0"/>
                <a:cs typeface="Arial" panose="020B0604020202020204" pitchFamily="34" charset="0"/>
              </a:rPr>
              <a:t>Things to think about:</a:t>
            </a:r>
          </a:p>
          <a:p>
            <a:pPr>
              <a:spcAft>
                <a:spcPts val="1200"/>
              </a:spcAft>
            </a:pPr>
            <a:r>
              <a:rPr lang="en-GB" dirty="0">
                <a:solidFill>
                  <a:srgbClr val="7D7875"/>
                </a:solidFill>
                <a:latin typeface="Arial" panose="020B0604020202020204" pitchFamily="34" charset="0"/>
                <a:cs typeface="Arial" panose="020B0604020202020204" pitchFamily="34" charset="0"/>
              </a:rPr>
              <a:t>These 7 principles act as the golden thread through everything that we do – what would be the right principles for you? What would </a:t>
            </a:r>
            <a:r>
              <a:rPr lang="en-GB" dirty="0" err="1">
                <a:solidFill>
                  <a:srgbClr val="7D7875"/>
                </a:solidFill>
                <a:latin typeface="Arial" panose="020B0604020202020204" pitchFamily="34" charset="0"/>
                <a:cs typeface="Arial" panose="020B0604020202020204" pitchFamily="34" charset="0"/>
              </a:rPr>
              <a:t>would</a:t>
            </a:r>
            <a:r>
              <a:rPr lang="en-GB" dirty="0">
                <a:solidFill>
                  <a:srgbClr val="7D7875"/>
                </a:solidFill>
                <a:latin typeface="Arial" panose="020B0604020202020204" pitchFamily="34" charset="0"/>
                <a:cs typeface="Arial" panose="020B0604020202020204" pitchFamily="34" charset="0"/>
              </a:rPr>
              <a:t> be the best way to link them which makes sense to colleagues?</a:t>
            </a:r>
          </a:p>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Once you have your principles, what do you already have in place? </a:t>
            </a:r>
          </a:p>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What do you need to develop / create?</a:t>
            </a:r>
          </a:p>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What are ‘quick wins’?</a:t>
            </a:r>
          </a:p>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What is the smallest actions that will create the most value?</a:t>
            </a:r>
          </a:p>
          <a:p>
            <a:pPr marL="285750" indent="-285750">
              <a:spcAft>
                <a:spcPts val="1200"/>
              </a:spcAft>
              <a:buFont typeface="Arial" panose="020B0604020202020204" pitchFamily="34" charset="0"/>
              <a:buChar char="•"/>
            </a:pPr>
            <a:r>
              <a:rPr lang="en-GB" dirty="0">
                <a:solidFill>
                  <a:srgbClr val="7D7875"/>
                </a:solidFill>
                <a:latin typeface="Arial" panose="020B0604020202020204" pitchFamily="34" charset="0"/>
                <a:cs typeface="Arial" panose="020B0604020202020204" pitchFamily="34" charset="0"/>
              </a:rPr>
              <a:t>What are the bigger projects that need more resourcing and time?</a:t>
            </a:r>
          </a:p>
        </p:txBody>
      </p:sp>
    </p:spTree>
    <p:extLst>
      <p:ext uri="{BB962C8B-B14F-4D97-AF65-F5344CB8AC3E}">
        <p14:creationId xmlns:p14="http://schemas.microsoft.com/office/powerpoint/2010/main" val="15149915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02AC601-66F1-427D-9F45-6DD57BA02435}"/>
              </a:ext>
            </a:extLst>
          </p:cNvPr>
          <p:cNvSpPr txBox="1"/>
          <p:nvPr/>
        </p:nvSpPr>
        <p:spPr>
          <a:xfrm>
            <a:off x="2499954" y="765661"/>
            <a:ext cx="5822428" cy="738664"/>
          </a:xfrm>
          <a:prstGeom prst="rect">
            <a:avLst/>
          </a:prstGeom>
          <a:noFill/>
        </p:spPr>
        <p:txBody>
          <a:bodyPr wrap="none" rtlCol="0">
            <a:spAutoFit/>
          </a:bodyPr>
          <a:lstStyle/>
          <a:p>
            <a:r>
              <a:rPr lang="en-GB" sz="4200" dirty="0">
                <a:solidFill>
                  <a:srgbClr val="D5511A"/>
                </a:solidFill>
                <a:latin typeface="Bebas Neue Bold" panose="020B0606020202050201" pitchFamily="34" charset="0"/>
              </a:rPr>
              <a:t>RESOURCES THAT SUPPORT OUR PIE</a:t>
            </a:r>
          </a:p>
        </p:txBody>
      </p:sp>
      <p:cxnSp>
        <p:nvCxnSpPr>
          <p:cNvPr id="3" name="Straight Connector 2">
            <a:extLst>
              <a:ext uri="{FF2B5EF4-FFF2-40B4-BE49-F238E27FC236}">
                <a16:creationId xmlns:a16="http://schemas.microsoft.com/office/drawing/2014/main" id="{68CDE3F8-589A-4B22-94B0-FE44BA929EDE}"/>
              </a:ext>
            </a:extLst>
          </p:cNvPr>
          <p:cNvCxnSpPr/>
          <p:nvPr/>
        </p:nvCxnSpPr>
        <p:spPr>
          <a:xfrm>
            <a:off x="2493938" y="729067"/>
            <a:ext cx="7931425" cy="0"/>
          </a:xfrm>
          <a:prstGeom prst="line">
            <a:avLst/>
          </a:prstGeom>
          <a:ln w="28575">
            <a:solidFill>
              <a:srgbClr val="F69F19"/>
            </a:solidFill>
          </a:ln>
        </p:spPr>
        <p:style>
          <a:lnRef idx="1">
            <a:schemeClr val="accent4"/>
          </a:lnRef>
          <a:fillRef idx="0">
            <a:schemeClr val="accent4"/>
          </a:fillRef>
          <a:effectRef idx="0">
            <a:schemeClr val="accent4"/>
          </a:effectRef>
          <a:fontRef idx="minor">
            <a:schemeClr val="tx1"/>
          </a:fontRef>
        </p:style>
      </p:cxnSp>
      <p:pic>
        <p:nvPicPr>
          <p:cNvPr id="5" name="Picture 4">
            <a:extLst>
              <a:ext uri="{FF2B5EF4-FFF2-40B4-BE49-F238E27FC236}">
                <a16:creationId xmlns:a16="http://schemas.microsoft.com/office/drawing/2014/main" id="{07E3F255-41E2-46F7-8ECA-DC0BFF5DC6F8}"/>
              </a:ext>
            </a:extLst>
          </p:cNvPr>
          <p:cNvPicPr>
            <a:picLocks noChangeAspect="1"/>
          </p:cNvPicPr>
          <p:nvPr/>
        </p:nvPicPr>
        <p:blipFill>
          <a:blip r:embed="rId2"/>
          <a:stretch>
            <a:fillRect/>
          </a:stretch>
        </p:blipFill>
        <p:spPr>
          <a:xfrm>
            <a:off x="2290218" y="1824424"/>
            <a:ext cx="8493071" cy="3998563"/>
          </a:xfrm>
          <a:prstGeom prst="rect">
            <a:avLst/>
          </a:prstGeom>
        </p:spPr>
      </p:pic>
    </p:spTree>
    <p:extLst>
      <p:ext uri="{BB962C8B-B14F-4D97-AF65-F5344CB8AC3E}">
        <p14:creationId xmlns:p14="http://schemas.microsoft.com/office/powerpoint/2010/main" val="9281105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B8B2722489D715408DE71D7973CE58D2" ma:contentTypeVersion="15" ma:contentTypeDescription="Create a new document." ma:contentTypeScope="" ma:versionID="cbf272710bee694918cf77cf6052644e">
  <xsd:schema xmlns:xsd="http://www.w3.org/2001/XMLSchema" xmlns:xs="http://www.w3.org/2001/XMLSchema" xmlns:p="http://schemas.microsoft.com/office/2006/metadata/properties" xmlns:ns3="a651f1c2-4269-4a6d-a8cf-05d0e7e8fd08" xmlns:ns4="c10c6e59-db66-4121-8214-d2bc082f23e1" targetNamespace="http://schemas.microsoft.com/office/2006/metadata/properties" ma:root="true" ma:fieldsID="d95b70cf05430d35ed5d78aff82f2a38" ns3:_="" ns4:_="">
    <xsd:import namespace="a651f1c2-4269-4a6d-a8cf-05d0e7e8fd08"/>
    <xsd:import namespace="c10c6e59-db66-4121-8214-d2bc082f23e1"/>
    <xsd:element name="properties">
      <xsd:complexType>
        <xsd:sequence>
          <xsd:element name="documentManagement">
            <xsd:complexType>
              <xsd:all>
                <xsd:element ref="ns3:SharedWithUsers" minOccurs="0"/>
                <xsd:element ref="ns3:SharedWithDetails" minOccurs="0"/>
                <xsd:element ref="ns3:SharingHintHash" minOccurs="0"/>
                <xsd:element ref="ns3:LastSharedByUser" minOccurs="0"/>
                <xsd:element ref="ns3:LastSharedByTime"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Location"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651f1c2-4269-4a6d-a8cf-05d0e7e8fd08"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element name="LastSharedByUser" ma:index="11" nillable="true" ma:displayName="Last Shared By User" ma:description="" ma:internalName="LastSharedByUser" ma:readOnly="true">
      <xsd:simpleType>
        <xsd:restriction base="dms:Note">
          <xsd:maxLength value="255"/>
        </xsd:restriction>
      </xsd:simpleType>
    </xsd:element>
    <xsd:element name="LastSharedByTime" ma:index="12" nillable="true" ma:displayName="Last Shared By Time" ma:description="" ma:internalName="LastSharedByTim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c10c6e59-db66-4121-8214-d2bc082f23e1" elementFormDefault="qualified">
    <xsd:import namespace="http://schemas.microsoft.com/office/2006/documentManagement/types"/>
    <xsd:import namespace="http://schemas.microsoft.com/office/infopath/2007/PartnerControls"/>
    <xsd:element name="MediaServiceMetadata" ma:index="13" nillable="true" ma:displayName="MediaServiceMetadata" ma:description="" ma:hidden="true" ma:internalName="MediaServiceMetadata" ma:readOnly="true">
      <xsd:simpleType>
        <xsd:restriction base="dms:Note"/>
      </xsd:simpleType>
    </xsd:element>
    <xsd:element name="MediaServiceFastMetadata" ma:index="14" nillable="true" ma:displayName="MediaServiceFastMetadata" ma:description="" ma:hidden="true" ma:internalName="MediaServiceFastMetadata" ma:readOnly="true">
      <xsd:simpleType>
        <xsd:restriction base="dms:Note"/>
      </xsd:simpleType>
    </xsd:element>
    <xsd:element name="MediaServiceDateTaken" ma:index="15" nillable="true" ma:displayName="MediaServiceDateTaken" ma:description="" ma:hidden="true" ma:internalName="MediaServiceDateTaken" ma:readOnly="true">
      <xsd:simpleType>
        <xsd:restriction base="dms:Text"/>
      </xsd:simpleType>
    </xsd:element>
    <xsd:element name="MediaServiceAutoTags" ma:index="16" nillable="true" ma:displayName="MediaServiceAutoTags" ma:description="" ma:internalName="MediaServiceAutoTags" ma:readOnly="true">
      <xsd:simpleType>
        <xsd:restriction base="dms:Text"/>
      </xsd:simpleType>
    </xsd:element>
    <xsd:element name="MediaServiceOCR" ma:index="17" nillable="true" ma:displayName="MediaServiceOCR" ma:internalName="MediaServiceOCR" ma:readOnly="true">
      <xsd:simpleType>
        <xsd:restriction base="dms:Note">
          <xsd:maxLength value="255"/>
        </xsd:restriction>
      </xsd:simpleType>
    </xsd:element>
    <xsd:element name="MediaServiceLocation" ma:index="18" nillable="true" ma:displayName="Location" ma:internalName="MediaServiceLocation" ma:readOnly="true">
      <xsd:simpleType>
        <xsd:restriction base="dms:Text"/>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AutoKeyPoints" ma:index="21" nillable="true" ma:displayName="MediaServiceAutoKeyPoints" ma:hidden="true" ma:internalName="MediaServiceAutoKeyPoints" ma:readOnly="true">
      <xsd:simpleType>
        <xsd:restriction base="dms:Note"/>
      </xsd:simpleType>
    </xsd:element>
    <xsd:element name="MediaServiceKeyPoints" ma:index="22"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769F14B-ADF3-49B6-B0CB-6AB1B66C7F71}">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70CB73FA-7F34-488E-B0B2-B0917BACCA4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651f1c2-4269-4a6d-a8cf-05d0e7e8fd08"/>
    <ds:schemaRef ds:uri="c10c6e59-db66-4121-8214-d2bc082f23e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820A71A-DE8C-425B-AAD6-A4C210900D6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179</TotalTime>
  <Words>2080</Words>
  <Application>Microsoft Office PowerPoint</Application>
  <PresentationFormat>Widescreen</PresentationFormat>
  <Paragraphs>153</Paragraphs>
  <Slides>26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vt:lpstr>
      <vt:lpstr>Bebas Neue Bold</vt:lpstr>
      <vt:lpstr>Calibri</vt:lpstr>
      <vt:lpstr>Franklin Gothic Demi Cond</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Simon Miles</dc:creator>
  <cp:lastModifiedBy>Simon Miles</cp:lastModifiedBy>
  <cp:revision>19</cp:revision>
  <dcterms:created xsi:type="dcterms:W3CDTF">2020-01-24T13:52:17Z</dcterms:created>
  <dcterms:modified xsi:type="dcterms:W3CDTF">2020-12-22T12:53:25Z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0x010100B8B2722489D715408DE71D7973CE58D2</vt:lpwstr>
  </property>
</Properties>
</file>