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69" r:id="rId3"/>
    <p:sldId id="278" r:id="rId4"/>
    <p:sldId id="270" r:id="rId5"/>
    <p:sldId id="271" r:id="rId6"/>
    <p:sldId id="273" r:id="rId7"/>
    <p:sldId id="274" r:id="rId8"/>
    <p:sldId id="275" r:id="rId9"/>
    <p:sldId id="272" r:id="rId10"/>
    <p:sldId id="276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7875"/>
    <a:srgbClr val="F69F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64160" autoAdjust="0"/>
  </p:normalViewPr>
  <p:slideViewPr>
    <p:cSldViewPr snapToGrid="0">
      <p:cViewPr varScale="1">
        <p:scale>
          <a:sx n="159" d="100"/>
          <a:sy n="159" d="100"/>
        </p:scale>
        <p:origin x="150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9BF6F-542A-46B8-BDAD-424C17DF256C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DD460-99E4-4C96-9F3E-51BA3DB8D3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38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A943818-B00E-495D-8FFC-D1A0E258395E}"/>
              </a:ext>
            </a:extLst>
          </p:cNvPr>
          <p:cNvSpPr txBox="1"/>
          <p:nvPr userDrawn="1"/>
        </p:nvSpPr>
        <p:spPr>
          <a:xfrm>
            <a:off x="6348045" y="6510608"/>
            <a:ext cx="57150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b="0" dirty="0">
                <a:solidFill>
                  <a:srgbClr val="7D787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Copyright© 2020. Informing Futures, a 1625 Independent People project.</a:t>
            </a:r>
            <a:endParaRPr lang="en-GB" sz="1200" b="0" dirty="0">
              <a:solidFill>
                <a:srgbClr val="7D7875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E1AF0D0-3766-4D09-80B9-F42A34CF6B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869" y="817318"/>
            <a:ext cx="987424" cy="20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176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766EBEF-A041-4965-BD2D-669CCE598024}"/>
              </a:ext>
            </a:extLst>
          </p:cNvPr>
          <p:cNvSpPr txBox="1"/>
          <p:nvPr userDrawn="1"/>
        </p:nvSpPr>
        <p:spPr>
          <a:xfrm>
            <a:off x="6348045" y="6510608"/>
            <a:ext cx="57150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b="0" dirty="0">
                <a:solidFill>
                  <a:srgbClr val="7D787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Copyright© 2020. Informing Futures, a 1625 Independent People project.</a:t>
            </a:r>
            <a:endParaRPr lang="en-GB" sz="1200" b="0" dirty="0">
              <a:solidFill>
                <a:srgbClr val="7D7875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58FECF-2FE0-4B92-B484-2667BDA3B2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869" y="819565"/>
            <a:ext cx="987424" cy="200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48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646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2B4C80-DD9F-498C-A398-D62E75A1A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944"/>
            <a:ext cx="12192000" cy="68579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A8C485-24EF-4A11-BAE5-0CC6E47BFCFF}"/>
              </a:ext>
            </a:extLst>
          </p:cNvPr>
          <p:cNvSpPr txBox="1"/>
          <p:nvPr/>
        </p:nvSpPr>
        <p:spPr>
          <a:xfrm>
            <a:off x="2499953" y="1749200"/>
            <a:ext cx="9107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TRAUMA INFORMED ACCOMMODATION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4D0743-A82A-461B-AE9C-008153007B26}"/>
              </a:ext>
            </a:extLst>
          </p:cNvPr>
          <p:cNvCxnSpPr/>
          <p:nvPr/>
        </p:nvCxnSpPr>
        <p:spPr>
          <a:xfrm>
            <a:off x="2493938" y="1712606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7C6E5EF-3A20-4182-B215-4717EAD1CAA5}"/>
              </a:ext>
            </a:extLst>
          </p:cNvPr>
          <p:cNvSpPr txBox="1"/>
          <p:nvPr/>
        </p:nvSpPr>
        <p:spPr>
          <a:xfrm>
            <a:off x="2493938" y="3380416"/>
            <a:ext cx="79314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Setting up Intensive Support Services for Care Leavers in Bristol &amp; South Gloucestershire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BF17EC-9459-4FFD-998C-F0983C970F9C}"/>
              </a:ext>
            </a:extLst>
          </p:cNvPr>
          <p:cNvSpPr txBox="1"/>
          <p:nvPr/>
        </p:nvSpPr>
        <p:spPr>
          <a:xfrm>
            <a:off x="6348045" y="6510608"/>
            <a:ext cx="57150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b="0" dirty="0">
                <a:solidFill>
                  <a:srgbClr val="7D787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Copyright© 2020. Informing Futures, a 1625 Independent People project.</a:t>
            </a:r>
            <a:endParaRPr lang="en-GB" sz="1200" b="0" dirty="0">
              <a:solidFill>
                <a:srgbClr val="7D7875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2B0133B-6054-45F4-AEA6-9168962B7A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869" y="819565"/>
            <a:ext cx="987424" cy="200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774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2B4C80-DD9F-498C-A398-D62E75A1A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4D0743-A82A-461B-AE9C-008153007B26}"/>
              </a:ext>
            </a:extLst>
          </p:cNvPr>
          <p:cNvCxnSpPr/>
          <p:nvPr/>
        </p:nvCxnSpPr>
        <p:spPr>
          <a:xfrm>
            <a:off x="2468771" y="647204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85E9364-421D-4A58-BAE4-BA11D1AA2717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KEY CHALLENGES TO CONSIDER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B23762-E74E-4D04-8F95-B98DC87B9821}"/>
              </a:ext>
            </a:extLst>
          </p:cNvPr>
          <p:cNvSpPr txBox="1"/>
          <p:nvPr/>
        </p:nvSpPr>
        <p:spPr>
          <a:xfrm>
            <a:off x="2572725" y="1644332"/>
            <a:ext cx="782747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b="1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Securing suitable accommodation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constructive relationships with landlords and neighbours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partner &amp; stakeholder expectations</a:t>
            </a:r>
          </a:p>
          <a:p>
            <a:pPr>
              <a:spcAft>
                <a:spcPts val="1200"/>
              </a:spcAft>
            </a:pP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b="1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Colleagues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Colleague wellbeing &amp; safety - Weekend, evening and out of hours lone working</a:t>
            </a: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Tension between building supportive relationships with young people and fulfilling housing management duties</a:t>
            </a: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856B8B-D052-4CA4-9C62-235B266B99A1}"/>
              </a:ext>
            </a:extLst>
          </p:cNvPr>
          <p:cNvSpPr txBox="1"/>
          <p:nvPr/>
        </p:nvSpPr>
        <p:spPr>
          <a:xfrm>
            <a:off x="6348045" y="6510608"/>
            <a:ext cx="57150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b="0" dirty="0">
                <a:solidFill>
                  <a:srgbClr val="7D787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Copyright© 2020. Informing Futures, a 1625 Independent People project.</a:t>
            </a:r>
            <a:endParaRPr lang="en-GB" sz="1200" b="0" dirty="0">
              <a:solidFill>
                <a:srgbClr val="7D787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3D890B-3AD8-4114-B817-F7E1095D09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869" y="819565"/>
            <a:ext cx="987424" cy="200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397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2B4C80-DD9F-498C-A398-D62E75A1A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4D0743-A82A-461B-AE9C-008153007B26}"/>
              </a:ext>
            </a:extLst>
          </p:cNvPr>
          <p:cNvCxnSpPr/>
          <p:nvPr/>
        </p:nvCxnSpPr>
        <p:spPr>
          <a:xfrm>
            <a:off x="2468771" y="647204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85E9364-421D-4A58-BAE4-BA11D1AA2717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QUESTIONS FOR REFLECTION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B23762-E74E-4D04-8F95-B98DC87B9821}"/>
              </a:ext>
            </a:extLst>
          </p:cNvPr>
          <p:cNvSpPr txBox="1"/>
          <p:nvPr/>
        </p:nvSpPr>
        <p:spPr>
          <a:xfrm>
            <a:off x="2520747" y="1593886"/>
            <a:ext cx="7827471" cy="3365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unmet needs in your area?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missing from current housing/support provision?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are the key stakeholders?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models of intervention are currently being used?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working well? Where are the main challenges?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would you like things to be different?  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can existing partnerships be built on, and where do new ones need to be established?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8584FB-EEB9-4B83-82FE-3DAE4BB782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869" y="819565"/>
            <a:ext cx="987424" cy="200356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521FD07-6332-41E1-9736-E090A141816A}"/>
              </a:ext>
            </a:extLst>
          </p:cNvPr>
          <p:cNvSpPr txBox="1"/>
          <p:nvPr/>
        </p:nvSpPr>
        <p:spPr>
          <a:xfrm>
            <a:off x="735869" y="5145394"/>
            <a:ext cx="109862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Copyright© 2020. Informing Futures is a 1625 Independent People project. 1625 Independent People is a charity and a registered society (Co-operative and Community Benefit Societies Act 2014, reg: 23964R exempt from registration with the Charity Commission). Registered office: Kingsley Hall, 59 Old Market Street, Bristol, BS2 0ER.</a:t>
            </a:r>
          </a:p>
          <a:p>
            <a:pPr algn="r"/>
            <a:endParaRPr lang="en-GB" sz="1200" b="0" dirty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200" b="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resource was funded by The National Lottery Community Fund and is offered free for information, educational and professional development purposes • You may not sell this work, nor may it be used as supporting content for any commercial product or service • All copies of this work must clearly display the original copyright notice and Informing Futures website address • Any on-line reproduction must also provide a link to the Informing Futures website.</a:t>
            </a:r>
          </a:p>
        </p:txBody>
      </p:sp>
    </p:spTree>
    <p:extLst>
      <p:ext uri="{BB962C8B-B14F-4D97-AF65-F5344CB8AC3E}">
        <p14:creationId xmlns:p14="http://schemas.microsoft.com/office/powerpoint/2010/main" val="2021107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6EF2223-00C5-419F-8FDD-3D833A9E156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29A8B03-9683-4B62-AE2D-99EA2BF51AC0}"/>
              </a:ext>
            </a:extLst>
          </p:cNvPr>
          <p:cNvSpPr txBox="1"/>
          <p:nvPr/>
        </p:nvSpPr>
        <p:spPr>
          <a:xfrm>
            <a:off x="2493938" y="1720594"/>
            <a:ext cx="79314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slide pack gives a brief overview of how 1625IP worked with local authorities in Bristol and South Gloucestershire to set up accommodation pilots for care leavers with additional or complex needs</a:t>
            </a:r>
          </a:p>
          <a:p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provides outline details of the services set up, shares key challenges and success factors, and offers prompts for those thinking about setting up or reviewing similar services</a:t>
            </a: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D60BD21E-4CA5-4FD1-B6F2-AA1D5EEB1610}"/>
              </a:ext>
            </a:extLst>
          </p:cNvPr>
          <p:cNvSpPr/>
          <p:nvPr/>
        </p:nvSpPr>
        <p:spPr>
          <a:xfrm rot="16200000">
            <a:off x="1427778" y="4077128"/>
            <a:ext cx="1627556" cy="2888236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8ADB1075-FDA7-49B0-A414-7E495820FE2A}"/>
              </a:ext>
            </a:extLst>
          </p:cNvPr>
          <p:cNvSpPr/>
          <p:nvPr/>
        </p:nvSpPr>
        <p:spPr>
          <a:xfrm rot="16200000">
            <a:off x="4162253" y="4505655"/>
            <a:ext cx="1627557" cy="2103140"/>
          </a:xfrm>
          <a:prstGeom prst="homePlate">
            <a:avLst/>
          </a:prstGeom>
          <a:solidFill>
            <a:srgbClr val="F69F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highlight>
                <a:srgbClr val="F69F19"/>
              </a:highlight>
            </a:endParaRP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23F8C9E1-7682-4438-BF03-560CC1819D4B}"/>
              </a:ext>
            </a:extLst>
          </p:cNvPr>
          <p:cNvSpPr/>
          <p:nvPr/>
        </p:nvSpPr>
        <p:spPr>
          <a:xfrm rot="16200000">
            <a:off x="6504181" y="4505655"/>
            <a:ext cx="1627557" cy="2103140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4E534AD5-C79A-4342-B93B-E2F54A229B23}"/>
              </a:ext>
            </a:extLst>
          </p:cNvPr>
          <p:cNvSpPr/>
          <p:nvPr/>
        </p:nvSpPr>
        <p:spPr>
          <a:xfrm rot="16200000">
            <a:off x="8846107" y="4505656"/>
            <a:ext cx="1627557" cy="2103140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58E863-3B92-4BA2-89A4-684E8685420D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2134991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018111-CC37-4A8D-A888-EAE84A2EA312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UNMET NEED - BRISTOL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6EF2223-00C5-419F-8FDD-3D833A9E156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29A8B03-9683-4B62-AE2D-99EA2BF51AC0}"/>
              </a:ext>
            </a:extLst>
          </p:cNvPr>
          <p:cNvSpPr txBox="1"/>
          <p:nvPr/>
        </p:nvSpPr>
        <p:spPr>
          <a:xfrm>
            <a:off x="2493938" y="1536174"/>
            <a:ext cx="79314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69F19"/>
                </a:solidFill>
                <a:latin typeface="Franklin Gothic Demi Cond" panose="020B0706030402020204" pitchFamily="34" charset="0"/>
              </a:rPr>
              <a:t>2014</a:t>
            </a: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Looked after children &amp; care leavers aged 17 &amp; 18 </a:t>
            </a:r>
            <a:r>
              <a:rPr lang="en-GB" dirty="0" err="1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yrs</a:t>
            </a: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with additional complexities or vulnerabilities, were not served by existing supported accommodation options</a:t>
            </a:r>
          </a:p>
          <a:p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Need: </a:t>
            </a: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intensive, relationship based, one to one support balanced with a safe degree of independence and appropriate accommodation to enable young people 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 their independent living skills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Successfully transition to independent, safe and settled accommodation</a:t>
            </a: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D60BD21E-4CA5-4FD1-B6F2-AA1D5EEB1610}"/>
              </a:ext>
            </a:extLst>
          </p:cNvPr>
          <p:cNvSpPr/>
          <p:nvPr/>
        </p:nvSpPr>
        <p:spPr>
          <a:xfrm rot="16200000">
            <a:off x="1427778" y="4077128"/>
            <a:ext cx="1627556" cy="2888236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8ADB1075-FDA7-49B0-A414-7E495820FE2A}"/>
              </a:ext>
            </a:extLst>
          </p:cNvPr>
          <p:cNvSpPr/>
          <p:nvPr/>
        </p:nvSpPr>
        <p:spPr>
          <a:xfrm rot="16200000">
            <a:off x="4162253" y="4505655"/>
            <a:ext cx="1627557" cy="2103140"/>
          </a:xfrm>
          <a:prstGeom prst="homePlate">
            <a:avLst/>
          </a:prstGeom>
          <a:solidFill>
            <a:srgbClr val="F69F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highlight>
                <a:srgbClr val="F69F19"/>
              </a:highlight>
            </a:endParaRP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23F8C9E1-7682-4438-BF03-560CC1819D4B}"/>
              </a:ext>
            </a:extLst>
          </p:cNvPr>
          <p:cNvSpPr/>
          <p:nvPr/>
        </p:nvSpPr>
        <p:spPr>
          <a:xfrm rot="16200000">
            <a:off x="6504181" y="4505655"/>
            <a:ext cx="1627557" cy="2103140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4E534AD5-C79A-4342-B93B-E2F54A229B23}"/>
              </a:ext>
            </a:extLst>
          </p:cNvPr>
          <p:cNvSpPr/>
          <p:nvPr/>
        </p:nvSpPr>
        <p:spPr>
          <a:xfrm rot="16200000">
            <a:off x="8846107" y="4505656"/>
            <a:ext cx="1627557" cy="2103140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407102-5C20-412C-BC35-20A33A3CB221}"/>
              </a:ext>
            </a:extLst>
          </p:cNvPr>
          <p:cNvSpPr txBox="1"/>
          <p:nvPr/>
        </p:nvSpPr>
        <p:spPr>
          <a:xfrm>
            <a:off x="1058707" y="5662569"/>
            <a:ext cx="236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Support Hostels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FCC2F8-8C23-4750-9C73-5B2479FB08D9}"/>
              </a:ext>
            </a:extLst>
          </p:cNvPr>
          <p:cNvSpPr txBox="1"/>
          <p:nvPr/>
        </p:nvSpPr>
        <p:spPr>
          <a:xfrm>
            <a:off x="6266387" y="5557225"/>
            <a:ext cx="2041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Supported Lodgings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0ACE82-6BA7-42AE-8448-8699E1BB5F68}"/>
              </a:ext>
            </a:extLst>
          </p:cNvPr>
          <p:cNvSpPr txBox="1"/>
          <p:nvPr/>
        </p:nvSpPr>
        <p:spPr>
          <a:xfrm>
            <a:off x="8670135" y="5557224"/>
            <a:ext cx="2041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Support Dispersed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543B3F-7A40-4239-871C-C6ABBF557E57}"/>
              </a:ext>
            </a:extLst>
          </p:cNvPr>
          <p:cNvSpPr txBox="1"/>
          <p:nvPr/>
        </p:nvSpPr>
        <p:spPr>
          <a:xfrm>
            <a:off x="4451499" y="5187892"/>
            <a:ext cx="1049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118264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018111-CC37-4A8D-A888-EAE84A2EA312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UNMET NEED – SOUTH GLOUCESTERSHIRE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6EF2223-00C5-419F-8FDD-3D833A9E156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29A8B03-9683-4B62-AE2D-99EA2BF51AC0}"/>
              </a:ext>
            </a:extLst>
          </p:cNvPr>
          <p:cNvSpPr txBox="1"/>
          <p:nvPr/>
        </p:nvSpPr>
        <p:spPr>
          <a:xfrm>
            <a:off x="2562534" y="1123698"/>
            <a:ext cx="793142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High support Hostels</a:t>
            </a:r>
          </a:p>
          <a:p>
            <a:r>
              <a:rPr lang="en-GB" dirty="0">
                <a:solidFill>
                  <a:srgbClr val="F69F19"/>
                </a:solidFill>
                <a:latin typeface="Franklin Gothic Demi Cond" panose="020B0706030402020204" pitchFamily="34" charset="0"/>
              </a:rPr>
              <a:t>2016 - 2018</a:t>
            </a: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Looked after children &amp; care leavers 17-21yrs, with additional complexities or vulnerabilities were not served by existing supported accommodation options</a:t>
            </a:r>
          </a:p>
          <a:p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Need:</a:t>
            </a: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intensive, relationship based, one to one support balanced with a safe degree of independence to enable young people 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 their independent living skills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Successfully transition to independent, safe and settled accommodation</a:t>
            </a:r>
          </a:p>
          <a:p>
            <a:endParaRPr lang="en-GB" b="1" i="1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i="1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for self-contained accommodation for care leavers aged 18+ with complex needs and high risk behaviours</a:t>
            </a:r>
          </a:p>
          <a:p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D60BD21E-4CA5-4FD1-B6F2-AA1D5EEB1610}"/>
              </a:ext>
            </a:extLst>
          </p:cNvPr>
          <p:cNvSpPr/>
          <p:nvPr/>
        </p:nvSpPr>
        <p:spPr>
          <a:xfrm rot="16200000">
            <a:off x="1427778" y="4077128"/>
            <a:ext cx="1627556" cy="2888236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8ADB1075-FDA7-49B0-A414-7E495820FE2A}"/>
              </a:ext>
            </a:extLst>
          </p:cNvPr>
          <p:cNvSpPr/>
          <p:nvPr/>
        </p:nvSpPr>
        <p:spPr>
          <a:xfrm rot="16200000">
            <a:off x="4162253" y="4505655"/>
            <a:ext cx="1627557" cy="2103140"/>
          </a:xfrm>
          <a:prstGeom prst="homePlate">
            <a:avLst/>
          </a:prstGeom>
          <a:solidFill>
            <a:srgbClr val="F69F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highlight>
                <a:srgbClr val="F69F19"/>
              </a:highlight>
            </a:endParaRP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23F8C9E1-7682-4438-BF03-560CC1819D4B}"/>
              </a:ext>
            </a:extLst>
          </p:cNvPr>
          <p:cNvSpPr/>
          <p:nvPr/>
        </p:nvSpPr>
        <p:spPr>
          <a:xfrm rot="16200000">
            <a:off x="6504181" y="4505655"/>
            <a:ext cx="1627557" cy="2103140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4E534AD5-C79A-4342-B93B-E2F54A229B23}"/>
              </a:ext>
            </a:extLst>
          </p:cNvPr>
          <p:cNvSpPr/>
          <p:nvPr/>
        </p:nvSpPr>
        <p:spPr>
          <a:xfrm rot="16200000">
            <a:off x="8846107" y="4505656"/>
            <a:ext cx="1627557" cy="2103140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407102-5C20-412C-BC35-20A33A3CB221}"/>
              </a:ext>
            </a:extLst>
          </p:cNvPr>
          <p:cNvSpPr txBox="1"/>
          <p:nvPr/>
        </p:nvSpPr>
        <p:spPr>
          <a:xfrm>
            <a:off x="1058707" y="5538218"/>
            <a:ext cx="2365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 Support Hostels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FCC2F8-8C23-4750-9C73-5B2479FB08D9}"/>
              </a:ext>
            </a:extLst>
          </p:cNvPr>
          <p:cNvSpPr txBox="1"/>
          <p:nvPr/>
        </p:nvSpPr>
        <p:spPr>
          <a:xfrm>
            <a:off x="6266387" y="5557225"/>
            <a:ext cx="2041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Supported Lodgings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0ACE82-6BA7-42AE-8448-8699E1BB5F68}"/>
              </a:ext>
            </a:extLst>
          </p:cNvPr>
          <p:cNvSpPr txBox="1"/>
          <p:nvPr/>
        </p:nvSpPr>
        <p:spPr>
          <a:xfrm>
            <a:off x="8670135" y="5557224"/>
            <a:ext cx="2041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Support Dispersed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543B3F-7A40-4239-871C-C6ABBF557E57}"/>
              </a:ext>
            </a:extLst>
          </p:cNvPr>
          <p:cNvSpPr txBox="1"/>
          <p:nvPr/>
        </p:nvSpPr>
        <p:spPr>
          <a:xfrm>
            <a:off x="4451499" y="5187892"/>
            <a:ext cx="1049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647158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018111-CC37-4A8D-A888-EAE84A2EA312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SOLUTION – INTENSIVE SUPPORT SERVICE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6EF2223-00C5-419F-8FDD-3D833A9E156E}"/>
              </a:ext>
            </a:extLst>
          </p:cNvPr>
          <p:cNvCxnSpPr>
            <a:cxnSpLocks/>
          </p:cNvCxnSpPr>
          <p:nvPr/>
        </p:nvCxnSpPr>
        <p:spPr>
          <a:xfrm>
            <a:off x="2493938" y="729067"/>
            <a:ext cx="8653033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8ADB1075-FDA7-49B0-A414-7E495820FE2A}"/>
              </a:ext>
            </a:extLst>
          </p:cNvPr>
          <p:cNvSpPr/>
          <p:nvPr/>
        </p:nvSpPr>
        <p:spPr>
          <a:xfrm rot="16200000">
            <a:off x="538589" y="4243319"/>
            <a:ext cx="1635646" cy="2132560"/>
          </a:xfrm>
          <a:prstGeom prst="homePlate">
            <a:avLst/>
          </a:prstGeom>
          <a:solidFill>
            <a:srgbClr val="F69F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highlight>
                <a:srgbClr val="F69F19"/>
              </a:highligh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543B3F-7A40-4239-871C-C6ABBF557E57}"/>
              </a:ext>
            </a:extLst>
          </p:cNvPr>
          <p:cNvSpPr txBox="1"/>
          <p:nvPr/>
        </p:nvSpPr>
        <p:spPr>
          <a:xfrm>
            <a:off x="817169" y="4936222"/>
            <a:ext cx="1049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7B3D3E-5CB1-49F8-A1D3-7E2EF86AC5C6}"/>
              </a:ext>
            </a:extLst>
          </p:cNvPr>
          <p:cNvSpPr txBox="1"/>
          <p:nvPr/>
        </p:nvSpPr>
        <p:spPr>
          <a:xfrm>
            <a:off x="2422692" y="1627694"/>
            <a:ext cx="879394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 &amp; Trauma Informed approach - Relationship based support from a small team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 front door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 neighbourhood with transport links and amenities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contact and multiple face to face visits weekly, evening &amp; weekend support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 support tailored to individual’s goals and aspirations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Restorative approach to breaches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Multi-disciplinary approach (access to specialist workers within 1625IP)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Trauma informed, multi agency partnership approach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Referrals direct from Social Services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Pre-move in support to develop relationship / support transition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Resettlement support on exit from service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31260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2B4C80-DD9F-498C-A398-D62E75A1A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4D0743-A82A-461B-AE9C-008153007B26}"/>
              </a:ext>
            </a:extLst>
          </p:cNvPr>
          <p:cNvCxnSpPr/>
          <p:nvPr/>
        </p:nvCxnSpPr>
        <p:spPr>
          <a:xfrm>
            <a:off x="2468771" y="647204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85E9364-421D-4A58-BAE4-BA11D1AA2717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OUR ACCOMMODATION</a:t>
            </a:r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D90B609E-3A2F-4854-9689-EB1053566CA0}"/>
              </a:ext>
            </a:extLst>
          </p:cNvPr>
          <p:cNvSpPr/>
          <p:nvPr/>
        </p:nvSpPr>
        <p:spPr>
          <a:xfrm rot="16200000">
            <a:off x="2327335" y="2395715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D19A82-921C-47F3-9EC3-62872F2FF16E}"/>
              </a:ext>
            </a:extLst>
          </p:cNvPr>
          <p:cNvSpPr txBox="1"/>
          <p:nvPr/>
        </p:nvSpPr>
        <p:spPr>
          <a:xfrm>
            <a:off x="5964574" y="2408134"/>
            <a:ext cx="338121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 flats in Bristol</a:t>
            </a:r>
          </a:p>
          <a:p>
            <a:r>
              <a:rPr lang="en-GB" dirty="0">
                <a:solidFill>
                  <a:schemeClr val="bg1"/>
                </a:solidFill>
              </a:rPr>
              <a:t>9 flats in South Gloucestershire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Criteria for properties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Ground floor one bed flats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in small blocks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own front door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Criteria for 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Access to public transport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Access to local amenities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Neighbours likely to be tolerant</a:t>
            </a:r>
          </a:p>
        </p:txBody>
      </p:sp>
      <p:sp>
        <p:nvSpPr>
          <p:cNvPr id="49" name="Arrow: Pentagon 48">
            <a:extLst>
              <a:ext uri="{FF2B5EF4-FFF2-40B4-BE49-F238E27FC236}">
                <a16:creationId xmlns:a16="http://schemas.microsoft.com/office/drawing/2014/main" id="{21C3156F-04A4-4370-A5DE-CA6B4FFD5F28}"/>
              </a:ext>
            </a:extLst>
          </p:cNvPr>
          <p:cNvSpPr/>
          <p:nvPr/>
        </p:nvSpPr>
        <p:spPr>
          <a:xfrm rot="16200000">
            <a:off x="3487772" y="2397313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row: Pentagon 49">
            <a:extLst>
              <a:ext uri="{FF2B5EF4-FFF2-40B4-BE49-F238E27FC236}">
                <a16:creationId xmlns:a16="http://schemas.microsoft.com/office/drawing/2014/main" id="{70A4FA59-3824-4D01-92B5-7240055B721B}"/>
              </a:ext>
            </a:extLst>
          </p:cNvPr>
          <p:cNvSpPr/>
          <p:nvPr/>
        </p:nvSpPr>
        <p:spPr>
          <a:xfrm rot="16200000">
            <a:off x="4648209" y="2398911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row: Pentagon 52">
            <a:extLst>
              <a:ext uri="{FF2B5EF4-FFF2-40B4-BE49-F238E27FC236}">
                <a16:creationId xmlns:a16="http://schemas.microsoft.com/office/drawing/2014/main" id="{D2CBC15D-FF69-48B9-B671-5E47350E9398}"/>
              </a:ext>
            </a:extLst>
          </p:cNvPr>
          <p:cNvSpPr/>
          <p:nvPr/>
        </p:nvSpPr>
        <p:spPr>
          <a:xfrm rot="16200000">
            <a:off x="10310820" y="3594457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row: Pentagon 54">
            <a:extLst>
              <a:ext uri="{FF2B5EF4-FFF2-40B4-BE49-F238E27FC236}">
                <a16:creationId xmlns:a16="http://schemas.microsoft.com/office/drawing/2014/main" id="{33D9FB2A-DEC5-4ABF-B333-A6EE313D3BF8}"/>
              </a:ext>
            </a:extLst>
          </p:cNvPr>
          <p:cNvSpPr/>
          <p:nvPr/>
        </p:nvSpPr>
        <p:spPr>
          <a:xfrm rot="16200000">
            <a:off x="9150383" y="4923969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row: Pentagon 55">
            <a:extLst>
              <a:ext uri="{FF2B5EF4-FFF2-40B4-BE49-F238E27FC236}">
                <a16:creationId xmlns:a16="http://schemas.microsoft.com/office/drawing/2014/main" id="{F1A6C357-E3A5-4A0C-BEC2-8067E2CC6F79}"/>
              </a:ext>
            </a:extLst>
          </p:cNvPr>
          <p:cNvSpPr/>
          <p:nvPr/>
        </p:nvSpPr>
        <p:spPr>
          <a:xfrm rot="16200000">
            <a:off x="10310821" y="4923970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row: Pentagon 56">
            <a:extLst>
              <a:ext uri="{FF2B5EF4-FFF2-40B4-BE49-F238E27FC236}">
                <a16:creationId xmlns:a16="http://schemas.microsoft.com/office/drawing/2014/main" id="{C97D54FF-78F8-4142-B02B-6012A03E7A12}"/>
              </a:ext>
            </a:extLst>
          </p:cNvPr>
          <p:cNvSpPr/>
          <p:nvPr/>
        </p:nvSpPr>
        <p:spPr>
          <a:xfrm rot="16200000">
            <a:off x="9150384" y="2308781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row: Pentagon 57">
            <a:extLst>
              <a:ext uri="{FF2B5EF4-FFF2-40B4-BE49-F238E27FC236}">
                <a16:creationId xmlns:a16="http://schemas.microsoft.com/office/drawing/2014/main" id="{68B69E56-44E9-43AD-8021-D71F1BFD8C55}"/>
              </a:ext>
            </a:extLst>
          </p:cNvPr>
          <p:cNvSpPr/>
          <p:nvPr/>
        </p:nvSpPr>
        <p:spPr>
          <a:xfrm rot="16200000">
            <a:off x="10310821" y="2310379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row: Pentagon 58">
            <a:extLst>
              <a:ext uri="{FF2B5EF4-FFF2-40B4-BE49-F238E27FC236}">
                <a16:creationId xmlns:a16="http://schemas.microsoft.com/office/drawing/2014/main" id="{151F0DE1-E75F-4513-B570-AD2AD9FAAF6D}"/>
              </a:ext>
            </a:extLst>
          </p:cNvPr>
          <p:cNvSpPr/>
          <p:nvPr/>
        </p:nvSpPr>
        <p:spPr>
          <a:xfrm rot="16200000">
            <a:off x="9150384" y="3594458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row: Pentagon 59">
            <a:extLst>
              <a:ext uri="{FF2B5EF4-FFF2-40B4-BE49-F238E27FC236}">
                <a16:creationId xmlns:a16="http://schemas.microsoft.com/office/drawing/2014/main" id="{E68BE1F8-23DE-4B26-86FE-1C9B4FD7B174}"/>
              </a:ext>
            </a:extLst>
          </p:cNvPr>
          <p:cNvSpPr/>
          <p:nvPr/>
        </p:nvSpPr>
        <p:spPr>
          <a:xfrm rot="16200000">
            <a:off x="2327335" y="3594457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row: Pentagon 60">
            <a:extLst>
              <a:ext uri="{FF2B5EF4-FFF2-40B4-BE49-F238E27FC236}">
                <a16:creationId xmlns:a16="http://schemas.microsoft.com/office/drawing/2014/main" id="{4E657DAF-27BB-424D-866E-52C1E35D2CE0}"/>
              </a:ext>
            </a:extLst>
          </p:cNvPr>
          <p:cNvSpPr/>
          <p:nvPr/>
        </p:nvSpPr>
        <p:spPr>
          <a:xfrm rot="16200000">
            <a:off x="3487772" y="3596055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row: Pentagon 61">
            <a:extLst>
              <a:ext uri="{FF2B5EF4-FFF2-40B4-BE49-F238E27FC236}">
                <a16:creationId xmlns:a16="http://schemas.microsoft.com/office/drawing/2014/main" id="{E0E2C5A9-697F-4356-87FC-3F82C53189EB}"/>
              </a:ext>
            </a:extLst>
          </p:cNvPr>
          <p:cNvSpPr/>
          <p:nvPr/>
        </p:nvSpPr>
        <p:spPr>
          <a:xfrm rot="16200000">
            <a:off x="4648209" y="3597653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row: Pentagon 62">
            <a:extLst>
              <a:ext uri="{FF2B5EF4-FFF2-40B4-BE49-F238E27FC236}">
                <a16:creationId xmlns:a16="http://schemas.microsoft.com/office/drawing/2014/main" id="{15AE8CB1-0579-46BD-9E15-F22FD1BEF175}"/>
              </a:ext>
            </a:extLst>
          </p:cNvPr>
          <p:cNvSpPr/>
          <p:nvPr/>
        </p:nvSpPr>
        <p:spPr>
          <a:xfrm rot="16200000">
            <a:off x="2327335" y="4920774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row: Pentagon 63">
            <a:extLst>
              <a:ext uri="{FF2B5EF4-FFF2-40B4-BE49-F238E27FC236}">
                <a16:creationId xmlns:a16="http://schemas.microsoft.com/office/drawing/2014/main" id="{86561BB8-9A88-4812-988F-CCEF9992E6AB}"/>
              </a:ext>
            </a:extLst>
          </p:cNvPr>
          <p:cNvSpPr/>
          <p:nvPr/>
        </p:nvSpPr>
        <p:spPr>
          <a:xfrm rot="16200000">
            <a:off x="3487772" y="4922372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row: Pentagon 64">
            <a:extLst>
              <a:ext uri="{FF2B5EF4-FFF2-40B4-BE49-F238E27FC236}">
                <a16:creationId xmlns:a16="http://schemas.microsoft.com/office/drawing/2014/main" id="{8FAA7A4A-A9B5-4E5F-A178-4F705C3EFA7E}"/>
              </a:ext>
            </a:extLst>
          </p:cNvPr>
          <p:cNvSpPr/>
          <p:nvPr/>
        </p:nvSpPr>
        <p:spPr>
          <a:xfrm rot="16200000">
            <a:off x="4648209" y="4923970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D98A4E-B4C6-4435-9333-3FB5F18E3FA3}"/>
              </a:ext>
            </a:extLst>
          </p:cNvPr>
          <p:cNvSpPr txBox="1"/>
          <p:nvPr/>
        </p:nvSpPr>
        <p:spPr>
          <a:xfrm>
            <a:off x="6348045" y="6510608"/>
            <a:ext cx="57150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b="0" dirty="0">
                <a:solidFill>
                  <a:srgbClr val="7D787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Copyright© 2020. Informing Futures, a 1625 Independent People project.</a:t>
            </a:r>
            <a:endParaRPr lang="en-GB" sz="1200" b="0" dirty="0">
              <a:solidFill>
                <a:srgbClr val="7D787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531393-C4A8-426C-9446-3A5253926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869" y="819565"/>
            <a:ext cx="987424" cy="200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722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4D0743-A82A-461B-AE9C-008153007B26}"/>
              </a:ext>
            </a:extLst>
          </p:cNvPr>
          <p:cNvCxnSpPr/>
          <p:nvPr/>
        </p:nvCxnSpPr>
        <p:spPr>
          <a:xfrm>
            <a:off x="2468771" y="647204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85E9364-421D-4A58-BAE4-BA11D1AA2717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OUR TEAM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D19A82-921C-47F3-9EC3-62872F2FF16E}"/>
              </a:ext>
            </a:extLst>
          </p:cNvPr>
          <p:cNvSpPr txBox="1"/>
          <p:nvPr/>
        </p:nvSpPr>
        <p:spPr>
          <a:xfrm>
            <a:off x="5577564" y="2426835"/>
            <a:ext cx="358456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 flats in Bristol</a:t>
            </a:r>
          </a:p>
          <a:p>
            <a:r>
              <a:rPr lang="en-GB" dirty="0">
                <a:solidFill>
                  <a:schemeClr val="bg1"/>
                </a:solidFill>
              </a:rPr>
              <a:t>3 flats in South Gloucestershire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Criteria for properties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Ground floor one bed flats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in small blocks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own front door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Criteria for 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Access to public transport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Access to local amenities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Neighbours likely to be tolerant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9F95F18-5945-46A4-833A-37AEE4DA4EB2}"/>
              </a:ext>
            </a:extLst>
          </p:cNvPr>
          <p:cNvSpPr txBox="1"/>
          <p:nvPr/>
        </p:nvSpPr>
        <p:spPr>
          <a:xfrm>
            <a:off x="5306238" y="2059127"/>
            <a:ext cx="49960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Leader</a:t>
            </a:r>
          </a:p>
          <a:p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Intensive Support Workers (mix of FT and PT)</a:t>
            </a:r>
          </a:p>
          <a:p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on 365 day rolling rota, with regular out of hours duties</a:t>
            </a:r>
          </a:p>
          <a:p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5EF26C0-0331-402B-ABA2-B3DF2FC3F5D3}"/>
              </a:ext>
            </a:extLst>
          </p:cNvPr>
          <p:cNvSpPr txBox="1"/>
          <p:nvPr/>
        </p:nvSpPr>
        <p:spPr>
          <a:xfrm>
            <a:off x="2499953" y="4366639"/>
            <a:ext cx="90317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recruit colleagues with excellent engagement skills from a variety of backgrounds. We work in a trauma informed way and place emphasis on building relationships with both the young person and their other professionals to ensure a holistic and effective approach to support. </a:t>
            </a:r>
          </a:p>
        </p:txBody>
      </p:sp>
      <p:pic>
        <p:nvPicPr>
          <p:cNvPr id="12" name="Graphic 11" descr="Group">
            <a:extLst>
              <a:ext uri="{FF2B5EF4-FFF2-40B4-BE49-F238E27FC236}">
                <a16:creationId xmlns:a16="http://schemas.microsoft.com/office/drawing/2014/main" id="{E4BC32CE-95B6-4029-BAD3-F56B420BC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68771" y="1666401"/>
            <a:ext cx="2645506" cy="2645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764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4D0743-A82A-461B-AE9C-008153007B26}"/>
              </a:ext>
            </a:extLst>
          </p:cNvPr>
          <p:cNvCxnSpPr>
            <a:cxnSpLocks/>
          </p:cNvCxnSpPr>
          <p:nvPr/>
        </p:nvCxnSpPr>
        <p:spPr>
          <a:xfrm>
            <a:off x="2468771" y="647204"/>
            <a:ext cx="864336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85E9364-421D-4A58-BAE4-BA11D1AA2717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YOUNG PERSON’S JOURNEY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BCD48D-666F-4281-8950-A283CA0C1FAA}"/>
              </a:ext>
            </a:extLst>
          </p:cNvPr>
          <p:cNvSpPr txBox="1"/>
          <p:nvPr/>
        </p:nvSpPr>
        <p:spPr>
          <a:xfrm>
            <a:off x="3802969" y="1601128"/>
            <a:ext cx="73091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b="1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Referral</a:t>
            </a: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Nomination from Social Worker &gt; ISS team assess and meets young person &gt;Transition plans agreed with relevant agencies &gt; Once accepted, relationship building commences &gt; Support is provided with moving in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A2CD12-D4C9-4539-83B7-8399D6C6F18C}"/>
              </a:ext>
            </a:extLst>
          </p:cNvPr>
          <p:cNvSpPr txBox="1"/>
          <p:nvPr/>
        </p:nvSpPr>
        <p:spPr>
          <a:xfrm>
            <a:off x="3802969" y="3238923"/>
            <a:ext cx="73091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b="1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Supported Accommodation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 support, assumes daily contact, multiple weekly face to face contact; daytime, evening, weekend &gt; Support provided at home, or locations chosen by young person &gt; Colleagues accompany to activities, and connects YP with other sources of support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2DFB09-3675-4ED9-9BAB-73E81AEB249F}"/>
              </a:ext>
            </a:extLst>
          </p:cNvPr>
          <p:cNvSpPr txBox="1"/>
          <p:nvPr/>
        </p:nvSpPr>
        <p:spPr>
          <a:xfrm>
            <a:off x="3802967" y="4938177"/>
            <a:ext cx="73701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b="1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Transition to Independence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Transitions out of service planned with YP &gt; Support with the move offered where needed &gt; Endings celebrated with a ‘treat’ chosen by YP– usually involving food! &gt; Lower intensity support continues for a short ‘settling in’ period</a:t>
            </a:r>
          </a:p>
        </p:txBody>
      </p:sp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64A1230B-9FD9-43FB-BCA5-A3578D312C26}"/>
              </a:ext>
            </a:extLst>
          </p:cNvPr>
          <p:cNvSpPr/>
          <p:nvPr/>
        </p:nvSpPr>
        <p:spPr>
          <a:xfrm rot="16200000">
            <a:off x="2487264" y="1790334"/>
            <a:ext cx="1033261" cy="1070247"/>
          </a:xfrm>
          <a:prstGeom prst="homePlate">
            <a:avLst/>
          </a:prstGeom>
          <a:solidFill>
            <a:srgbClr val="F69F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Pentagon 14">
            <a:extLst>
              <a:ext uri="{FF2B5EF4-FFF2-40B4-BE49-F238E27FC236}">
                <a16:creationId xmlns:a16="http://schemas.microsoft.com/office/drawing/2014/main" id="{D89B2A09-1D94-4E63-9790-6D570C276ACB}"/>
              </a:ext>
            </a:extLst>
          </p:cNvPr>
          <p:cNvSpPr/>
          <p:nvPr/>
        </p:nvSpPr>
        <p:spPr>
          <a:xfrm rot="16200000">
            <a:off x="2518446" y="3677266"/>
            <a:ext cx="1033261" cy="1070247"/>
          </a:xfrm>
          <a:prstGeom prst="homePlate">
            <a:avLst/>
          </a:prstGeom>
          <a:solidFill>
            <a:srgbClr val="F69F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E082952E-D6E2-4B91-BC29-2D99A5152597}"/>
              </a:ext>
            </a:extLst>
          </p:cNvPr>
          <p:cNvSpPr/>
          <p:nvPr/>
        </p:nvSpPr>
        <p:spPr>
          <a:xfrm rot="16200000">
            <a:off x="2487263" y="5383484"/>
            <a:ext cx="1033261" cy="1070247"/>
          </a:xfrm>
          <a:prstGeom prst="homePlate">
            <a:avLst/>
          </a:prstGeom>
          <a:solidFill>
            <a:srgbClr val="F69F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227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1A8C485-24EF-4A11-BAE5-0CC6E47BFCFF}"/>
              </a:ext>
            </a:extLst>
          </p:cNvPr>
          <p:cNvSpPr txBox="1"/>
          <p:nvPr/>
        </p:nvSpPr>
        <p:spPr>
          <a:xfrm>
            <a:off x="2312436" y="752684"/>
            <a:ext cx="9107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PARTNERSHIP WORKING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4D0743-A82A-461B-AE9C-008153007B26}"/>
              </a:ext>
            </a:extLst>
          </p:cNvPr>
          <p:cNvCxnSpPr>
            <a:cxnSpLocks/>
          </p:cNvCxnSpPr>
          <p:nvPr/>
        </p:nvCxnSpPr>
        <p:spPr>
          <a:xfrm>
            <a:off x="2418438" y="655593"/>
            <a:ext cx="8571779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93FF9638-A547-4211-ACDB-0D884B604B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17" r="29915"/>
          <a:stretch/>
        </p:blipFill>
        <p:spPr>
          <a:xfrm>
            <a:off x="474662" y="3194393"/>
            <a:ext cx="1504726" cy="14471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D723512-D1EB-4DDE-A2B8-47A0758B1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518" y="5087752"/>
            <a:ext cx="2215016" cy="66119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3F1AEB1-B1AB-4CAA-AB0A-B7280985C2FC}"/>
              </a:ext>
            </a:extLst>
          </p:cNvPr>
          <p:cNvSpPr txBox="1"/>
          <p:nvPr/>
        </p:nvSpPr>
        <p:spPr>
          <a:xfrm>
            <a:off x="2334534" y="1306602"/>
            <a:ext cx="865568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Intensive Support services are commissioned by the local authority, with whom we work in close partnership. </a:t>
            </a:r>
          </a:p>
          <a:p>
            <a:endParaRPr lang="en-GB" dirty="0">
              <a:solidFill>
                <a:srgbClr val="F69F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 depends on:</a:t>
            </a:r>
          </a:p>
          <a:p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 closely with statutory services and commissioners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advocating for the young person, challenging negative perceptions when needed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promoting a trauma informed approach in the multi agency team around the young person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reflecting regularly on our own practice and sharing learning with partners</a:t>
            </a:r>
          </a:p>
        </p:txBody>
      </p:sp>
    </p:spTree>
    <p:extLst>
      <p:ext uri="{BB962C8B-B14F-4D97-AF65-F5344CB8AC3E}">
        <p14:creationId xmlns:p14="http://schemas.microsoft.com/office/powerpoint/2010/main" val="3160258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997</Words>
  <Application>Microsoft Office PowerPoint</Application>
  <PresentationFormat>Widescreen</PresentationFormat>
  <Paragraphs>117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Franklin Gothic Demi Cond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Intensive Support Service</dc:title>
  <dc:creator>Clare Birch</dc:creator>
  <cp:lastModifiedBy>Simon Miles</cp:lastModifiedBy>
  <cp:revision>48</cp:revision>
  <dcterms:created xsi:type="dcterms:W3CDTF">2019-09-19T13:48:39Z</dcterms:created>
  <dcterms:modified xsi:type="dcterms:W3CDTF">2020-10-01T08:42:42Z</dcterms:modified>
</cp:coreProperties>
</file>