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59" r:id="rId6"/>
    <p:sldId id="260" r:id="rId7"/>
    <p:sldId id="285" r:id="rId8"/>
    <p:sldId id="270" r:id="rId9"/>
    <p:sldId id="286" r:id="rId10"/>
    <p:sldId id="287" r:id="rId11"/>
    <p:sldId id="27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7875"/>
    <a:srgbClr val="423A35"/>
    <a:srgbClr val="006886"/>
    <a:srgbClr val="A3C5E9"/>
    <a:srgbClr val="F69F19"/>
    <a:srgbClr val="494441"/>
    <a:srgbClr val="D5511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159" d="100"/>
          <a:sy n="159" d="100"/>
        </p:scale>
        <p:origin x="300" y="132"/>
      </p:cViewPr>
      <p:guideLst/>
    </p:cSldViewPr>
  </p:slideViewPr>
  <p:notesTextViewPr>
    <p:cViewPr>
      <p:scale>
        <a:sx n="1" d="1"/>
        <a:sy n="1" d="1"/>
      </p:scale>
      <p:origin x="0" y="0"/>
    </p:cViewPr>
  </p:notesTextViewPr>
  <p:notesViewPr>
    <p:cSldViewPr snapToGrid="0">
      <p:cViewPr varScale="1">
        <p:scale>
          <a:sx n="120" d="100"/>
          <a:sy n="120" d="100"/>
        </p:scale>
        <p:origin x="4962" y="12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E756A3-14BD-40E5-A4E2-A15C42608D1E}" type="datetimeFigureOut">
              <a:rPr lang="en-GB" smtClean="0"/>
              <a:t>14/10/2020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25A7C9-C937-408C-8E3F-35A3D5B95C84}" type="slidenum">
              <a:rPr lang="en-GB" smtClean="0"/>
              <a:t>‹#›</a:t>
            </a:fld>
            <a:endParaRPr lang="en-GB"/>
          </a:p>
        </p:txBody>
      </p:sp>
    </p:spTree>
    <p:extLst>
      <p:ext uri="{BB962C8B-B14F-4D97-AF65-F5344CB8AC3E}">
        <p14:creationId xmlns:p14="http://schemas.microsoft.com/office/powerpoint/2010/main" val="559941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3E48DE3-9743-429F-AD91-F33049A8229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5869" y="817318"/>
            <a:ext cx="987424" cy="2008060"/>
          </a:xfrm>
          <a:prstGeom prst="rect">
            <a:avLst/>
          </a:prstGeom>
        </p:spPr>
      </p:pic>
    </p:spTree>
    <p:extLst>
      <p:ext uri="{BB962C8B-B14F-4D97-AF65-F5344CB8AC3E}">
        <p14:creationId xmlns:p14="http://schemas.microsoft.com/office/powerpoint/2010/main" val="85878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0B35F9B-F43C-436E-8BB7-DA635F62CDD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5869" y="819565"/>
            <a:ext cx="987424" cy="2003565"/>
          </a:xfrm>
          <a:prstGeom prst="rect">
            <a:avLst/>
          </a:prstGeom>
        </p:spPr>
      </p:pic>
    </p:spTree>
    <p:extLst>
      <p:ext uri="{BB962C8B-B14F-4D97-AF65-F5344CB8AC3E}">
        <p14:creationId xmlns:p14="http://schemas.microsoft.com/office/powerpoint/2010/main" val="7617714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5462333"/>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hyperlink" Target="mailto:enquiries@1625ip.co.uk" TargetMode="External"/><Relationship Id="rId4" Type="http://schemas.openxmlformats.org/officeDocument/2006/relationships/hyperlink" Target="http://www.informingfutures.co.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oup of people in a dark room&#10;&#10;Description automatically generated">
            <a:extLst>
              <a:ext uri="{FF2B5EF4-FFF2-40B4-BE49-F238E27FC236}">
                <a16:creationId xmlns:a16="http://schemas.microsoft.com/office/drawing/2014/main" id="{BD318693-6CB1-4FD6-848E-11E1BA86F9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TextBox 8">
            <a:extLst>
              <a:ext uri="{FF2B5EF4-FFF2-40B4-BE49-F238E27FC236}">
                <a16:creationId xmlns:a16="http://schemas.microsoft.com/office/drawing/2014/main" id="{A542E565-4B2E-4280-8B47-D9A137AF40DB}"/>
              </a:ext>
            </a:extLst>
          </p:cNvPr>
          <p:cNvSpPr txBox="1"/>
          <p:nvPr/>
        </p:nvSpPr>
        <p:spPr>
          <a:xfrm>
            <a:off x="2499954" y="1749200"/>
            <a:ext cx="7038337" cy="861774"/>
          </a:xfrm>
          <a:prstGeom prst="rect">
            <a:avLst/>
          </a:prstGeom>
          <a:noFill/>
        </p:spPr>
        <p:txBody>
          <a:bodyPr wrap="none" rtlCol="0">
            <a:spAutoFit/>
          </a:bodyPr>
          <a:lstStyle/>
          <a:p>
            <a:r>
              <a:rPr lang="en-GB" sz="5000" dirty="0">
                <a:solidFill>
                  <a:srgbClr val="D5511A"/>
                </a:solidFill>
                <a:latin typeface="Franklin Gothic Demi Cond" panose="020B0706030402020204" pitchFamily="34" charset="0"/>
              </a:rPr>
              <a:t>YOUNG PEOPLE IN THE LEAD</a:t>
            </a:r>
          </a:p>
        </p:txBody>
      </p:sp>
      <p:cxnSp>
        <p:nvCxnSpPr>
          <p:cNvPr id="13" name="Straight Connector 12">
            <a:extLst>
              <a:ext uri="{FF2B5EF4-FFF2-40B4-BE49-F238E27FC236}">
                <a16:creationId xmlns:a16="http://schemas.microsoft.com/office/drawing/2014/main" id="{CD661F04-6F8E-4757-923D-E90C8CDE76E1}"/>
              </a:ext>
            </a:extLst>
          </p:cNvPr>
          <p:cNvCxnSpPr/>
          <p:nvPr/>
        </p:nvCxnSpPr>
        <p:spPr>
          <a:xfrm>
            <a:off x="2493938" y="1712606"/>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14" name="TextBox 13">
            <a:extLst>
              <a:ext uri="{FF2B5EF4-FFF2-40B4-BE49-F238E27FC236}">
                <a16:creationId xmlns:a16="http://schemas.microsoft.com/office/drawing/2014/main" id="{3FE25FE1-4545-49AF-94FA-827A95F965ED}"/>
              </a:ext>
            </a:extLst>
          </p:cNvPr>
          <p:cNvSpPr txBox="1"/>
          <p:nvPr/>
        </p:nvSpPr>
        <p:spPr>
          <a:xfrm>
            <a:off x="2502567" y="2939274"/>
            <a:ext cx="4878708" cy="430887"/>
          </a:xfrm>
          <a:prstGeom prst="rect">
            <a:avLst/>
          </a:prstGeom>
          <a:noFill/>
        </p:spPr>
        <p:txBody>
          <a:bodyPr wrap="none" rtlCol="0">
            <a:spAutoFit/>
          </a:bodyPr>
          <a:lstStyle/>
          <a:p>
            <a:r>
              <a:rPr lang="en-GB" sz="2200" dirty="0">
                <a:solidFill>
                  <a:srgbClr val="F69F19"/>
                </a:solidFill>
                <a:latin typeface="Arial" panose="020B0604020202020204" pitchFamily="34" charset="0"/>
                <a:cs typeface="Arial" panose="020B0604020202020204" pitchFamily="34" charset="0"/>
              </a:rPr>
              <a:t>A guide to delivering training modules</a:t>
            </a:r>
          </a:p>
        </p:txBody>
      </p:sp>
      <p:pic>
        <p:nvPicPr>
          <p:cNvPr id="2" name="Picture 1">
            <a:extLst>
              <a:ext uri="{FF2B5EF4-FFF2-40B4-BE49-F238E27FC236}">
                <a16:creationId xmlns:a16="http://schemas.microsoft.com/office/drawing/2014/main" id="{0567A26F-D704-4BA2-A315-43882B198F0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35869" y="819565"/>
            <a:ext cx="987424" cy="2003565"/>
          </a:xfrm>
          <a:prstGeom prst="rect">
            <a:avLst/>
          </a:prstGeom>
        </p:spPr>
      </p:pic>
      <p:sp>
        <p:nvSpPr>
          <p:cNvPr id="4" name="Rectangle 3">
            <a:extLst>
              <a:ext uri="{FF2B5EF4-FFF2-40B4-BE49-F238E27FC236}">
                <a16:creationId xmlns:a16="http://schemas.microsoft.com/office/drawing/2014/main" id="{D3EAE15F-7628-4A2A-8A06-992CFC5CB97E}"/>
              </a:ext>
            </a:extLst>
          </p:cNvPr>
          <p:cNvSpPr/>
          <p:nvPr/>
        </p:nvSpPr>
        <p:spPr>
          <a:xfrm>
            <a:off x="2502567" y="3849669"/>
            <a:ext cx="8041540" cy="2462213"/>
          </a:xfrm>
          <a:prstGeom prst="rect">
            <a:avLst/>
          </a:prstGeom>
        </p:spPr>
        <p:txBody>
          <a:bodyPr wrap="square">
            <a:spAutoFit/>
          </a:bodyPr>
          <a:lstStyle/>
          <a:p>
            <a:r>
              <a:rPr lang="en-GB" sz="1400" dirty="0">
                <a:solidFill>
                  <a:schemeClr val="bg1"/>
                </a:solidFill>
              </a:rPr>
              <a:t>This resource is part of the Informing Futures toolkit  </a:t>
            </a:r>
            <a:r>
              <a:rPr lang="en-GB" sz="1400" u="sng" dirty="0">
                <a:solidFill>
                  <a:schemeClr val="bg1"/>
                </a:solidFill>
                <a:hlinkClick r:id="rId4">
                  <a:extLst>
                    <a:ext uri="{A12FA001-AC4F-418D-AE19-62706E023703}">
                      <ahyp:hlinkClr xmlns:ahyp="http://schemas.microsoft.com/office/drawing/2018/hyperlinkcolor" val="tx"/>
                    </a:ext>
                  </a:extLst>
                </a:hlinkClick>
              </a:rPr>
              <a:t>www.informingfutures.co.uk</a:t>
            </a:r>
            <a:r>
              <a:rPr lang="en-GB" sz="1400" dirty="0">
                <a:solidFill>
                  <a:schemeClr val="bg1"/>
                </a:solidFill>
              </a:rPr>
              <a:t>  It was co-created with young people, and reflects what they felt practitioners most needed to understand in order to work successfully with care and custody experienced young people. </a:t>
            </a:r>
          </a:p>
          <a:p>
            <a:endParaRPr lang="en-GB" sz="1400" dirty="0">
              <a:solidFill>
                <a:schemeClr val="bg1"/>
              </a:solidFill>
            </a:endParaRPr>
          </a:p>
          <a:p>
            <a:r>
              <a:rPr lang="en-GB" sz="1400" dirty="0">
                <a:solidFill>
                  <a:schemeClr val="bg1"/>
                </a:solidFill>
              </a:rPr>
              <a:t>For more information or queries on any of the topics covered in this toolkit, or to find out about training and consultancy we can offer please contact </a:t>
            </a:r>
            <a:r>
              <a:rPr lang="en-GB" sz="1400" u="sng" dirty="0">
                <a:solidFill>
                  <a:schemeClr val="bg1"/>
                </a:solidFill>
                <a:hlinkClick r:id="rId5">
                  <a:extLst>
                    <a:ext uri="{A12FA001-AC4F-418D-AE19-62706E023703}">
                      <ahyp:hlinkClr xmlns:ahyp="http://schemas.microsoft.com/office/drawing/2018/hyperlinkcolor" val="tx"/>
                    </a:ext>
                  </a:extLst>
                </a:hlinkClick>
              </a:rPr>
              <a:t>enquiries@1625ip.co.uk</a:t>
            </a:r>
            <a:endParaRPr lang="en-GB" sz="1400" u="sng" dirty="0">
              <a:solidFill>
                <a:schemeClr val="bg1"/>
              </a:solidFill>
            </a:endParaRPr>
          </a:p>
          <a:p>
            <a:endParaRPr lang="en-GB" sz="1400" dirty="0">
              <a:solidFill>
                <a:schemeClr val="bg1"/>
              </a:solidFill>
            </a:endParaRPr>
          </a:p>
          <a:p>
            <a:r>
              <a:rPr lang="en-GB" sz="1400" dirty="0">
                <a:solidFill>
                  <a:schemeClr val="bg1"/>
                </a:solidFill>
              </a:rPr>
              <a:t>Special thanks to all the young people who took part in YPIL directly or supported our research for these resources: Ahmed, Alexis, Ashraf, Curtis, Ethan, John, Michael, Nikita, Rowen, Tia-Louise, &amp; Tyler-Jack</a:t>
            </a:r>
          </a:p>
          <a:p>
            <a:endParaRPr lang="en-GB" sz="1400" dirty="0">
              <a:solidFill>
                <a:schemeClr val="bg1"/>
              </a:solidFill>
            </a:endParaRPr>
          </a:p>
          <a:p>
            <a:r>
              <a:rPr lang="en-GB" sz="1400" dirty="0">
                <a:solidFill>
                  <a:schemeClr val="bg1"/>
                </a:solidFill>
              </a:rPr>
              <a:t>Copyright© 2020  Informing Futures is a 1625 Independent People project.</a:t>
            </a:r>
          </a:p>
        </p:txBody>
      </p:sp>
    </p:spTree>
    <p:extLst>
      <p:ext uri="{BB962C8B-B14F-4D97-AF65-F5344CB8AC3E}">
        <p14:creationId xmlns:p14="http://schemas.microsoft.com/office/powerpoint/2010/main" val="2380642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678157"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So, You’re Delivering Training?</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2605440"/>
            <a:ext cx="5390149" cy="1785104"/>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Don’t panic! You don’t need to be an expert to deliver any of our training modules!</a:t>
            </a:r>
          </a:p>
          <a:p>
            <a:pPr marL="457200" indent="-45720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All the information you need is on the slides</a:t>
            </a:r>
          </a:p>
          <a:p>
            <a:pPr marL="457200" indent="-45720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Just follow the steps in this guide, and you’ll feel ready in no time</a:t>
            </a:r>
          </a:p>
        </p:txBody>
      </p:sp>
      <p:pic>
        <p:nvPicPr>
          <p:cNvPr id="6" name="Picture 5" descr="A picture containing clock&#10;&#10;Description automatically generated">
            <a:extLst>
              <a:ext uri="{FF2B5EF4-FFF2-40B4-BE49-F238E27FC236}">
                <a16:creationId xmlns:a16="http://schemas.microsoft.com/office/drawing/2014/main" id="{497FCB6B-1829-4274-94CA-C8E49C96EC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0064" y="2692789"/>
            <a:ext cx="3194685" cy="3436144"/>
          </a:xfrm>
          <a:prstGeom prst="rect">
            <a:avLst/>
          </a:prstGeom>
        </p:spPr>
      </p:pic>
    </p:spTree>
    <p:extLst>
      <p:ext uri="{BB962C8B-B14F-4D97-AF65-F5344CB8AC3E}">
        <p14:creationId xmlns:p14="http://schemas.microsoft.com/office/powerpoint/2010/main" val="432048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3038011"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Using The Slides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499953" y="3681817"/>
            <a:ext cx="5390149" cy="923330"/>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If you can’t see the paragraph starting </a:t>
            </a:r>
            <a:r>
              <a:rPr lang="en-GB" b="1" dirty="0">
                <a:solidFill>
                  <a:srgbClr val="7D7875"/>
                </a:solidFill>
                <a:latin typeface="Arial" panose="020B0604020202020204" pitchFamily="34" charset="0"/>
                <a:cs typeface="Arial" panose="020B0604020202020204" pitchFamily="34" charset="0"/>
              </a:rPr>
              <a:t>‘When you present’ </a:t>
            </a:r>
            <a:r>
              <a:rPr lang="en-GB" dirty="0">
                <a:solidFill>
                  <a:srgbClr val="7D7875"/>
                </a:solidFill>
                <a:latin typeface="Arial" panose="020B0604020202020204" pitchFamily="34" charset="0"/>
                <a:cs typeface="Arial" panose="020B0604020202020204" pitchFamily="34" charset="0"/>
              </a:rPr>
              <a:t>at the bottom of the screen right now, Go to </a:t>
            </a:r>
            <a:r>
              <a:rPr lang="en-GB" b="1" dirty="0">
                <a:solidFill>
                  <a:srgbClr val="7D7875"/>
                </a:solidFill>
                <a:latin typeface="Arial" panose="020B0604020202020204" pitchFamily="34" charset="0"/>
                <a:cs typeface="Arial" panose="020B0604020202020204" pitchFamily="34" charset="0"/>
              </a:rPr>
              <a:t>‘View’</a:t>
            </a:r>
            <a:r>
              <a:rPr lang="en-GB" dirty="0">
                <a:solidFill>
                  <a:srgbClr val="7D7875"/>
                </a:solidFill>
                <a:latin typeface="Arial" panose="020B0604020202020204" pitchFamily="34" charset="0"/>
                <a:cs typeface="Arial" panose="020B0604020202020204" pitchFamily="34" charset="0"/>
              </a:rPr>
              <a:t> and select </a:t>
            </a:r>
            <a:r>
              <a:rPr lang="en-GB" b="1" dirty="0">
                <a:solidFill>
                  <a:srgbClr val="7D7875"/>
                </a:solidFill>
                <a:latin typeface="Arial" panose="020B0604020202020204" pitchFamily="34" charset="0"/>
                <a:cs typeface="Arial" panose="020B0604020202020204" pitchFamily="34" charset="0"/>
              </a:rPr>
              <a:t>‘Normal’</a:t>
            </a:r>
          </a:p>
        </p:txBody>
      </p:sp>
      <p:sp>
        <p:nvSpPr>
          <p:cNvPr id="5" name="TextBox 4">
            <a:extLst>
              <a:ext uri="{FF2B5EF4-FFF2-40B4-BE49-F238E27FC236}">
                <a16:creationId xmlns:a16="http://schemas.microsoft.com/office/drawing/2014/main" id="{D9C66A4C-1ABC-42CF-8953-B2B55D250B15}"/>
              </a:ext>
            </a:extLst>
          </p:cNvPr>
          <p:cNvSpPr txBox="1"/>
          <p:nvPr/>
        </p:nvSpPr>
        <p:spPr>
          <a:xfrm>
            <a:off x="2499954" y="1869796"/>
            <a:ext cx="5390148" cy="1446550"/>
          </a:xfrm>
          <a:prstGeom prst="rect">
            <a:avLst/>
          </a:prstGeom>
          <a:noFill/>
        </p:spPr>
        <p:txBody>
          <a:bodyPr wrap="square" rtlCol="0">
            <a:spAutoFit/>
          </a:bodyPr>
          <a:lstStyle/>
          <a:p>
            <a:r>
              <a:rPr lang="en-GB" sz="2200" dirty="0">
                <a:solidFill>
                  <a:srgbClr val="F69F19"/>
                </a:solidFill>
                <a:latin typeface="Arial" panose="020B0604020202020204" pitchFamily="34" charset="0"/>
                <a:cs typeface="Arial" panose="020B0604020202020204" pitchFamily="34" charset="0"/>
              </a:rPr>
              <a:t>Because it is very boring for everyone if you just read out slides, we’ve given you notes on each slide with supporting information. </a:t>
            </a:r>
          </a:p>
        </p:txBody>
      </p:sp>
      <p:pic>
        <p:nvPicPr>
          <p:cNvPr id="7" name="Picture 6" descr="A picture containing drawing&#10;&#10;Description automatically generated">
            <a:extLst>
              <a:ext uri="{FF2B5EF4-FFF2-40B4-BE49-F238E27FC236}">
                <a16:creationId xmlns:a16="http://schemas.microsoft.com/office/drawing/2014/main" id="{B5D13B4B-8712-4E89-B4BF-25A13D3347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83230" y="3099983"/>
            <a:ext cx="3354705" cy="3028950"/>
          </a:xfrm>
          <a:prstGeom prst="rect">
            <a:avLst/>
          </a:prstGeom>
        </p:spPr>
      </p:pic>
    </p:spTree>
    <p:extLst>
      <p:ext uri="{BB962C8B-B14F-4D97-AF65-F5344CB8AC3E}">
        <p14:creationId xmlns:p14="http://schemas.microsoft.com/office/powerpoint/2010/main" val="1832031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2363147"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Be Prepared</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499953" y="2797491"/>
            <a:ext cx="5390149" cy="3447098"/>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Click through the whole presentation before you present it, and read the notes on each slide. Do this in </a:t>
            </a:r>
            <a:r>
              <a:rPr lang="en-GB" b="1" dirty="0">
                <a:solidFill>
                  <a:srgbClr val="7D7875"/>
                </a:solidFill>
                <a:latin typeface="Arial" panose="020B0604020202020204" pitchFamily="34" charset="0"/>
                <a:cs typeface="Arial" panose="020B0604020202020204" pitchFamily="34" charset="0"/>
              </a:rPr>
              <a:t>‘Slide Show’ </a:t>
            </a:r>
            <a:r>
              <a:rPr lang="en-GB" dirty="0">
                <a:solidFill>
                  <a:srgbClr val="7D7875"/>
                </a:solidFill>
                <a:latin typeface="Arial" panose="020B0604020202020204" pitchFamily="34" charset="0"/>
                <a:cs typeface="Arial" panose="020B0604020202020204" pitchFamily="34" charset="0"/>
              </a:rPr>
              <a:t>mode so you can see how any animated slides work.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Think about your audience. Is this content suitable for them?</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Think about how long you have. Lively discussions can take more time, whilst quiet groups will finish more quickly. Decide if you need to remove any sections, or deliver the training in several sessions. </a:t>
            </a:r>
          </a:p>
        </p:txBody>
      </p:sp>
      <p:sp>
        <p:nvSpPr>
          <p:cNvPr id="5" name="TextBox 4">
            <a:extLst>
              <a:ext uri="{FF2B5EF4-FFF2-40B4-BE49-F238E27FC236}">
                <a16:creationId xmlns:a16="http://schemas.microsoft.com/office/drawing/2014/main" id="{D9C66A4C-1ABC-42CF-8953-B2B55D250B15}"/>
              </a:ext>
            </a:extLst>
          </p:cNvPr>
          <p:cNvSpPr txBox="1"/>
          <p:nvPr/>
        </p:nvSpPr>
        <p:spPr>
          <a:xfrm>
            <a:off x="2499954" y="1869796"/>
            <a:ext cx="5390148" cy="769441"/>
          </a:xfrm>
          <a:prstGeom prst="rect">
            <a:avLst/>
          </a:prstGeom>
          <a:noFill/>
        </p:spPr>
        <p:txBody>
          <a:bodyPr wrap="square" rtlCol="0">
            <a:spAutoFit/>
          </a:bodyPr>
          <a:lstStyle/>
          <a:p>
            <a:r>
              <a:rPr lang="en-GB" sz="2200" dirty="0">
                <a:solidFill>
                  <a:srgbClr val="F69F19"/>
                </a:solidFill>
                <a:latin typeface="Arial" panose="020B0604020202020204" pitchFamily="34" charset="0"/>
                <a:cs typeface="Arial" panose="020B0604020202020204" pitchFamily="34" charset="0"/>
              </a:rPr>
              <a:t>A little preparation goes a long way. We recommend: </a:t>
            </a:r>
          </a:p>
        </p:txBody>
      </p:sp>
      <p:pic>
        <p:nvPicPr>
          <p:cNvPr id="7" name="Picture 6" descr="A picture containing tableware, plate, food&#10;&#10;Description automatically generated">
            <a:extLst>
              <a:ext uri="{FF2B5EF4-FFF2-40B4-BE49-F238E27FC236}">
                <a16:creationId xmlns:a16="http://schemas.microsoft.com/office/drawing/2014/main" id="{FE10895A-4BDA-4493-B605-740F870967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56838" y="3367635"/>
            <a:ext cx="2067878" cy="2761298"/>
          </a:xfrm>
          <a:prstGeom prst="rect">
            <a:avLst/>
          </a:prstGeom>
        </p:spPr>
      </p:pic>
    </p:spTree>
    <p:extLst>
      <p:ext uri="{BB962C8B-B14F-4D97-AF65-F5344CB8AC3E}">
        <p14:creationId xmlns:p14="http://schemas.microsoft.com/office/powerpoint/2010/main" val="3871232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3280065"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Where Oh Where?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5842"/>
            <a:ext cx="6803859" cy="4339650"/>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Think about where you will be delivering your training:</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Is there enough space for everyone to sit in a place where they can see a screen?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Consider accessibility – make sure everyone can participate.</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Will people need to move about during the session? Is there space for this?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Are you having a break? Are there toilets, refreshments and smoking areas nearby?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People learn better when they are comfortable. Consider having water and snacks in the training room, if you can.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If you are delivering virtually, ensure IT is tested before hand and you are familiar with navigating the platform </a:t>
            </a:r>
          </a:p>
        </p:txBody>
      </p:sp>
      <p:pic>
        <p:nvPicPr>
          <p:cNvPr id="6" name="Picture 5" descr="A picture containing graphics, drawing&#10;&#10;Description automatically generated">
            <a:extLst>
              <a:ext uri="{FF2B5EF4-FFF2-40B4-BE49-F238E27FC236}">
                <a16:creationId xmlns:a16="http://schemas.microsoft.com/office/drawing/2014/main" id="{486E17AC-65F3-4136-9E53-6E04D8A4D4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53025" y="2982360"/>
            <a:ext cx="2857500" cy="3263265"/>
          </a:xfrm>
          <a:prstGeom prst="rect">
            <a:avLst/>
          </a:prstGeom>
        </p:spPr>
      </p:pic>
    </p:spTree>
    <p:extLst>
      <p:ext uri="{BB962C8B-B14F-4D97-AF65-F5344CB8AC3E}">
        <p14:creationId xmlns:p14="http://schemas.microsoft.com/office/powerpoint/2010/main" val="347310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4062331"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Protecting Wellbeing</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5842"/>
            <a:ext cx="6475781" cy="3908762"/>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Some of our training modules deal with issues which learners may find difficult or upsetting. Keep in mind: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Hearing about trauma can be traumatic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People who have experienced trauma may be re-traumatised by triggering words, images or ideas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Everyone responds differently, and that is OK</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Ensure that learners know that if they need to leave the training they can. </a:t>
            </a:r>
          </a:p>
          <a:p>
            <a:pPr>
              <a:spcAft>
                <a:spcPts val="1200"/>
              </a:spcAft>
            </a:pPr>
            <a:r>
              <a:rPr lang="en-GB" dirty="0">
                <a:solidFill>
                  <a:srgbClr val="7D7875"/>
                </a:solidFill>
                <a:latin typeface="Arial" panose="020B0604020202020204" pitchFamily="34" charset="0"/>
                <a:cs typeface="Arial" panose="020B0604020202020204" pitchFamily="34" charset="0"/>
              </a:rPr>
              <a:t>If you are able to provide support for anyone who is distressed during the course of training, make it clear what this is and how to access it. </a:t>
            </a:r>
          </a:p>
        </p:txBody>
      </p:sp>
      <p:pic>
        <p:nvPicPr>
          <p:cNvPr id="6" name="Picture 5" descr="A picture containing drawing, food&#10;&#10;Description automatically generated">
            <a:extLst>
              <a:ext uri="{FF2B5EF4-FFF2-40B4-BE49-F238E27FC236}">
                <a16:creationId xmlns:a16="http://schemas.microsoft.com/office/drawing/2014/main" id="{8A6D898D-6B25-4C5E-95C8-9247E81EE9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22578" y="4031528"/>
            <a:ext cx="2908935" cy="2097405"/>
          </a:xfrm>
          <a:prstGeom prst="rect">
            <a:avLst/>
          </a:prstGeom>
        </p:spPr>
      </p:pic>
    </p:spTree>
    <p:extLst>
      <p:ext uri="{BB962C8B-B14F-4D97-AF65-F5344CB8AC3E}">
        <p14:creationId xmlns:p14="http://schemas.microsoft.com/office/powerpoint/2010/main" val="1686928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4434227"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Why Are You Doing This?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6" name="TextBox 5">
            <a:extLst>
              <a:ext uri="{FF2B5EF4-FFF2-40B4-BE49-F238E27FC236}">
                <a16:creationId xmlns:a16="http://schemas.microsoft.com/office/drawing/2014/main" id="{1338DDE1-EAEC-4EE9-B5F0-3DCE94DC3241}"/>
              </a:ext>
            </a:extLst>
          </p:cNvPr>
          <p:cNvSpPr txBox="1"/>
          <p:nvPr/>
        </p:nvSpPr>
        <p:spPr>
          <a:xfrm>
            <a:off x="2499953" y="2797491"/>
            <a:ext cx="5390149" cy="2462213"/>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Be clear about why you are carrying out this training – try and identify 2 or 3 training aims, and share them with the group before you begin.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Collect feedback from your participants about how well the session met your aims. You can ask them to tell you in person, but it is often better to provide a form that can be kept anonymous if you want honest responses</a:t>
            </a:r>
          </a:p>
        </p:txBody>
      </p:sp>
      <p:sp>
        <p:nvSpPr>
          <p:cNvPr id="8" name="TextBox 7">
            <a:extLst>
              <a:ext uri="{FF2B5EF4-FFF2-40B4-BE49-F238E27FC236}">
                <a16:creationId xmlns:a16="http://schemas.microsoft.com/office/drawing/2014/main" id="{8C7EA06C-3555-4785-BDA8-C533420F22C5}"/>
              </a:ext>
            </a:extLst>
          </p:cNvPr>
          <p:cNvSpPr txBox="1"/>
          <p:nvPr/>
        </p:nvSpPr>
        <p:spPr>
          <a:xfrm>
            <a:off x="2499954" y="1869796"/>
            <a:ext cx="5390148" cy="430887"/>
          </a:xfrm>
          <a:prstGeom prst="rect">
            <a:avLst/>
          </a:prstGeom>
          <a:noFill/>
        </p:spPr>
        <p:txBody>
          <a:bodyPr wrap="square" rtlCol="0">
            <a:spAutoFit/>
          </a:bodyPr>
          <a:lstStyle/>
          <a:p>
            <a:r>
              <a:rPr lang="en-GB" sz="2200" dirty="0">
                <a:solidFill>
                  <a:srgbClr val="F69F19"/>
                </a:solidFill>
                <a:latin typeface="Arial" panose="020B0604020202020204" pitchFamily="34" charset="0"/>
                <a:cs typeface="Arial" panose="020B0604020202020204" pitchFamily="34" charset="0"/>
              </a:rPr>
              <a:t>(and how will you know if it worked?)</a:t>
            </a:r>
          </a:p>
        </p:txBody>
      </p:sp>
      <p:pic>
        <p:nvPicPr>
          <p:cNvPr id="5" name="Picture 4" descr="A picture containing drawing&#10;&#10;Description automatically generated">
            <a:extLst>
              <a:ext uri="{FF2B5EF4-FFF2-40B4-BE49-F238E27FC236}">
                <a16:creationId xmlns:a16="http://schemas.microsoft.com/office/drawing/2014/main" id="{9FA76E6B-0592-45B0-A1FA-FD5572BB52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79992" y="3627668"/>
            <a:ext cx="2556986" cy="2501265"/>
          </a:xfrm>
          <a:prstGeom prst="rect">
            <a:avLst/>
          </a:prstGeom>
        </p:spPr>
      </p:pic>
    </p:spTree>
    <p:extLst>
      <p:ext uri="{BB962C8B-B14F-4D97-AF65-F5344CB8AC3E}">
        <p14:creationId xmlns:p14="http://schemas.microsoft.com/office/powerpoint/2010/main" val="3474412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3486852"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You’re Ready to Go</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5" name="TextBox 4">
            <a:extLst>
              <a:ext uri="{FF2B5EF4-FFF2-40B4-BE49-F238E27FC236}">
                <a16:creationId xmlns:a16="http://schemas.microsoft.com/office/drawing/2014/main" id="{4C7ECB89-97DC-49C7-9DF1-FD3EAE89F5E1}"/>
              </a:ext>
            </a:extLst>
          </p:cNvPr>
          <p:cNvSpPr txBox="1"/>
          <p:nvPr/>
        </p:nvSpPr>
        <p:spPr>
          <a:xfrm>
            <a:off x="2499953" y="1869796"/>
            <a:ext cx="6697055" cy="2539157"/>
          </a:xfrm>
          <a:prstGeom prst="rect">
            <a:avLst/>
          </a:prstGeom>
          <a:noFill/>
        </p:spPr>
        <p:txBody>
          <a:bodyPr wrap="square" rtlCol="0">
            <a:spAutoFit/>
          </a:bodyPr>
          <a:lstStyle/>
          <a:p>
            <a:pPr>
              <a:spcBef>
                <a:spcPts val="600"/>
              </a:spcBef>
            </a:pPr>
            <a:r>
              <a:rPr lang="en-GB" sz="2200" dirty="0">
                <a:solidFill>
                  <a:schemeClr val="bg1">
                    <a:lumMod val="50000"/>
                  </a:schemeClr>
                </a:solidFill>
                <a:latin typeface="Arial" panose="020B0604020202020204" pitchFamily="34" charset="0"/>
                <a:cs typeface="Arial" panose="020B0604020202020204" pitchFamily="34" charset="0"/>
              </a:rPr>
              <a:t>Enjoy your role as facilitator. We hope the session you run inspires your colleagues to want to learn more. </a:t>
            </a:r>
          </a:p>
          <a:p>
            <a:pPr>
              <a:spcBef>
                <a:spcPts val="600"/>
              </a:spcBef>
            </a:pPr>
            <a:endParaRPr lang="en-GB" sz="2200" dirty="0">
              <a:solidFill>
                <a:srgbClr val="F69F19"/>
              </a:solidFill>
              <a:latin typeface="Arial" panose="020B0604020202020204" pitchFamily="34" charset="0"/>
              <a:cs typeface="Arial" panose="020B0604020202020204" pitchFamily="34" charset="0"/>
            </a:endParaRPr>
          </a:p>
          <a:p>
            <a:pPr>
              <a:spcBef>
                <a:spcPts val="600"/>
              </a:spcBef>
            </a:pPr>
            <a:r>
              <a:rPr lang="en-GB" sz="2200" dirty="0">
                <a:solidFill>
                  <a:srgbClr val="F69F19"/>
                </a:solidFill>
                <a:latin typeface="Arial" panose="020B0604020202020204" pitchFamily="34" charset="0"/>
                <a:cs typeface="Arial" panose="020B0604020202020204" pitchFamily="34" charset="0"/>
              </a:rPr>
              <a:t>“It’s not that I’m so smart. I just stay with the questions longer”</a:t>
            </a:r>
          </a:p>
          <a:p>
            <a:pPr>
              <a:spcBef>
                <a:spcPts val="600"/>
              </a:spcBef>
            </a:pPr>
            <a:r>
              <a:rPr lang="en-GB" sz="1200" dirty="0">
                <a:solidFill>
                  <a:srgbClr val="F69F19"/>
                </a:solidFill>
                <a:latin typeface="Arial" panose="020B0604020202020204" pitchFamily="34" charset="0"/>
                <a:cs typeface="Arial" panose="020B0604020202020204" pitchFamily="34" charset="0"/>
              </a:rPr>
              <a:t>Albert Einstein</a:t>
            </a:r>
          </a:p>
        </p:txBody>
      </p:sp>
      <p:pic>
        <p:nvPicPr>
          <p:cNvPr id="6" name="Picture 5" descr="A picture containing drawing&#10;&#10;Description automatically generated">
            <a:extLst>
              <a:ext uri="{FF2B5EF4-FFF2-40B4-BE49-F238E27FC236}">
                <a16:creationId xmlns:a16="http://schemas.microsoft.com/office/drawing/2014/main" id="{63F5F716-D8A2-47D4-BA94-32927559AF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06715" y="3825788"/>
            <a:ext cx="2581751" cy="2303145"/>
          </a:xfrm>
          <a:prstGeom prst="rect">
            <a:avLst/>
          </a:prstGeom>
        </p:spPr>
      </p:pic>
    </p:spTree>
    <p:extLst>
      <p:ext uri="{BB962C8B-B14F-4D97-AF65-F5344CB8AC3E}">
        <p14:creationId xmlns:p14="http://schemas.microsoft.com/office/powerpoint/2010/main" val="1800434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B2722489D715408DE71D7973CE58D2" ma:contentTypeVersion="15" ma:contentTypeDescription="Create a new document." ma:contentTypeScope="" ma:versionID="cbf272710bee694918cf77cf6052644e">
  <xsd:schema xmlns:xsd="http://www.w3.org/2001/XMLSchema" xmlns:xs="http://www.w3.org/2001/XMLSchema" xmlns:p="http://schemas.microsoft.com/office/2006/metadata/properties" xmlns:ns3="a651f1c2-4269-4a6d-a8cf-05d0e7e8fd08" xmlns:ns4="c10c6e59-db66-4121-8214-d2bc082f23e1" targetNamespace="http://schemas.microsoft.com/office/2006/metadata/properties" ma:root="true" ma:fieldsID="d95b70cf05430d35ed5d78aff82f2a38" ns3:_="" ns4:_="">
    <xsd:import namespace="a651f1c2-4269-4a6d-a8cf-05d0e7e8fd08"/>
    <xsd:import namespace="c10c6e59-db66-4121-8214-d2bc082f23e1"/>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51f1c2-4269-4a6d-a8cf-05d0e7e8fd0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c10c6e59-db66-4121-8214-d2bc082f23e1"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CB73FA-7F34-488E-B0B2-B0917BACCA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51f1c2-4269-4a6d-a8cf-05d0e7e8fd08"/>
    <ds:schemaRef ds:uri="c10c6e59-db66-4121-8214-d2bc082f23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20A71A-DE8C-425B-AAD6-A4C210900D6D}">
  <ds:schemaRefs>
    <ds:schemaRef ds:uri="http://schemas.microsoft.com/sharepoint/v3/contenttype/forms"/>
  </ds:schemaRefs>
</ds:datastoreItem>
</file>

<file path=customXml/itemProps3.xml><?xml version="1.0" encoding="utf-8"?>
<ds:datastoreItem xmlns:ds="http://schemas.openxmlformats.org/officeDocument/2006/customXml" ds:itemID="{5769F14B-ADF3-49B6-B0CB-6AB1B66C7F7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137</TotalTime>
  <Words>697</Words>
  <Application>Microsoft Office PowerPoint</Application>
  <PresentationFormat>Widescreen</PresentationFormat>
  <Paragraphs>45</Paragraphs>
  <Slides>8</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Bebas Neue Bold</vt:lpstr>
      <vt:lpstr>Calibri</vt:lpstr>
      <vt:lpstr>Franklin Gothic Demi Cond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Miles</dc:creator>
  <cp:lastModifiedBy>Simon Miles</cp:lastModifiedBy>
  <cp:revision>11</cp:revision>
  <dcterms:created xsi:type="dcterms:W3CDTF">2020-01-24T13:52:17Z</dcterms:created>
  <dcterms:modified xsi:type="dcterms:W3CDTF">2020-10-14T10:44:52Z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0x010100B8B2722489D715408DE71D7973CE58D2</vt:lpwstr>
  </property>
</Properties>
</file>